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770E3-D398-4552-92F0-F3A2092452C1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698D-7E2C-45F4-B06B-21CA08FF4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9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BC6BB8-447C-46CF-B288-98DFEBF55CA1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31F6F-3843-4CAE-9EB9-526F09F9CF52}" type="datetime1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1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2220-E1D6-459E-9722-DDD3251DF3FC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67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C165-8CBE-4E02-A439-B5757DB2F648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4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9011-79D9-4677-826F-23B8BE32B6BB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96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0CC-3DEF-44A3-8A63-F3EC3E6B0482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31A7-5DCE-47A7-AFAF-813400229AAD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15A7-84D0-400C-990E-4BB8E5CC04D6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2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F3293-4BD5-4EB8-B0C7-45BB68B5F092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20CF-9F4D-410D-9EDD-07D20EDBB0AA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8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E116-9BD6-40D6-92E2-7FCFFEDF435C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8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5F02-A540-47DD-818F-18753B1C387F}" type="datetime1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BFCF-20E7-417D-8A2C-E7AEB1E9DDCC}" type="datetime1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68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7ACE-DADC-4A08-82CA-9CD2A74768A1}" type="datetime1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0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D126-3521-48C8-A66D-F850FDF1BECF}" type="datetime1">
              <a:rPr lang="ru-RU" smtClean="0"/>
              <a:t>21.12.2022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FAF0-8AB9-462E-BDEC-997DEB9B6751}" type="datetime1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3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8C24-C0CD-42B7-AB7A-DD0204F81B77}" type="datetime1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2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2857FB-45B7-45B9-B373-1F1134942466}" type="datetime1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B92D37-DCB4-4A5E-B112-AE1C825CE5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6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Проектирование фрагмента сети сотовой связи 4</a:t>
            </a:r>
            <a:r>
              <a:rPr lang="en-US" sz="4400" dirty="0" smtClean="0"/>
              <a:t>G+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532909"/>
            <a:ext cx="6815669" cy="181217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Курсовой </a:t>
            </a:r>
            <a:r>
              <a:rPr lang="ru-RU" dirty="0" smtClean="0"/>
              <a:t>проект</a:t>
            </a:r>
            <a:endParaRPr lang="ru-RU" dirty="0" smtClean="0"/>
          </a:p>
          <a:p>
            <a:pPr algn="l"/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гр. ИНБс-5301</a:t>
            </a:r>
            <a:r>
              <a:rPr lang="en-US" dirty="0"/>
              <a:t> </a:t>
            </a:r>
            <a:r>
              <a:rPr lang="ru-RU" dirty="0"/>
              <a:t>				Бровцын </a:t>
            </a:r>
            <a:r>
              <a:rPr lang="ru-RU" dirty="0" smtClean="0"/>
              <a:t>О. В</a:t>
            </a:r>
            <a:r>
              <a:rPr lang="ru-RU" dirty="0"/>
              <a:t>.</a:t>
            </a:r>
          </a:p>
          <a:p>
            <a:pPr algn="l"/>
            <a:r>
              <a:rPr lang="ru-RU" dirty="0" smtClean="0"/>
              <a:t>Руководитель</a:t>
            </a:r>
            <a:r>
              <a:rPr lang="en-US" dirty="0" smtClean="0"/>
              <a:t>:</a:t>
            </a:r>
            <a:r>
              <a:rPr lang="ru-RU" dirty="0" smtClean="0"/>
              <a:t> профессор </a:t>
            </a:r>
            <a:r>
              <a:rPr lang="ru-RU" dirty="0"/>
              <a:t>каф. РЭС </a:t>
            </a:r>
            <a:r>
              <a:rPr lang="ru-RU" dirty="0" err="1"/>
              <a:t>ВятГУ</a:t>
            </a:r>
            <a:r>
              <a:rPr lang="ru-RU" dirty="0"/>
              <a:t> 	</a:t>
            </a:r>
            <a:r>
              <a:rPr lang="ru-RU" dirty="0" smtClean="0"/>
              <a:t>		Частиков А. В</a:t>
            </a:r>
            <a:r>
              <a:rPr lang="ru-RU" dirty="0" smtClean="0"/>
              <a:t>.</a:t>
            </a:r>
          </a:p>
          <a:p>
            <a:pPr algn="l"/>
            <a:endParaRPr lang="ru-RU" dirty="0"/>
          </a:p>
          <a:p>
            <a:r>
              <a:rPr lang="ru-RU" dirty="0"/>
              <a:t>Киров 2022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8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z="2000" smtClean="0"/>
              <a:t>10</a:t>
            </a:fld>
            <a:endParaRPr lang="ru-RU" sz="20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752701" y="666780"/>
            <a:ext cx="9601200" cy="81552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Выбор оборудования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84184702"/>
              </p:ext>
            </p:extLst>
          </p:nvPr>
        </p:nvGraphicFramePr>
        <p:xfrm>
          <a:off x="752701" y="1482302"/>
          <a:ext cx="10569234" cy="448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825">
                  <a:extLst>
                    <a:ext uri="{9D8B030D-6E8A-4147-A177-3AD203B41FA5}">
                      <a16:colId xmlns:a16="http://schemas.microsoft.com/office/drawing/2014/main" val="1673170728"/>
                    </a:ext>
                  </a:extLst>
                </a:gridCol>
                <a:gridCol w="2122997">
                  <a:extLst>
                    <a:ext uri="{9D8B030D-6E8A-4147-A177-3AD203B41FA5}">
                      <a16:colId xmlns:a16="http://schemas.microsoft.com/office/drawing/2014/main" val="3804076597"/>
                    </a:ext>
                  </a:extLst>
                </a:gridCol>
                <a:gridCol w="2166665">
                  <a:extLst>
                    <a:ext uri="{9D8B030D-6E8A-4147-A177-3AD203B41FA5}">
                      <a16:colId xmlns:a16="http://schemas.microsoft.com/office/drawing/2014/main" val="34943650"/>
                    </a:ext>
                  </a:extLst>
                </a:gridCol>
                <a:gridCol w="4136747">
                  <a:extLst>
                    <a:ext uri="{9D8B030D-6E8A-4147-A177-3AD203B41FA5}">
                      <a16:colId xmlns:a16="http://schemas.microsoft.com/office/drawing/2014/main" val="4007712793"/>
                    </a:ext>
                  </a:extLst>
                </a:gridCol>
              </a:tblGrid>
              <a:tr h="76595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Оборудование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Модели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Выбранная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модель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Изображение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355675"/>
                  </a:ext>
                </a:extLst>
              </a:tr>
              <a:tr h="789247"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Маршрутизатор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Nateks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Netxpert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NX-6802-4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Nateks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Netxpert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NX-6802-4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251172"/>
                  </a:ext>
                </a:extLst>
              </a:tr>
              <a:tr h="7892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Qtech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QSR-2830-HI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40483"/>
                  </a:ext>
                </a:extLst>
              </a:tr>
              <a:tr h="45099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Eltex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ESR-1000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9639"/>
                  </a:ext>
                </a:extLst>
              </a:tr>
              <a:tr h="845623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Межстанционный кабель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ОКПЦ-02-1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x4…1x24…-(9,0)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ОКПЦ-02-1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x4…1x24…-(9,0)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141097"/>
                  </a:ext>
                </a:extLst>
              </a:tr>
              <a:tr h="8456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ОКПМ-02-1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x4…12x24…-(9,0)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0658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68" y="2419768"/>
            <a:ext cx="4034486" cy="16867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51" y="4395158"/>
            <a:ext cx="3226347" cy="15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dirty="0" smtClean="0"/>
              <a:t>Механизмы обеспечения защиты информации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Защита передаваемых данных</a:t>
            </a:r>
            <a:r>
              <a:rPr lang="en-US" dirty="0" smtClean="0"/>
              <a:t>:</a:t>
            </a:r>
          </a:p>
          <a:p>
            <a:r>
              <a:rPr lang="ru-RU" dirty="0"/>
              <a:t>в</a:t>
            </a:r>
            <a:r>
              <a:rPr lang="ru-RU" dirty="0" smtClean="0"/>
              <a:t>ременные идентификаторы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а</a:t>
            </a:r>
            <a:r>
              <a:rPr lang="ru-RU" dirty="0" smtClean="0"/>
              <a:t>утентификация и абонента, и сети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шифрование сообщений.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81344" y="2435629"/>
            <a:ext cx="4718304" cy="3632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Способы физической защиты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климатические шкафы</a:t>
            </a:r>
            <a:r>
              <a:rPr lang="en-US" dirty="0" smtClean="0"/>
              <a:t>;</a:t>
            </a:r>
          </a:p>
          <a:p>
            <a:r>
              <a:rPr lang="ru-RU" dirty="0"/>
              <a:t>д</a:t>
            </a:r>
            <a:r>
              <a:rPr lang="ru-RU" dirty="0" smtClean="0"/>
              <a:t>атчики и сигнализация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м</a:t>
            </a:r>
            <a:r>
              <a:rPr lang="ru-RU" dirty="0" smtClean="0"/>
              <a:t>ониторинг за состоянием оборудования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к</a:t>
            </a:r>
            <a:r>
              <a:rPr lang="ru-RU" dirty="0" smtClean="0"/>
              <a:t>амеры видеонаблюдения</a:t>
            </a:r>
            <a:r>
              <a:rPr lang="en-US" dirty="0" smtClean="0"/>
              <a:t>;</a:t>
            </a:r>
          </a:p>
          <a:p>
            <a:r>
              <a:rPr lang="ru-RU" dirty="0"/>
              <a:t>м</a:t>
            </a:r>
            <a:r>
              <a:rPr lang="ru-RU" dirty="0" smtClean="0"/>
              <a:t>онтаж </a:t>
            </a:r>
            <a:r>
              <a:rPr lang="ru-RU" dirty="0" err="1" smtClean="0"/>
              <a:t>молниезащитного</a:t>
            </a:r>
            <a:r>
              <a:rPr lang="ru-RU" dirty="0" smtClean="0"/>
              <a:t> заземляющего устройства.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896598" y="5870448"/>
            <a:ext cx="542697" cy="279400"/>
          </a:xfrm>
        </p:spPr>
        <p:txBody>
          <a:bodyPr/>
          <a:lstStyle/>
          <a:p>
            <a:fld id="{B1B92D37-DCB4-4A5E-B112-AE1C825CE5C8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765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Основные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8448" y="2422358"/>
            <a:ext cx="4718304" cy="3673642"/>
          </a:xfrm>
        </p:spPr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ыбран 13 релиз для плавного перехода к 14 релизу </a:t>
            </a:r>
            <a:r>
              <a:rPr lang="en-US" dirty="0" smtClean="0"/>
              <a:t>LTE;</a:t>
            </a:r>
            <a:endParaRPr lang="ru-RU" dirty="0" smtClean="0"/>
          </a:p>
          <a:p>
            <a:r>
              <a:rPr lang="ru-RU" dirty="0"/>
              <a:t>ч</a:t>
            </a:r>
            <a:r>
              <a:rPr lang="ru-RU" dirty="0" smtClean="0"/>
              <a:t>исло абонентов, которое может обслужить сеть, превышает текущее число активных абонентов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ыбранное оборудование позволит перейти к 14 релизу</a:t>
            </a:r>
            <a:r>
              <a:rPr lang="en-US" dirty="0" smtClean="0"/>
              <a:t>;</a:t>
            </a: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1344" y="2422358"/>
            <a:ext cx="4718304" cy="3673642"/>
          </a:xfrm>
        </p:spPr>
        <p:txBody>
          <a:bodyPr>
            <a:normAutofit/>
          </a:bodyPr>
          <a:lstStyle/>
          <a:p>
            <a:r>
              <a:rPr lang="ru-RU" dirty="0"/>
              <a:t>средняя пропускная способность фрагмента сети больше общего трафика в ЧНН на 30</a:t>
            </a:r>
            <a:r>
              <a:rPr lang="en-US" dirty="0" smtClean="0"/>
              <a:t>%;</a:t>
            </a:r>
            <a:endParaRPr lang="ru-RU" dirty="0" smtClean="0"/>
          </a:p>
          <a:p>
            <a:r>
              <a:rPr lang="ru-RU" dirty="0" smtClean="0"/>
              <a:t>надёжное функционирование транспортной сети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р</a:t>
            </a:r>
            <a:r>
              <a:rPr lang="ru-RU" dirty="0" smtClean="0"/>
              <a:t>ассмотрены механизмы безопасности передачи данных и физической защиты БС. </a:t>
            </a: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6598" y="5880768"/>
            <a:ext cx="542697" cy="279400"/>
          </a:xfrm>
        </p:spPr>
        <p:txBody>
          <a:bodyPr/>
          <a:lstStyle/>
          <a:p>
            <a:fld id="{B1B92D37-DCB4-4A5E-B112-AE1C825CE5C8}" type="slidenum">
              <a:rPr lang="ru-RU" sz="2000" smtClean="0"/>
              <a:t>12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569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Способы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</a:t>
            </a:r>
            <a:r>
              <a:rPr lang="ru-RU" dirty="0" smtClean="0"/>
              <a:t>грегация большего числа частотных полос для увеличения качества, скорости передачи информации и числа обслуживаемых абонентов</a:t>
            </a:r>
            <a:r>
              <a:rPr lang="en-US" dirty="0" smtClean="0"/>
              <a:t>;</a:t>
            </a:r>
          </a:p>
          <a:p>
            <a:r>
              <a:rPr lang="ru-RU" dirty="0"/>
              <a:t>п</a:t>
            </a:r>
            <a:r>
              <a:rPr lang="ru-RU" dirty="0" smtClean="0"/>
              <a:t>ереход к 14 релизу </a:t>
            </a:r>
            <a:r>
              <a:rPr lang="en-US" dirty="0" smtClean="0"/>
              <a:t>LTE;</a:t>
            </a:r>
          </a:p>
          <a:p>
            <a:r>
              <a:rPr lang="ru-RU" dirty="0"/>
              <a:t>м</a:t>
            </a:r>
            <a:r>
              <a:rPr lang="ru-RU" dirty="0" smtClean="0"/>
              <a:t>одуляции </a:t>
            </a:r>
            <a:r>
              <a:rPr lang="en-US" dirty="0" smtClean="0"/>
              <a:t>256QAM </a:t>
            </a:r>
            <a:r>
              <a:rPr lang="ru-RU" dirty="0" smtClean="0"/>
              <a:t>и </a:t>
            </a:r>
            <a:r>
              <a:rPr lang="en-US" dirty="0" smtClean="0"/>
              <a:t>512QAM;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редоставление новых услуг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у</a:t>
            </a:r>
            <a:r>
              <a:rPr lang="ru-RU" dirty="0" smtClean="0"/>
              <a:t>становка антенн с конфигурациями </a:t>
            </a:r>
            <a:r>
              <a:rPr lang="en-US" dirty="0" smtClean="0"/>
              <a:t>MIMO </a:t>
            </a:r>
            <a:r>
              <a:rPr lang="ru-RU" dirty="0" smtClean="0"/>
              <a:t>до </a:t>
            </a:r>
            <a:r>
              <a:rPr lang="en-US" dirty="0" smtClean="0"/>
              <a:t>8x8</a:t>
            </a:r>
            <a:r>
              <a:rPr lang="ru-RU" dirty="0" smtClean="0"/>
              <a:t> или 32</a:t>
            </a:r>
            <a:r>
              <a:rPr lang="en-US" dirty="0" smtClean="0"/>
              <a:t>x32;</a:t>
            </a:r>
          </a:p>
          <a:p>
            <a:r>
              <a:rPr lang="ru-RU" dirty="0"/>
              <a:t>и</a:t>
            </a:r>
            <a:r>
              <a:rPr lang="ru-RU" dirty="0" smtClean="0"/>
              <a:t>спользование современного ПО</a:t>
            </a:r>
            <a:r>
              <a:rPr lang="ru-RU" dirty="0"/>
              <a:t>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z="2000" smtClean="0"/>
              <a:t>13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61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9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770021"/>
            <a:ext cx="9601196" cy="1693779"/>
          </a:xfrm>
        </p:spPr>
        <p:txBody>
          <a:bodyPr>
            <a:noAutofit/>
          </a:bodyPr>
          <a:lstStyle/>
          <a:p>
            <a:pPr algn="just"/>
            <a:r>
              <a:rPr lang="ru-RU" sz="3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Цель работы </a:t>
            </a:r>
            <a:r>
              <a:rPr lang="ru-RU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– </a:t>
            </a:r>
            <a:r>
              <a:rPr lang="ru-RU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разработка и планирование фрагмента сети сотовой связи 4</a:t>
            </a:r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G+ </a:t>
            </a:r>
            <a:r>
              <a:rPr lang="ru-RU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в </a:t>
            </a:r>
            <a:br>
              <a:rPr lang="ru-RU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</a:br>
            <a:r>
              <a:rPr lang="ru-RU" sz="36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Юго-Западном </a:t>
            </a:r>
            <a:r>
              <a:rPr lang="ru-RU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районе г. Кирова.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Решаемые задачи</a:t>
            </a:r>
            <a:r>
              <a:rPr lang="en-US" b="1" dirty="0"/>
              <a:t>:</a:t>
            </a:r>
          </a:p>
          <a:p>
            <a:r>
              <a:rPr lang="ru-RU" dirty="0"/>
              <a:t>в</a:t>
            </a:r>
            <a:r>
              <a:rPr lang="ru-RU" dirty="0" smtClean="0"/>
              <a:t>ыбор технологии и 3</a:t>
            </a:r>
            <a:r>
              <a:rPr lang="en-US" dirty="0" smtClean="0"/>
              <a:t>GPP </a:t>
            </a:r>
            <a:r>
              <a:rPr lang="ru-RU" dirty="0" smtClean="0"/>
              <a:t>релиза сети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в</a:t>
            </a:r>
            <a:r>
              <a:rPr lang="ru-RU" dirty="0" smtClean="0"/>
              <a:t>ыбор структуры абонентской и транспортной сетей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р</a:t>
            </a:r>
            <a:r>
              <a:rPr lang="ru-RU" dirty="0" smtClean="0"/>
              <a:t>асчёт числа базовых станций и пропускной способности сети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в</a:t>
            </a:r>
            <a:r>
              <a:rPr lang="ru-RU" dirty="0" smtClean="0"/>
              <a:t>ыбор </a:t>
            </a:r>
            <a:r>
              <a:rPr lang="ru-RU" dirty="0" smtClean="0"/>
              <a:t>оборудования и комплектующих </a:t>
            </a:r>
            <a:r>
              <a:rPr lang="ru-RU" dirty="0" smtClean="0"/>
              <a:t>базовых станций и транспортной сети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/>
              <a:t>р</a:t>
            </a:r>
            <a:r>
              <a:rPr lang="ru-RU" dirty="0" smtClean="0"/>
              <a:t>азработка мер информационной и физической защиты.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08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Выбор релиза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298448" y="2422358"/>
            <a:ext cx="4718304" cy="3546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Новые функции </a:t>
            </a:r>
            <a:r>
              <a:rPr lang="en-US" dirty="0" smtClean="0"/>
              <a:t>Release 13:</a:t>
            </a:r>
          </a:p>
          <a:p>
            <a:r>
              <a:rPr lang="ru-RU" dirty="0"/>
              <a:t>с</a:t>
            </a:r>
            <a:r>
              <a:rPr lang="ru-RU" dirty="0" smtClean="0"/>
              <a:t>вязь в нелицензионном спектре (</a:t>
            </a:r>
            <a:r>
              <a:rPr lang="en-US" dirty="0" smtClean="0"/>
              <a:t>LAA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/>
              <a:t>а</a:t>
            </a:r>
            <a:r>
              <a:rPr lang="ru-RU" dirty="0" smtClean="0"/>
              <a:t>грегация до 32 несущих</a:t>
            </a:r>
            <a:r>
              <a:rPr lang="en-US" dirty="0" smtClean="0"/>
              <a:t>;</a:t>
            </a:r>
          </a:p>
          <a:p>
            <a:r>
              <a:rPr lang="ru-RU" dirty="0"/>
              <a:t>п</a:t>
            </a:r>
            <a:r>
              <a:rPr lang="ru-RU" dirty="0" smtClean="0"/>
              <a:t>озиционирование внутри помещений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ф</a:t>
            </a:r>
            <a:r>
              <a:rPr lang="ru-RU" dirty="0" smtClean="0"/>
              <a:t>ормирование луча</a:t>
            </a:r>
            <a:r>
              <a:rPr lang="en-US" dirty="0" smtClean="0"/>
              <a:t>;</a:t>
            </a:r>
          </a:p>
          <a:p>
            <a:r>
              <a:rPr lang="ru-RU" dirty="0"/>
              <a:t>п</a:t>
            </a:r>
            <a:r>
              <a:rPr lang="ru-RU" dirty="0" smtClean="0"/>
              <a:t>олноразмерные </a:t>
            </a:r>
            <a:r>
              <a:rPr lang="en-US" dirty="0" smtClean="0"/>
              <a:t>MIMO.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81344" y="2422358"/>
            <a:ext cx="4718304" cy="3546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Основные параметры </a:t>
            </a:r>
            <a:r>
              <a:rPr lang="en-US" dirty="0" smtClean="0"/>
              <a:t>Release 13:</a:t>
            </a:r>
          </a:p>
          <a:p>
            <a:r>
              <a:rPr lang="ru-RU" dirty="0"/>
              <a:t>п</a:t>
            </a:r>
            <a:r>
              <a:rPr lang="ru-RU" dirty="0" smtClean="0"/>
              <a:t>иковая скорость до</a:t>
            </a:r>
            <a:r>
              <a:rPr lang="en-US" dirty="0" smtClean="0"/>
              <a:t> </a:t>
            </a:r>
            <a:r>
              <a:rPr lang="ru-RU" dirty="0" smtClean="0"/>
              <a:t>3 Гбит</a:t>
            </a:r>
            <a:r>
              <a:rPr lang="en-US" dirty="0" smtClean="0"/>
              <a:t>/</a:t>
            </a:r>
            <a:r>
              <a:rPr lang="ru-RU" dirty="0" smtClean="0"/>
              <a:t>с в </a:t>
            </a:r>
            <a:r>
              <a:rPr lang="en-US" dirty="0" smtClean="0"/>
              <a:t>DL</a:t>
            </a:r>
            <a:r>
              <a:rPr lang="ru-RU" dirty="0" smtClean="0"/>
              <a:t> и 1.5 Гбит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UL;</a:t>
            </a:r>
          </a:p>
          <a:p>
            <a:r>
              <a:rPr lang="ru-RU" dirty="0"/>
              <a:t>м</a:t>
            </a:r>
            <a:r>
              <a:rPr lang="ru-RU" dirty="0" smtClean="0"/>
              <a:t>аксимально возможная полоса частот до 640 МГц</a:t>
            </a:r>
            <a:r>
              <a:rPr lang="en-US" dirty="0" smtClean="0"/>
              <a:t>;</a:t>
            </a:r>
          </a:p>
          <a:p>
            <a:r>
              <a:rPr lang="ru-RU" dirty="0"/>
              <a:t>п</a:t>
            </a:r>
            <a:r>
              <a:rPr lang="ru-RU" dirty="0" smtClean="0"/>
              <a:t>оддержка конфигураций антенн </a:t>
            </a:r>
            <a:r>
              <a:rPr lang="en-US" dirty="0" smtClean="0"/>
              <a:t>MIMO </a:t>
            </a:r>
            <a:r>
              <a:rPr lang="ru-RU" dirty="0" smtClean="0"/>
              <a:t>до 32</a:t>
            </a:r>
            <a:r>
              <a:rPr lang="en-US" dirty="0" smtClean="0"/>
              <a:t>x32;</a:t>
            </a:r>
          </a:p>
          <a:p>
            <a:r>
              <a:rPr lang="ru-RU" dirty="0"/>
              <a:t>у</a:t>
            </a:r>
            <a:r>
              <a:rPr lang="ru-RU" dirty="0" smtClean="0"/>
              <a:t>меньшенная задержка до 2 </a:t>
            </a:r>
            <a:r>
              <a:rPr lang="ru-RU" dirty="0" err="1" smtClean="0"/>
              <a:t>мс</a:t>
            </a:r>
            <a:r>
              <a:rPr lang="en-US" dirty="0" smtClean="0"/>
              <a:t>;</a:t>
            </a:r>
          </a:p>
          <a:p>
            <a:r>
              <a:rPr lang="ru-RU" dirty="0"/>
              <a:t>м</a:t>
            </a:r>
            <a:r>
              <a:rPr lang="ru-RU" dirty="0" smtClean="0"/>
              <a:t>одуляция 256</a:t>
            </a:r>
            <a:r>
              <a:rPr lang="en-US" dirty="0" smtClean="0"/>
              <a:t>QAM </a:t>
            </a:r>
            <a:r>
              <a:rPr lang="ru-RU" dirty="0" smtClean="0"/>
              <a:t>в </a:t>
            </a:r>
            <a:r>
              <a:rPr lang="en-US" dirty="0" smtClean="0"/>
              <a:t>DL</a:t>
            </a:r>
            <a:r>
              <a:rPr lang="ru-RU" dirty="0" smtClean="0"/>
              <a:t> и 64</a:t>
            </a:r>
            <a:r>
              <a:rPr lang="en-US" dirty="0" smtClean="0"/>
              <a:t>QAM </a:t>
            </a:r>
            <a:r>
              <a:rPr lang="ru-RU" dirty="0" smtClean="0"/>
              <a:t>в </a:t>
            </a:r>
            <a:r>
              <a:rPr lang="en-US" dirty="0" smtClean="0"/>
              <a:t>UL.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01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657600"/>
          </a:xfrm>
        </p:spPr>
        <p:txBody>
          <a:bodyPr/>
          <a:lstStyle/>
          <a:p>
            <a:r>
              <a:rPr lang="ru-RU" dirty="0" smtClean="0"/>
              <a:t>территория проектируемого фрагмента сети – участок Юго-Западного района г. Киров площадью 6.25 км</a:t>
            </a:r>
            <a:r>
              <a:rPr lang="ru-RU" baseline="30000" dirty="0" smtClean="0"/>
              <a:t>2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т</a:t>
            </a:r>
            <a:r>
              <a:rPr lang="ru-RU" dirty="0" smtClean="0"/>
              <a:t>ипы застройки</a:t>
            </a:r>
            <a:r>
              <a:rPr lang="en-US" dirty="0" smtClean="0"/>
              <a:t>:</a:t>
            </a:r>
            <a:r>
              <a:rPr lang="ru-RU" dirty="0" smtClean="0"/>
              <a:t> низкая – 6</a:t>
            </a:r>
            <a:r>
              <a:rPr lang="en-US" dirty="0" smtClean="0"/>
              <a:t>5.6%, </a:t>
            </a:r>
            <a:r>
              <a:rPr lang="ru-RU" dirty="0" smtClean="0"/>
              <a:t>средняя – 14.4</a:t>
            </a:r>
            <a:r>
              <a:rPr lang="en-US" dirty="0" smtClean="0"/>
              <a:t>%, </a:t>
            </a:r>
            <a:r>
              <a:rPr lang="ru-RU" dirty="0" smtClean="0"/>
              <a:t>плотная – 20</a:t>
            </a:r>
            <a:r>
              <a:rPr lang="en-US" dirty="0" smtClean="0"/>
              <a:t>%;</a:t>
            </a:r>
          </a:p>
          <a:p>
            <a:r>
              <a:rPr lang="ru-RU" dirty="0" smtClean="0"/>
              <a:t>оператор связи – Мегафон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м</a:t>
            </a:r>
            <a:r>
              <a:rPr lang="ru-RU" dirty="0" smtClean="0"/>
              <a:t>одель распространения радиоволн </a:t>
            </a:r>
            <a:r>
              <a:rPr lang="en-US" dirty="0" smtClean="0"/>
              <a:t>– COST231-Hata;</a:t>
            </a:r>
          </a:p>
          <a:p>
            <a:r>
              <a:rPr lang="ru-RU" dirty="0"/>
              <a:t>ч</a:t>
            </a:r>
            <a:r>
              <a:rPr lang="ru-RU" dirty="0" smtClean="0"/>
              <a:t>астотный диапазон – 2600 МГц (</a:t>
            </a:r>
            <a:r>
              <a:rPr lang="en-US" dirty="0" smtClean="0"/>
              <a:t>band 7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ru-RU" dirty="0"/>
              <a:t>ч</a:t>
            </a:r>
            <a:r>
              <a:rPr lang="ru-RU" dirty="0" smtClean="0"/>
              <a:t>исло активных абонентов – 10819.</a:t>
            </a:r>
            <a:endParaRPr lang="en-US" dirty="0" smtClean="0"/>
          </a:p>
          <a:p>
            <a:endParaRPr lang="ru-RU" baseline="30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z="2000" smtClean="0"/>
              <a:t>4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21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dirty="0" smtClean="0"/>
              <a:t>Результаты расчётов планов абонентской и транспортной сетей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1298448" y="2427316"/>
            <a:ext cx="4718304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Абонентская сеть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дальность действия БС при плотной</a:t>
            </a:r>
            <a:r>
              <a:rPr lang="en-US" dirty="0" smtClean="0"/>
              <a:t>/</a:t>
            </a:r>
            <a:r>
              <a:rPr lang="ru-RU" dirty="0" smtClean="0"/>
              <a:t>средней</a:t>
            </a:r>
            <a:r>
              <a:rPr lang="en-US" dirty="0" smtClean="0"/>
              <a:t>/</a:t>
            </a:r>
            <a:r>
              <a:rPr lang="ru-RU" dirty="0" smtClean="0"/>
              <a:t>низкой застройке – 0.338</a:t>
            </a:r>
            <a:r>
              <a:rPr lang="en-US" dirty="0" smtClean="0"/>
              <a:t>/</a:t>
            </a:r>
            <a:r>
              <a:rPr lang="ru-RU" dirty="0" smtClean="0"/>
              <a:t>0.651</a:t>
            </a:r>
            <a:r>
              <a:rPr lang="en-US" dirty="0" smtClean="0"/>
              <a:t>/</a:t>
            </a:r>
            <a:r>
              <a:rPr lang="ru-RU" dirty="0" smtClean="0"/>
              <a:t>1.251 км</a:t>
            </a:r>
            <a:r>
              <a:rPr lang="en-US" dirty="0" smtClean="0"/>
              <a:t>;</a:t>
            </a:r>
          </a:p>
          <a:p>
            <a:r>
              <a:rPr lang="ru-RU" dirty="0" smtClean="0"/>
              <a:t>число БС – 10</a:t>
            </a:r>
            <a:r>
              <a:rPr lang="en-US" dirty="0" smtClean="0"/>
              <a:t>;</a:t>
            </a:r>
          </a:p>
          <a:p>
            <a:r>
              <a:rPr lang="ru-RU" dirty="0"/>
              <a:t>м</a:t>
            </a:r>
            <a:r>
              <a:rPr lang="ru-RU" dirty="0" smtClean="0"/>
              <a:t>аксимальное число </a:t>
            </a:r>
            <a:br>
              <a:rPr lang="ru-RU" dirty="0" smtClean="0"/>
            </a:br>
            <a:r>
              <a:rPr lang="ru-RU" dirty="0" smtClean="0"/>
              <a:t>абонентов – 10825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роизведена агрегация двух каналов по 10 МГц.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6181344" y="2427316"/>
            <a:ext cx="4718304" cy="3657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Транспортная сеть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общий трафик фрагмента сети в ЧНН – 3073 Мбит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r>
              <a:rPr lang="en-US" dirty="0" smtClean="0"/>
              <a:t>;</a:t>
            </a:r>
          </a:p>
          <a:p>
            <a:r>
              <a:rPr lang="ru-RU" dirty="0"/>
              <a:t>с</a:t>
            </a:r>
            <a:r>
              <a:rPr lang="ru-RU" dirty="0" smtClean="0"/>
              <a:t>редняя пропускная способность фрагмента сети – 4176 (Мбит</a:t>
            </a:r>
            <a:r>
              <a:rPr lang="en-US" dirty="0" smtClean="0"/>
              <a:t>/c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и</a:t>
            </a:r>
            <a:r>
              <a:rPr lang="ru-RU" dirty="0" smtClean="0"/>
              <a:t>спользование ВОЛС</a:t>
            </a:r>
            <a:r>
              <a:rPr lang="en-US" dirty="0" smtClean="0"/>
              <a:t>;</a:t>
            </a:r>
          </a:p>
          <a:p>
            <a:r>
              <a:rPr lang="ru-RU" dirty="0"/>
              <a:t>г</a:t>
            </a:r>
            <a:r>
              <a:rPr lang="ru-RU" dirty="0" smtClean="0"/>
              <a:t>ибридная топология сети (</a:t>
            </a:r>
            <a:r>
              <a:rPr lang="en-US" dirty="0" smtClean="0"/>
              <a:t>“</a:t>
            </a:r>
            <a:r>
              <a:rPr lang="ru-RU" dirty="0" smtClean="0"/>
              <a:t>кольцо</a:t>
            </a:r>
            <a:r>
              <a:rPr lang="en-US" dirty="0" smtClean="0"/>
              <a:t>”</a:t>
            </a:r>
            <a:r>
              <a:rPr lang="ru-RU" dirty="0" smtClean="0"/>
              <a:t> + </a:t>
            </a:r>
            <a:r>
              <a:rPr lang="en-US" dirty="0" smtClean="0"/>
              <a:t>“</a:t>
            </a:r>
            <a:r>
              <a:rPr lang="ru-RU" dirty="0" smtClean="0"/>
              <a:t>иерархия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896598" y="5969000"/>
            <a:ext cx="542697" cy="279400"/>
          </a:xfrm>
        </p:spPr>
        <p:txBody>
          <a:bodyPr/>
          <a:lstStyle/>
          <a:p>
            <a:fld id="{B1B92D37-DCB4-4A5E-B112-AE1C825CE5C8}" type="slidenum">
              <a:rPr lang="ru-RU" sz="2000" smtClean="0"/>
              <a:t>5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z="2000" smtClean="0"/>
              <a:t>6</a:t>
            </a:fld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752701" y="700031"/>
            <a:ext cx="9601200" cy="812886"/>
          </a:xfrm>
        </p:spPr>
        <p:txBody>
          <a:bodyPr/>
          <a:lstStyle/>
          <a:p>
            <a:pPr algn="just"/>
            <a:r>
              <a:rPr lang="ru-RU" dirty="0" smtClean="0"/>
              <a:t>План абонентской сети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63950" y="1512917"/>
            <a:ext cx="4781780" cy="45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018920" y="5952633"/>
            <a:ext cx="542697" cy="279400"/>
          </a:xfrm>
        </p:spPr>
        <p:txBody>
          <a:bodyPr/>
          <a:lstStyle/>
          <a:p>
            <a:fld id="{B1B92D37-DCB4-4A5E-B112-AE1C825CE5C8}" type="slidenum">
              <a:rPr lang="ru-RU" sz="2000" smtClean="0"/>
              <a:t>7</a:t>
            </a:fld>
            <a:endParaRPr lang="ru-RU" sz="2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39585" y="675093"/>
            <a:ext cx="9601200" cy="879388"/>
          </a:xfrm>
        </p:spPr>
        <p:txBody>
          <a:bodyPr/>
          <a:lstStyle/>
          <a:p>
            <a:pPr algn="just"/>
            <a:r>
              <a:rPr lang="ru-RU" dirty="0" smtClean="0"/>
              <a:t>План транспортной сети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39585" y="1554481"/>
            <a:ext cx="4846320" cy="4537852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457761" y="1548673"/>
            <a:ext cx="4498413" cy="45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072554" y="5936729"/>
            <a:ext cx="481542" cy="279400"/>
          </a:xfrm>
        </p:spPr>
        <p:txBody>
          <a:bodyPr/>
          <a:lstStyle/>
          <a:p>
            <a:fld id="{B1B92D37-DCB4-4A5E-B112-AE1C825CE5C8}" type="slidenum">
              <a:rPr lang="ru-RU" sz="2000" smtClean="0"/>
              <a:t>8</a:t>
            </a:fld>
            <a:endParaRPr lang="ru-RU" sz="20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764770" y="683933"/>
            <a:ext cx="9601200" cy="803985"/>
          </a:xfrm>
        </p:spPr>
        <p:txBody>
          <a:bodyPr/>
          <a:lstStyle/>
          <a:p>
            <a:pPr algn="just"/>
            <a:r>
              <a:rPr lang="ru-RU" dirty="0" smtClean="0"/>
              <a:t>Выбор оборудования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66152577"/>
              </p:ext>
            </p:extLst>
          </p:nvPr>
        </p:nvGraphicFramePr>
        <p:xfrm>
          <a:off x="764770" y="1434888"/>
          <a:ext cx="10307784" cy="463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299">
                  <a:extLst>
                    <a:ext uri="{9D8B030D-6E8A-4147-A177-3AD203B41FA5}">
                      <a16:colId xmlns:a16="http://schemas.microsoft.com/office/drawing/2014/main" val="1673170728"/>
                    </a:ext>
                  </a:extLst>
                </a:gridCol>
                <a:gridCol w="1787236">
                  <a:extLst>
                    <a:ext uri="{9D8B030D-6E8A-4147-A177-3AD203B41FA5}">
                      <a16:colId xmlns:a16="http://schemas.microsoft.com/office/drawing/2014/main" val="3804076597"/>
                    </a:ext>
                  </a:extLst>
                </a:gridCol>
                <a:gridCol w="2374663">
                  <a:extLst>
                    <a:ext uri="{9D8B030D-6E8A-4147-A177-3AD203B41FA5}">
                      <a16:colId xmlns:a16="http://schemas.microsoft.com/office/drawing/2014/main" val="34943650"/>
                    </a:ext>
                  </a:extLst>
                </a:gridCol>
                <a:gridCol w="1540632">
                  <a:extLst>
                    <a:ext uri="{9D8B030D-6E8A-4147-A177-3AD203B41FA5}">
                      <a16:colId xmlns:a16="http://schemas.microsoft.com/office/drawing/2014/main" val="4007712793"/>
                    </a:ext>
                  </a:extLst>
                </a:gridCol>
                <a:gridCol w="2842954">
                  <a:extLst>
                    <a:ext uri="{9D8B030D-6E8A-4147-A177-3AD203B41FA5}">
                      <a16:colId xmlns:a16="http://schemas.microsoft.com/office/drawing/2014/main" val="1919374164"/>
                    </a:ext>
                  </a:extLst>
                </a:gridCol>
              </a:tblGrid>
              <a:tr h="721089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Оборудование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Модели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Выбранная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модель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Изображение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55675"/>
                  </a:ext>
                </a:extLst>
              </a:tr>
              <a:tr h="748411"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Базовая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станция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Huawei DBS3900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Huawei DBS3900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1172"/>
                  </a:ext>
                </a:extLst>
              </a:tr>
              <a:tr h="7484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Ericsson RBS 6201 LTE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40483"/>
                  </a:ext>
                </a:extLst>
              </a:tr>
              <a:tr h="4276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 </a:t>
                      </a:r>
                      <a:r>
                        <a:rPr lang="en-US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Multiradio</a:t>
                      </a: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9639"/>
                  </a:ext>
                </a:extLst>
              </a:tr>
              <a:tr h="583739">
                <a:tc rowSpan="4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Антенны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PETRA-9 MIMO 4x4 Unibox-2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PETRA-9 MIMO 4x4 Unibox-2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141097"/>
                  </a:ext>
                </a:extLst>
              </a:tr>
              <a:tr h="3340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RFS APXVBLL15H_43-C-I20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0402"/>
                  </a:ext>
                </a:extLst>
              </a:tr>
              <a:tr h="4900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RFS APXVBLL15H_43-C-I20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51038"/>
                  </a:ext>
                </a:extLst>
              </a:tr>
              <a:tr h="5260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AP-657938HV58M01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89208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75" y="2291903"/>
            <a:ext cx="2364033" cy="16067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92" y="2387778"/>
            <a:ext cx="1848678" cy="141640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75" y="4164130"/>
            <a:ext cx="1414085" cy="169346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719058" y="3762288"/>
            <a:ext cx="1772598" cy="25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2D37-DCB4-4A5E-B112-AE1C825CE5C8}" type="slidenum">
              <a:rPr lang="ru-RU" sz="2000" smtClean="0"/>
              <a:t>9</a:t>
            </a:fld>
            <a:endParaRPr lang="ru-RU" sz="20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752701" y="650155"/>
            <a:ext cx="9601200" cy="679882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 smtClean="0"/>
              <a:t>Выбор оборудования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06305679"/>
              </p:ext>
            </p:extLst>
          </p:nvPr>
        </p:nvGraphicFramePr>
        <p:xfrm>
          <a:off x="752701" y="1512737"/>
          <a:ext cx="10519357" cy="379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81">
                  <a:extLst>
                    <a:ext uri="{9D8B030D-6E8A-4147-A177-3AD203B41FA5}">
                      <a16:colId xmlns:a16="http://schemas.microsoft.com/office/drawing/2014/main" val="1673170728"/>
                    </a:ext>
                  </a:extLst>
                </a:gridCol>
                <a:gridCol w="2518756">
                  <a:extLst>
                    <a:ext uri="{9D8B030D-6E8A-4147-A177-3AD203B41FA5}">
                      <a16:colId xmlns:a16="http://schemas.microsoft.com/office/drawing/2014/main" val="3804076597"/>
                    </a:ext>
                  </a:extLst>
                </a:gridCol>
                <a:gridCol w="2543695">
                  <a:extLst>
                    <a:ext uri="{9D8B030D-6E8A-4147-A177-3AD203B41FA5}">
                      <a16:colId xmlns:a16="http://schemas.microsoft.com/office/drawing/2014/main" val="34943650"/>
                    </a:ext>
                  </a:extLst>
                </a:gridCol>
                <a:gridCol w="3674225">
                  <a:extLst>
                    <a:ext uri="{9D8B030D-6E8A-4147-A177-3AD203B41FA5}">
                      <a16:colId xmlns:a16="http://schemas.microsoft.com/office/drawing/2014/main" val="4007712793"/>
                    </a:ext>
                  </a:extLst>
                </a:gridCol>
              </a:tblGrid>
              <a:tr h="64625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Оборудование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Модели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Выбранная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модель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Изображение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355675"/>
                  </a:ext>
                </a:extLst>
              </a:tr>
              <a:tr h="1115451"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Климатический шкаф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Климатический шкаф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Telecom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ШКК 12U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Шкаф климатический навесной 9U 600х600 (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ООО “Сонет Инвест”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251172"/>
                  </a:ext>
                </a:extLst>
              </a:tr>
              <a:tr h="11154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Шкаф климатический навесной 9U 600х600</a:t>
                      </a:r>
                    </a:p>
                    <a:p>
                      <a:pPr algn="ctr"/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(ООО “Сонет Инвест”)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40483"/>
                  </a:ext>
                </a:extLst>
              </a:tr>
              <a:tr h="6374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Климатический шкаф ШТК-100С ВН-01С</a:t>
                      </a:r>
                    </a:p>
                    <a:p>
                      <a:pPr algn="ctr"/>
                      <a:r>
                        <a:rPr lang="ru-RU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(ГК “Штиль”)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49639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96" y="2267613"/>
            <a:ext cx="3330945" cy="27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922</TotalTime>
  <Words>589</Words>
  <Application>Microsoft Office PowerPoint</Application>
  <PresentationFormat>Широкоэкранный</PresentationFormat>
  <Paragraphs>126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Натуральные материалы</vt:lpstr>
      <vt:lpstr>Проектирование фрагмента сети сотовой связи 4G+</vt:lpstr>
      <vt:lpstr>Цель работы – разработка и планирование фрагмента сети сотовой связи 4G+ в  Юго-Западном районе г. Кирова.</vt:lpstr>
      <vt:lpstr>Выбор релиза</vt:lpstr>
      <vt:lpstr>Исходные данные</vt:lpstr>
      <vt:lpstr>Результаты расчётов планов абонентской и транспортной сетей</vt:lpstr>
      <vt:lpstr>План абонентской сети</vt:lpstr>
      <vt:lpstr>План транспортной сети</vt:lpstr>
      <vt:lpstr>Выбор оборудования</vt:lpstr>
      <vt:lpstr>Выбор оборудования</vt:lpstr>
      <vt:lpstr>Выбор оборудования</vt:lpstr>
      <vt:lpstr>Механизмы обеспечения защиты информации</vt:lpstr>
      <vt:lpstr>Основные результаты</vt:lpstr>
      <vt:lpstr>Способы улучшения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53</cp:revision>
  <dcterms:created xsi:type="dcterms:W3CDTF">2022-12-18T12:49:43Z</dcterms:created>
  <dcterms:modified xsi:type="dcterms:W3CDTF">2022-12-21T18:08:39Z</dcterms:modified>
</cp:coreProperties>
</file>