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ixie One"/>
      <p:regular r:id="rId22"/>
    </p:embeddedFont>
    <p:embeddedFont>
      <p:font typeface="Varela Round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NixieOne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VarelaRoun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2ab78b295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122ab78b29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b615af751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11b615af75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b615af751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11b615af75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b6e5286e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11b6e5286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2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2ab78b295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122ab78b29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2ab78b295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22ab78b29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2255425" y="1991825"/>
            <a:ext cx="4633199" cy="115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6752750" y="3465100"/>
            <a:ext cx="2284199" cy="2284199"/>
          </a:xfrm>
          <a:prstGeom prst="donut">
            <a:avLst>
              <a:gd fmla="val 11909" name="adj"/>
            </a:avLst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376550" y="4217275"/>
            <a:ext cx="1207799" cy="1207799"/>
          </a:xfrm>
          <a:prstGeom prst="donut">
            <a:avLst>
              <a:gd fmla="val 42915" name="adj"/>
            </a:avLst>
          </a:prstGeom>
          <a:solidFill>
            <a:srgbClr val="65BB48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8244625" y="2541950"/>
            <a:ext cx="304799" cy="304799"/>
          </a:xfrm>
          <a:prstGeom prst="ellipse">
            <a:avLst/>
          </a:prstGeom>
          <a:solidFill>
            <a:srgbClr val="E8004C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213975" y="695900"/>
            <a:ext cx="871499" cy="871499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419100" y="-1581150"/>
            <a:ext cx="8305799" cy="8305799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fmla="val 18608" name="adj"/>
            </a:avLst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100425" y="-196925"/>
            <a:ext cx="741599" cy="741599"/>
          </a:xfrm>
          <a:prstGeom prst="donut">
            <a:avLst>
              <a:gd fmla="val 37879" name="adj"/>
            </a:avLst>
          </a:prstGeom>
          <a:solidFill>
            <a:srgbClr val="00ACC3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741750" y="4449750"/>
            <a:ext cx="397499" cy="397499"/>
          </a:xfrm>
          <a:prstGeom prst="donut">
            <a:avLst>
              <a:gd fmla="val 8754" name="adj"/>
            </a:avLst>
          </a:prstGeom>
          <a:solidFill>
            <a:srgbClr val="65BB48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-164200" y="4277700"/>
            <a:ext cx="741599" cy="741599"/>
          </a:xfrm>
          <a:prstGeom prst="donut">
            <a:avLst>
              <a:gd fmla="val 39163" name="adj"/>
            </a:avLst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8568725" y="4717500"/>
            <a:ext cx="508499" cy="508499"/>
          </a:xfrm>
          <a:prstGeom prst="ellipse">
            <a:avLst/>
          </a:prstGeom>
          <a:solidFill>
            <a:srgbClr val="E8004C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"/>
          <p:cNvSpPr/>
          <p:nvPr/>
        </p:nvSpPr>
        <p:spPr>
          <a:xfrm>
            <a:off x="8077475" y="224125"/>
            <a:ext cx="304799" cy="304799"/>
          </a:xfrm>
          <a:prstGeom prst="donut">
            <a:avLst>
              <a:gd fmla="val 30568" name="adj"/>
            </a:avLst>
          </a:prstGeom>
          <a:solidFill>
            <a:srgbClr val="65BB48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8553248" y="328373"/>
            <a:ext cx="585599" cy="585599"/>
          </a:xfrm>
          <a:prstGeom prst="ellipse">
            <a:avLst/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100425" y="3830625"/>
            <a:ext cx="304799" cy="304799"/>
          </a:xfrm>
          <a:prstGeom prst="ellipse">
            <a:avLst/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Subtitl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/>
          <p:nvPr/>
        </p:nvSpPr>
        <p:spPr>
          <a:xfrm>
            <a:off x="3058200" y="-295450"/>
            <a:ext cx="3027599" cy="3027899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 txBox="1"/>
          <p:nvPr>
            <p:ph type="ctrTitle"/>
          </p:nvPr>
        </p:nvSpPr>
        <p:spPr>
          <a:xfrm>
            <a:off x="1773750" y="2421550"/>
            <a:ext cx="5596499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4"/>
          <p:cNvSpPr txBox="1"/>
          <p:nvPr>
            <p:ph idx="1" type="subTitle"/>
          </p:nvPr>
        </p:nvSpPr>
        <p:spPr>
          <a:xfrm>
            <a:off x="1773750" y="3449654"/>
            <a:ext cx="5596499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9pPr>
          </a:lstStyle>
          <a:p/>
        </p:txBody>
      </p:sp>
      <p:sp>
        <p:nvSpPr>
          <p:cNvPr id="45" name="Google Shape;45;p4"/>
          <p:cNvSpPr/>
          <p:nvPr/>
        </p:nvSpPr>
        <p:spPr>
          <a:xfrm>
            <a:off x="1414537" y="3988225"/>
            <a:ext cx="206100" cy="206100"/>
          </a:xfrm>
          <a:prstGeom prst="ellipse">
            <a:avLst/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ACC3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231175" y="-571700"/>
            <a:ext cx="2284199" cy="2284199"/>
          </a:xfrm>
          <a:prstGeom prst="donut">
            <a:avLst>
              <a:gd fmla="val 11909" name="adj"/>
            </a:avLst>
          </a:prstGeom>
          <a:solidFill>
            <a:srgbClr val="ED4A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4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8065925" y="-295450"/>
            <a:ext cx="1207799" cy="1207799"/>
          </a:xfrm>
          <a:prstGeom prst="donut">
            <a:avLst>
              <a:gd fmla="val 42915" name="adj"/>
            </a:avLst>
          </a:prstGeom>
          <a:solidFill>
            <a:srgbClr val="65BB48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"/>
          <p:cNvSpPr/>
          <p:nvPr/>
        </p:nvSpPr>
        <p:spPr>
          <a:xfrm>
            <a:off x="1417200" y="2052650"/>
            <a:ext cx="304799" cy="304799"/>
          </a:xfrm>
          <a:prstGeom prst="ellipse">
            <a:avLst/>
          </a:prstGeom>
          <a:solidFill>
            <a:srgbClr val="E8004C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4"/>
          <p:cNvSpPr/>
          <p:nvPr/>
        </p:nvSpPr>
        <p:spPr>
          <a:xfrm>
            <a:off x="246046" y="3365546"/>
            <a:ext cx="455999" cy="455999"/>
          </a:xfrm>
          <a:prstGeom prst="ellipse">
            <a:avLst/>
          </a:prstGeom>
          <a:solidFill>
            <a:srgbClr val="65BB48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"/>
          <p:cNvSpPr/>
          <p:nvPr/>
        </p:nvSpPr>
        <p:spPr>
          <a:xfrm>
            <a:off x="7072325" y="4494725"/>
            <a:ext cx="993600" cy="993299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7370250" y="780100"/>
            <a:ext cx="932399" cy="932399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4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5"/>
          <p:cNvSpPr txBox="1"/>
          <p:nvPr>
            <p:ph idx="1" type="body"/>
          </p:nvPr>
        </p:nvSpPr>
        <p:spPr>
          <a:xfrm>
            <a:off x="1246225" y="4177700"/>
            <a:ext cx="6651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  <a:lvl2pPr indent="-3429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￮"/>
              <a:defRPr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3" name="Google Shape;63;p5"/>
          <p:cNvSpPr/>
          <p:nvPr/>
        </p:nvSpPr>
        <p:spPr>
          <a:xfrm rot="10800000">
            <a:off x="8705950" y="3777262"/>
            <a:ext cx="617399" cy="617399"/>
          </a:xfrm>
          <a:prstGeom prst="ellipse">
            <a:avLst/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5"/>
          <p:cNvSpPr/>
          <p:nvPr/>
        </p:nvSpPr>
        <p:spPr>
          <a:xfrm rot="10800000">
            <a:off x="608749" y="841360"/>
            <a:ext cx="515400" cy="515400"/>
          </a:xfrm>
          <a:prstGeom prst="donut">
            <a:avLst>
              <a:gd fmla="val 18608" name="adj"/>
            </a:avLst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5"/>
          <p:cNvSpPr/>
          <p:nvPr/>
        </p:nvSpPr>
        <p:spPr>
          <a:xfrm rot="10800000">
            <a:off x="8195021" y="4553299"/>
            <a:ext cx="831600" cy="831600"/>
          </a:xfrm>
          <a:prstGeom prst="donut">
            <a:avLst>
              <a:gd fmla="val 37879" name="adj"/>
            </a:avLst>
          </a:prstGeom>
          <a:solidFill>
            <a:srgbClr val="00ACC3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5"/>
          <p:cNvSpPr/>
          <p:nvPr/>
        </p:nvSpPr>
        <p:spPr>
          <a:xfrm rot="10800000">
            <a:off x="8458384" y="4183762"/>
            <a:ext cx="210899" cy="210899"/>
          </a:xfrm>
          <a:prstGeom prst="ellipse">
            <a:avLst/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5"/>
          <p:cNvSpPr/>
          <p:nvPr/>
        </p:nvSpPr>
        <p:spPr>
          <a:xfrm rot="10800000">
            <a:off x="-153146" y="-444546"/>
            <a:ext cx="1128300" cy="11283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5"/>
          <p:cNvSpPr/>
          <p:nvPr/>
        </p:nvSpPr>
        <p:spPr>
          <a:xfrm rot="10800000">
            <a:off x="8012015" y="133390"/>
            <a:ext cx="434699" cy="434699"/>
          </a:xfrm>
          <a:prstGeom prst="donut">
            <a:avLst>
              <a:gd fmla="val 8754" name="adj"/>
            </a:avLst>
          </a:prstGeom>
          <a:solidFill>
            <a:srgbClr val="65BB48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5"/>
          <p:cNvSpPr/>
          <p:nvPr/>
        </p:nvSpPr>
        <p:spPr>
          <a:xfrm rot="10800000">
            <a:off x="-73577" y="841499"/>
            <a:ext cx="330899" cy="330899"/>
          </a:xfrm>
          <a:prstGeom prst="ellipse">
            <a:avLst/>
          </a:prstGeom>
          <a:solidFill>
            <a:srgbClr val="ED4A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5"/>
          <p:cNvSpPr/>
          <p:nvPr/>
        </p:nvSpPr>
        <p:spPr>
          <a:xfrm rot="10800000">
            <a:off x="8512150" y="133404"/>
            <a:ext cx="811199" cy="811199"/>
          </a:xfrm>
          <a:prstGeom prst="donut">
            <a:avLst>
              <a:gd fmla="val 39163" name="adj"/>
            </a:avLst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5"/>
          <p:cNvSpPr/>
          <p:nvPr/>
        </p:nvSpPr>
        <p:spPr>
          <a:xfrm rot="10800000">
            <a:off x="117997" y="-173402"/>
            <a:ext cx="586199" cy="586199"/>
          </a:xfrm>
          <a:prstGeom prst="ellipse">
            <a:avLst/>
          </a:prstGeom>
          <a:solidFill>
            <a:srgbClr val="E8004C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5"/>
          <p:cNvSpPr/>
          <p:nvPr/>
        </p:nvSpPr>
        <p:spPr>
          <a:xfrm rot="10800000">
            <a:off x="748824" y="4695049"/>
            <a:ext cx="345000" cy="345000"/>
          </a:xfrm>
          <a:prstGeom prst="donut">
            <a:avLst>
              <a:gd fmla="val 30568" name="adj"/>
            </a:avLst>
          </a:prstGeom>
          <a:solidFill>
            <a:srgbClr val="65BB48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5"/>
          <p:cNvSpPr/>
          <p:nvPr/>
        </p:nvSpPr>
        <p:spPr>
          <a:xfrm rot="10800000">
            <a:off x="-107786" y="4259033"/>
            <a:ext cx="663000" cy="663000"/>
          </a:xfrm>
          <a:prstGeom prst="ellipse">
            <a:avLst/>
          </a:prstGeom>
          <a:solidFill>
            <a:srgbClr val="F8BB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5"/>
          <p:cNvSpPr/>
          <p:nvPr/>
        </p:nvSpPr>
        <p:spPr>
          <a:xfrm rot="10800000">
            <a:off x="-316662" y="3443534"/>
            <a:ext cx="506099" cy="506099"/>
          </a:xfrm>
          <a:prstGeom prst="ellipse">
            <a:avLst/>
          </a:prstGeom>
          <a:solidFill>
            <a:srgbClr val="BBCD00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5"/>
          <p:cNvSpPr/>
          <p:nvPr/>
        </p:nvSpPr>
        <p:spPr>
          <a:xfrm rot="10800000">
            <a:off x="-226169" y="4140649"/>
            <a:ext cx="899400" cy="899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5"/>
          <p:cNvSpPr/>
          <p:nvPr/>
        </p:nvSpPr>
        <p:spPr>
          <a:xfrm rot="10800000">
            <a:off x="8700641" y="1100249"/>
            <a:ext cx="333300" cy="333300"/>
          </a:xfrm>
          <a:prstGeom prst="ellipse">
            <a:avLst/>
          </a:prstGeom>
          <a:solidFill>
            <a:srgbClr val="00D1C6">
              <a:alpha val="8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935875" y="909050"/>
            <a:ext cx="5275499" cy="641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b="0" i="0" sz="1800" u="none" cap="none" strike="noStrik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935875" y="1525757"/>
            <a:ext cx="5275499" cy="27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None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None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None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None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None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None/>
              <a:defRPr b="0" i="0" sz="2400" u="none" cap="none" strike="noStrik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usiclab.chromeexperiments.com/Shared-Piano/#w2hjwEpC3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musiclab.chromeexperiments.com/Shared-Piano/#w2hjwEpC3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youtube.com/watch?v=HJ8bc1BrccQ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/>
          <p:nvPr>
            <p:ph type="ctrTitle"/>
          </p:nvPr>
        </p:nvSpPr>
        <p:spPr>
          <a:xfrm>
            <a:off x="2017867" y="1991825"/>
            <a:ext cx="5108266" cy="115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US"/>
              <a:t>Piano Monster</a:t>
            </a:r>
            <a:endParaRPr b="1"/>
          </a:p>
        </p:txBody>
      </p:sp>
      <p:sp>
        <p:nvSpPr>
          <p:cNvPr id="82" name="Google Shape;82;p6"/>
          <p:cNvSpPr txBox="1"/>
          <p:nvPr/>
        </p:nvSpPr>
        <p:spPr>
          <a:xfrm>
            <a:off x="5300200" y="2891993"/>
            <a:ext cx="1742806" cy="5192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200"/>
              <a:buFont typeface="Nixie One"/>
              <a:buNone/>
            </a:pPr>
            <a:r>
              <a:rPr b="1" i="0" lang="en-US" sz="1200" u="none" cap="none" strike="noStrik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rPr>
              <a:t>林一、</a:t>
            </a:r>
            <a:r>
              <a:rPr b="1" lang="en-US" sz="12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rPr>
              <a:t>林佳何</a:t>
            </a:r>
            <a:r>
              <a:rPr b="1" lang="en-US" sz="12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rPr>
              <a:t>、張銀軒</a:t>
            </a:r>
            <a:endParaRPr b="1" i="0" sz="1200" u="none" cap="none" strike="noStrike">
              <a:solidFill>
                <a:srgbClr val="617A86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/>
          <p:nvPr/>
        </p:nvSpPr>
        <p:spPr>
          <a:xfrm>
            <a:off x="1630674" y="1930750"/>
            <a:ext cx="455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b="0" i="1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1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900" y="2048887"/>
            <a:ext cx="3492939" cy="112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2613" y="1687988"/>
            <a:ext cx="2767200" cy="1843647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5"/>
          <p:cNvSpPr txBox="1"/>
          <p:nvPr/>
        </p:nvSpPr>
        <p:spPr>
          <a:xfrm>
            <a:off x="2509792" y="858364"/>
            <a:ext cx="412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A5A5A5"/>
                </a:solidFill>
              </a:rPr>
              <a:t>4</a:t>
            </a:r>
            <a:r>
              <a:rPr lang="en-US" sz="2400">
                <a:solidFill>
                  <a:srgbClr val="A5A5A5"/>
                </a:solidFill>
              </a:rPr>
              <a:t>.</a:t>
            </a:r>
            <a:r>
              <a:rPr lang="en-US" sz="2400">
                <a:solidFill>
                  <a:srgbClr val="A5A5A5"/>
                </a:solidFill>
              </a:rPr>
              <a:t>分享影音</a:t>
            </a:r>
            <a:endParaRPr b="0" i="0" sz="2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/>
          <p:nvPr>
            <p:ph type="ctrTitle"/>
          </p:nvPr>
        </p:nvSpPr>
        <p:spPr>
          <a:xfrm>
            <a:off x="1773750" y="2421550"/>
            <a:ext cx="5596499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使用者介面</a:t>
            </a:r>
            <a:endParaRPr/>
          </a:p>
        </p:txBody>
      </p:sp>
      <p:sp>
        <p:nvSpPr>
          <p:cNvPr id="165" name="Google Shape;165;p16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CC3"/>
              </a:buClr>
              <a:buSzPts val="9600"/>
              <a:buFont typeface="Varela Round"/>
              <a:buNone/>
            </a:pPr>
            <a:r>
              <a:rPr b="1" i="0" lang="en-US" sz="9600" u="none" cap="none" strike="noStrike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3</a:t>
            </a:r>
            <a:endParaRPr b="1" i="0" sz="9600" u="none" cap="none" strike="noStrike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/>
          <p:nvPr/>
        </p:nvSpPr>
        <p:spPr>
          <a:xfrm>
            <a:off x="2509792" y="532264"/>
            <a:ext cx="41244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A5A5A5"/>
                </a:solidFill>
              </a:rPr>
              <a:t>模擬鋼琴</a:t>
            </a:r>
            <a:endParaRPr b="0" i="0" sz="2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7"/>
          <p:cNvSpPr/>
          <p:nvPr/>
        </p:nvSpPr>
        <p:spPr>
          <a:xfrm rot="9502714">
            <a:off x="1532141" y="2121173"/>
            <a:ext cx="475704" cy="457543"/>
          </a:xfrm>
          <a:custGeom>
            <a:rect b="b" l="l" r="r" t="t"/>
            <a:pathLst>
              <a:path extrusionOk="0" h="566" w="590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89E29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7"/>
          <p:cNvSpPr/>
          <p:nvPr/>
        </p:nvSpPr>
        <p:spPr>
          <a:xfrm rot="-3647773">
            <a:off x="740172" y="2626330"/>
            <a:ext cx="477303" cy="456010"/>
          </a:xfrm>
          <a:custGeom>
            <a:rect b="b" l="l" r="r" t="t"/>
            <a:pathLst>
              <a:path extrusionOk="0" h="566" w="590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5EABE6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7"/>
          <p:cNvSpPr/>
          <p:nvPr/>
        </p:nvSpPr>
        <p:spPr>
          <a:xfrm>
            <a:off x="1294289" y="3199044"/>
            <a:ext cx="475704" cy="457543"/>
          </a:xfrm>
          <a:custGeom>
            <a:rect b="b" l="l" r="r" t="t"/>
            <a:pathLst>
              <a:path extrusionOk="0" h="566" w="590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06A6A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7"/>
          <p:cNvSpPr/>
          <p:nvPr/>
        </p:nvSpPr>
        <p:spPr>
          <a:xfrm rot="3526558">
            <a:off x="711426" y="2052094"/>
            <a:ext cx="477303" cy="456010"/>
          </a:xfrm>
          <a:custGeom>
            <a:rect b="b" l="l" r="r" t="t"/>
            <a:pathLst>
              <a:path extrusionOk="0" h="566" w="590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90C250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105" y="1360629"/>
            <a:ext cx="6763797" cy="2549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/>
          <p:nvPr/>
        </p:nvSpPr>
        <p:spPr>
          <a:xfrm>
            <a:off x="2509792" y="532264"/>
            <a:ext cx="412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A5A5A5"/>
                </a:solidFill>
              </a:rPr>
              <a:t>教學介面</a:t>
            </a:r>
            <a:endParaRPr b="0" i="0" sz="2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8"/>
          <p:cNvSpPr/>
          <p:nvPr/>
        </p:nvSpPr>
        <p:spPr>
          <a:xfrm rot="9502719">
            <a:off x="1532141" y="2121173"/>
            <a:ext cx="475704" cy="457542"/>
          </a:xfrm>
          <a:custGeom>
            <a:rect b="b" l="l" r="r" t="t"/>
            <a:pathLst>
              <a:path extrusionOk="0" h="566" w="590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89E29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8"/>
          <p:cNvSpPr/>
          <p:nvPr/>
        </p:nvSpPr>
        <p:spPr>
          <a:xfrm rot="-3647770">
            <a:off x="740172" y="2626330"/>
            <a:ext cx="477303" cy="456010"/>
          </a:xfrm>
          <a:custGeom>
            <a:rect b="b" l="l" r="r" t="t"/>
            <a:pathLst>
              <a:path extrusionOk="0" h="566" w="590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5EABE6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8"/>
          <p:cNvSpPr/>
          <p:nvPr/>
        </p:nvSpPr>
        <p:spPr>
          <a:xfrm>
            <a:off x="1294289" y="3199044"/>
            <a:ext cx="475704" cy="457543"/>
          </a:xfrm>
          <a:custGeom>
            <a:rect b="b" l="l" r="r" t="t"/>
            <a:pathLst>
              <a:path extrusionOk="0" h="566" w="590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06A6A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8"/>
          <p:cNvSpPr/>
          <p:nvPr/>
        </p:nvSpPr>
        <p:spPr>
          <a:xfrm rot="3526557">
            <a:off x="711426" y="2052093"/>
            <a:ext cx="477302" cy="456010"/>
          </a:xfrm>
          <a:custGeom>
            <a:rect b="b" l="l" r="r" t="t"/>
            <a:pathLst>
              <a:path extrusionOk="0" h="566" w="590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90C250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105" y="1686814"/>
            <a:ext cx="6763794" cy="302188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8"/>
          <p:cNvSpPr txBox="1"/>
          <p:nvPr/>
        </p:nvSpPr>
        <p:spPr>
          <a:xfrm>
            <a:off x="1928825" y="1192700"/>
            <a:ext cx="59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arela Round"/>
                <a:ea typeface="Varela Round"/>
                <a:cs typeface="Varela Round"/>
                <a:sym typeface="Varela Round"/>
              </a:rPr>
              <a:t>由程式先示範1遍，再由使用者彈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分工與時程</a:t>
            </a:r>
            <a:endParaRPr/>
          </a:p>
        </p:txBody>
      </p:sp>
      <p:sp>
        <p:nvSpPr>
          <p:cNvPr id="192" name="Google Shape;192;p19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CC3"/>
              </a:buClr>
              <a:buSzPts val="9600"/>
              <a:buFont typeface="Varela Round"/>
              <a:buNone/>
            </a:pPr>
            <a:r>
              <a:rPr b="1" i="0" lang="en-US" sz="9600" u="none" cap="none" strike="noStrike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4</a:t>
            </a:r>
            <a:endParaRPr b="1" i="0" sz="9600" u="none" cap="none" strike="noStrike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/>
        </p:nvSpPr>
        <p:spPr>
          <a:xfrm>
            <a:off x="1630674" y="1930750"/>
            <a:ext cx="455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b="0" i="1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1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0"/>
          <p:cNvSpPr txBox="1"/>
          <p:nvPr>
            <p:ph idx="4294967295" type="ctrTitle"/>
          </p:nvPr>
        </p:nvSpPr>
        <p:spPr>
          <a:xfrm>
            <a:off x="2322450" y="1496800"/>
            <a:ext cx="1183500" cy="58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3000"/>
              <a:t>分工</a:t>
            </a:r>
            <a:endParaRPr b="1" sz="3000"/>
          </a:p>
        </p:txBody>
      </p:sp>
      <p:sp>
        <p:nvSpPr>
          <p:cNvPr id="199" name="Google Shape;199;p20"/>
          <p:cNvSpPr txBox="1"/>
          <p:nvPr/>
        </p:nvSpPr>
        <p:spPr>
          <a:xfrm>
            <a:off x="1185750" y="2253850"/>
            <a:ext cx="3456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Varela Round"/>
                <a:ea typeface="Varela Round"/>
                <a:cs typeface="Varela Round"/>
                <a:sym typeface="Varela Round"/>
              </a:rPr>
              <a:t>林一: Swing 框架+音頻</a:t>
            </a:r>
            <a:endParaRPr sz="20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Varela Round"/>
                <a:ea typeface="Varela Round"/>
                <a:cs typeface="Varela Round"/>
                <a:sym typeface="Varela Round"/>
              </a:rPr>
              <a:t>林佳何: 琴譜動畫+分享功能</a:t>
            </a:r>
            <a:endParaRPr sz="20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Varela Round"/>
                <a:ea typeface="Varela Round"/>
                <a:cs typeface="Varela Round"/>
                <a:sym typeface="Varela Round"/>
              </a:rPr>
              <a:t>張銀軒: 介面+錄製功能</a:t>
            </a:r>
            <a:endParaRPr sz="20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0" name="Google Shape;200;p20"/>
          <p:cNvSpPr txBox="1"/>
          <p:nvPr/>
        </p:nvSpPr>
        <p:spPr>
          <a:xfrm>
            <a:off x="4572000" y="2253850"/>
            <a:ext cx="4491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Varela Round"/>
                <a:ea typeface="Varela Round"/>
                <a:cs typeface="Varela Round"/>
                <a:sym typeface="Varela Round"/>
              </a:rPr>
              <a:t>5/1~5/15: 模擬鋼琴+視覺化譜面</a:t>
            </a:r>
            <a:endParaRPr sz="20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Varela Round"/>
                <a:ea typeface="Varela Round"/>
                <a:cs typeface="Varela Round"/>
                <a:sym typeface="Varela Round"/>
              </a:rPr>
              <a:t>5/16~5/29:錄製影音+分享影音</a:t>
            </a:r>
            <a:endParaRPr sz="20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Varela Round"/>
                <a:ea typeface="Varela Round"/>
                <a:cs typeface="Varela Round"/>
                <a:sym typeface="Varela Round"/>
              </a:rPr>
              <a:t>5/30~6/12:教學+分析音檔+最後修正</a:t>
            </a:r>
            <a:endParaRPr sz="20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1" name="Google Shape;201;p20"/>
          <p:cNvSpPr txBox="1"/>
          <p:nvPr>
            <p:ph idx="4294967295" type="ctrTitle"/>
          </p:nvPr>
        </p:nvSpPr>
        <p:spPr>
          <a:xfrm>
            <a:off x="6225750" y="1496800"/>
            <a:ext cx="1183500" cy="58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3000"/>
              <a:t>時程</a:t>
            </a:r>
            <a:endParaRPr b="1"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 txBox="1"/>
          <p:nvPr/>
        </p:nvSpPr>
        <p:spPr>
          <a:xfrm>
            <a:off x="2610644" y="550202"/>
            <a:ext cx="41244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</a:rPr>
              <a:t>感謝聆聽</a:t>
            </a:r>
            <a:endParaRPr b="0" i="0" sz="2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1"/>
          <p:cNvSpPr txBox="1"/>
          <p:nvPr/>
        </p:nvSpPr>
        <p:spPr>
          <a:xfrm>
            <a:off x="1630674" y="1930750"/>
            <a:ext cx="455104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b="0" i="1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1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353" y="1220167"/>
            <a:ext cx="58293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 txBox="1"/>
          <p:nvPr>
            <p:ph idx="4294967295" type="ctrTitle"/>
          </p:nvPr>
        </p:nvSpPr>
        <p:spPr>
          <a:xfrm>
            <a:off x="685800" y="6689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4800"/>
              <a:buFont typeface="Nixie One"/>
              <a:buNone/>
            </a:pPr>
            <a:r>
              <a:rPr b="0" i="0" lang="en-US" sz="4800" u="none" cap="none" strike="noStrike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rPr>
              <a:t>作品</a:t>
            </a:r>
            <a:endParaRPr b="0" i="0" sz="4800" u="none" cap="none" strike="noStrike">
              <a:solidFill>
                <a:srgbClr val="617A86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88" name="Google Shape;88;p7"/>
          <p:cNvSpPr txBox="1"/>
          <p:nvPr>
            <p:ph idx="4294967295" type="subTitle"/>
          </p:nvPr>
        </p:nvSpPr>
        <p:spPr>
          <a:xfrm>
            <a:off x="1275150" y="2195700"/>
            <a:ext cx="65937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600"/>
              <a:buFont typeface="Varela Round"/>
              <a:buNone/>
            </a:pPr>
            <a:r>
              <a:rPr b="1" lang="en-US" sz="3600">
                <a:solidFill>
                  <a:srgbClr val="00ACC3"/>
                </a:solidFill>
              </a:rPr>
              <a:t>模擬鋼琴</a:t>
            </a:r>
            <a:endParaRPr b="1" i="0" sz="3600" u="none" cap="none" strike="noStrike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89" name="Google Shape;89;p7"/>
          <p:cNvSpPr txBox="1"/>
          <p:nvPr>
            <p:ph idx="4294967295" type="body"/>
          </p:nvPr>
        </p:nvSpPr>
        <p:spPr>
          <a:xfrm>
            <a:off x="2913150" y="2947800"/>
            <a:ext cx="33177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　1.模擬鋼琴　2.視覺化譜面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3.錄製影音　4.分享影音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5.分析音檔與教學</a:t>
            </a:r>
            <a:endParaRPr sz="1400"/>
          </a:p>
        </p:txBody>
      </p:sp>
      <p:grpSp>
        <p:nvGrpSpPr>
          <p:cNvPr id="90" name="Google Shape;90;p7"/>
          <p:cNvGrpSpPr/>
          <p:nvPr/>
        </p:nvGrpSpPr>
        <p:grpSpPr>
          <a:xfrm>
            <a:off x="3099536" y="3850067"/>
            <a:ext cx="2944930" cy="792304"/>
            <a:chOff x="3247200" y="3905175"/>
            <a:chExt cx="3361025" cy="904250"/>
          </a:xfrm>
        </p:grpSpPr>
        <p:pic>
          <p:nvPicPr>
            <p:cNvPr id="91" name="Google Shape;91;p7"/>
            <p:cNvPicPr preferRelativeResize="0"/>
            <p:nvPr/>
          </p:nvPicPr>
          <p:blipFill rotWithShape="1">
            <a:blip r:embed="rId3">
              <a:alphaModFix/>
            </a:blip>
            <a:srcRect b="0" l="0" r="0" t="50445"/>
            <a:stretch/>
          </p:blipFill>
          <p:spPr>
            <a:xfrm>
              <a:off x="3247200" y="3905175"/>
              <a:ext cx="3317750" cy="904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7"/>
            <p:cNvPicPr preferRelativeResize="0"/>
            <p:nvPr/>
          </p:nvPicPr>
          <p:blipFill rotWithShape="1">
            <a:blip r:embed="rId3">
              <a:alphaModFix/>
            </a:blip>
            <a:srcRect b="0" l="40562" r="50207" t="50445"/>
            <a:stretch/>
          </p:blipFill>
          <p:spPr>
            <a:xfrm>
              <a:off x="3247200" y="3905175"/>
              <a:ext cx="306250" cy="904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7"/>
            <p:cNvPicPr preferRelativeResize="0"/>
            <p:nvPr/>
          </p:nvPicPr>
          <p:blipFill rotWithShape="1">
            <a:blip r:embed="rId3">
              <a:alphaModFix/>
            </a:blip>
            <a:srcRect b="0" l="40562" r="50207" t="50445"/>
            <a:stretch/>
          </p:blipFill>
          <p:spPr>
            <a:xfrm flipH="1">
              <a:off x="6301975" y="3905175"/>
              <a:ext cx="306250" cy="9042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/>
          <p:nvPr/>
        </p:nvSpPr>
        <p:spPr>
          <a:xfrm>
            <a:off x="5472183" y="1734176"/>
            <a:ext cx="3015300" cy="29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系統概述與特色</a:t>
            </a:r>
            <a:endParaRPr b="0" i="0" sz="22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系統需求</a:t>
            </a:r>
            <a:endParaRPr b="0" i="0" sz="22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使用者介面分析</a:t>
            </a:r>
            <a:endParaRPr b="0" i="0" sz="22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7F7F7F"/>
                </a:solidFill>
              </a:rPr>
              <a:t>工作分工與時程</a:t>
            </a:r>
            <a:endParaRPr sz="2200">
              <a:solidFill>
                <a:srgbClr val="7F7F7F"/>
              </a:solidFill>
            </a:endParaRPr>
          </a:p>
          <a:p>
            <a:pPr indent="0" lvl="0" marL="0" marR="0" rtl="0" algn="l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8"/>
          <p:cNvSpPr txBox="1"/>
          <p:nvPr/>
        </p:nvSpPr>
        <p:spPr>
          <a:xfrm>
            <a:off x="476546" y="516037"/>
            <a:ext cx="3330370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0" i="0" sz="3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8"/>
          <p:cNvSpPr txBox="1"/>
          <p:nvPr>
            <p:ph idx="12" type="sldNum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8"/>
          <p:cNvSpPr/>
          <p:nvPr/>
        </p:nvSpPr>
        <p:spPr>
          <a:xfrm rot="9502714">
            <a:off x="4815745" y="1801985"/>
            <a:ext cx="450572" cy="431919"/>
          </a:xfrm>
          <a:custGeom>
            <a:rect b="b" l="l" r="r" t="t"/>
            <a:pathLst>
              <a:path extrusionOk="0" h="566" w="590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89E2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8"/>
          <p:cNvSpPr/>
          <p:nvPr/>
        </p:nvSpPr>
        <p:spPr>
          <a:xfrm rot="-3647773">
            <a:off x="4825165" y="2503820"/>
            <a:ext cx="450572" cy="431919"/>
          </a:xfrm>
          <a:custGeom>
            <a:rect b="b" l="l" r="r" t="t"/>
            <a:pathLst>
              <a:path extrusionOk="0" h="566" w="590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5EABE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8"/>
          <p:cNvSpPr/>
          <p:nvPr/>
        </p:nvSpPr>
        <p:spPr>
          <a:xfrm rot="3526558">
            <a:off x="4828198" y="3221318"/>
            <a:ext cx="450572" cy="431919"/>
          </a:xfrm>
          <a:custGeom>
            <a:rect b="b" l="l" r="r" t="t"/>
            <a:pathLst>
              <a:path extrusionOk="0" h="566" w="590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90C2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8"/>
          <p:cNvSpPr txBox="1"/>
          <p:nvPr/>
        </p:nvSpPr>
        <p:spPr>
          <a:xfrm>
            <a:off x="4816005" y="1817888"/>
            <a:ext cx="4050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1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8"/>
          <p:cNvSpPr txBox="1"/>
          <p:nvPr/>
        </p:nvSpPr>
        <p:spPr>
          <a:xfrm>
            <a:off x="4816005" y="2519919"/>
            <a:ext cx="4050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1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8"/>
          <p:cNvSpPr txBox="1"/>
          <p:nvPr/>
        </p:nvSpPr>
        <p:spPr>
          <a:xfrm>
            <a:off x="4837923" y="3237221"/>
            <a:ext cx="4050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1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8"/>
          <p:cNvGrpSpPr/>
          <p:nvPr/>
        </p:nvGrpSpPr>
        <p:grpSpPr>
          <a:xfrm>
            <a:off x="4790259" y="3852759"/>
            <a:ext cx="596860" cy="604040"/>
            <a:chOff x="4755059" y="3852759"/>
            <a:chExt cx="596860" cy="604040"/>
          </a:xfrm>
        </p:grpSpPr>
        <p:sp>
          <p:nvSpPr>
            <p:cNvPr id="108" name="Google Shape;108;p8"/>
            <p:cNvSpPr/>
            <p:nvPr/>
          </p:nvSpPr>
          <p:spPr>
            <a:xfrm rot="-3647777">
              <a:off x="4828203" y="3938820"/>
              <a:ext cx="450572" cy="431919"/>
            </a:xfrm>
            <a:custGeom>
              <a:rect b="b" l="l" r="r" t="t"/>
              <a:pathLst>
                <a:path extrusionOk="0" h="566" w="590">
                  <a:moveTo>
                    <a:pt x="526" y="92"/>
                  </a:moveTo>
                  <a:cubicBezTo>
                    <a:pt x="498" y="61"/>
                    <a:pt x="464" y="40"/>
                    <a:pt x="426" y="25"/>
                  </a:cubicBezTo>
                  <a:cubicBezTo>
                    <a:pt x="394" y="12"/>
                    <a:pt x="361" y="5"/>
                    <a:pt x="327" y="2"/>
                  </a:cubicBezTo>
                  <a:cubicBezTo>
                    <a:pt x="327" y="2"/>
                    <a:pt x="327" y="2"/>
                    <a:pt x="326" y="2"/>
                  </a:cubicBezTo>
                  <a:cubicBezTo>
                    <a:pt x="315" y="1"/>
                    <a:pt x="303" y="0"/>
                    <a:pt x="289" y="0"/>
                  </a:cubicBezTo>
                  <a:cubicBezTo>
                    <a:pt x="280" y="0"/>
                    <a:pt x="271" y="1"/>
                    <a:pt x="262" y="1"/>
                  </a:cubicBezTo>
                  <a:cubicBezTo>
                    <a:pt x="237" y="1"/>
                    <a:pt x="207" y="5"/>
                    <a:pt x="176" y="14"/>
                  </a:cubicBezTo>
                  <a:cubicBezTo>
                    <a:pt x="121" y="29"/>
                    <a:pt x="76" y="54"/>
                    <a:pt x="58" y="79"/>
                  </a:cubicBezTo>
                  <a:cubicBezTo>
                    <a:pt x="47" y="91"/>
                    <a:pt x="37" y="104"/>
                    <a:pt x="29" y="119"/>
                  </a:cubicBezTo>
                  <a:cubicBezTo>
                    <a:pt x="26" y="124"/>
                    <a:pt x="24" y="128"/>
                    <a:pt x="22" y="133"/>
                  </a:cubicBezTo>
                  <a:cubicBezTo>
                    <a:pt x="8" y="163"/>
                    <a:pt x="0" y="202"/>
                    <a:pt x="0" y="245"/>
                  </a:cubicBezTo>
                  <a:cubicBezTo>
                    <a:pt x="0" y="291"/>
                    <a:pt x="9" y="333"/>
                    <a:pt x="25" y="363"/>
                  </a:cubicBezTo>
                  <a:cubicBezTo>
                    <a:pt x="58" y="439"/>
                    <a:pt x="111" y="499"/>
                    <a:pt x="187" y="538"/>
                  </a:cubicBezTo>
                  <a:cubicBezTo>
                    <a:pt x="215" y="552"/>
                    <a:pt x="246" y="560"/>
                    <a:pt x="278" y="563"/>
                  </a:cubicBezTo>
                  <a:cubicBezTo>
                    <a:pt x="314" y="566"/>
                    <a:pt x="349" y="563"/>
                    <a:pt x="382" y="550"/>
                  </a:cubicBezTo>
                  <a:cubicBezTo>
                    <a:pt x="422" y="535"/>
                    <a:pt x="453" y="508"/>
                    <a:pt x="480" y="476"/>
                  </a:cubicBezTo>
                  <a:cubicBezTo>
                    <a:pt x="524" y="425"/>
                    <a:pt x="554" y="366"/>
                    <a:pt x="570" y="301"/>
                  </a:cubicBezTo>
                  <a:cubicBezTo>
                    <a:pt x="590" y="225"/>
                    <a:pt x="580" y="153"/>
                    <a:pt x="526" y="92"/>
                  </a:cubicBezTo>
                  <a:close/>
                </a:path>
              </a:pathLst>
            </a:custGeom>
            <a:solidFill>
              <a:srgbClr val="ED4A00">
                <a:alpha val="8667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8"/>
            <p:cNvSpPr txBox="1"/>
            <p:nvPr/>
          </p:nvSpPr>
          <p:spPr>
            <a:xfrm>
              <a:off x="4816036" y="3954521"/>
              <a:ext cx="405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i="1" lang="en-US" sz="2000">
                  <a:solidFill>
                    <a:schemeClr val="lt1"/>
                  </a:solidFill>
                </a:rPr>
                <a:t>4</a:t>
              </a:r>
              <a:endParaRPr b="0" i="1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0" name="Google Shape;11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775" y="1179615"/>
            <a:ext cx="3707110" cy="3707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/>
          <p:nvPr>
            <p:ph type="ctrTitle"/>
          </p:nvPr>
        </p:nvSpPr>
        <p:spPr>
          <a:xfrm>
            <a:off x="1773750" y="2421550"/>
            <a:ext cx="5596499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/>
              <a:t>系統概述與特色</a:t>
            </a:r>
            <a:endParaRPr/>
          </a:p>
        </p:txBody>
      </p:sp>
      <p:sp>
        <p:nvSpPr>
          <p:cNvPr id="116" name="Google Shape;116;p9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CC3"/>
              </a:buClr>
              <a:buSzPts val="9600"/>
              <a:buFont typeface="Varela Round"/>
              <a:buNone/>
            </a:pPr>
            <a:r>
              <a:rPr b="1" i="0" lang="en-US" sz="9600" u="none" cap="none" strike="noStrike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1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 txBox="1"/>
          <p:nvPr/>
        </p:nvSpPr>
        <p:spPr>
          <a:xfrm>
            <a:off x="1146750" y="1854450"/>
            <a:ext cx="6850500" cy="14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</a:pPr>
            <a:r>
              <a:rPr lang="en-US">
                <a:solidFill>
                  <a:srgbClr val="7F7F7F"/>
                </a:solidFill>
              </a:rPr>
              <a:t>使用JAVA寫出圖形介面，來模擬鋼琴，此程式能夠做到的效果有，用</a:t>
            </a:r>
            <a:r>
              <a:rPr b="1" lang="en-US">
                <a:solidFill>
                  <a:srgbClr val="F06A6A"/>
                </a:solidFill>
              </a:rPr>
              <a:t>鍵盤輸入鋼琴中不同的音並輸出聲音</a:t>
            </a:r>
            <a:r>
              <a:rPr lang="en-US">
                <a:solidFill>
                  <a:srgbClr val="7F7F7F"/>
                </a:solidFill>
              </a:rPr>
              <a:t>，以及</a:t>
            </a:r>
            <a:r>
              <a:rPr b="1" lang="en-US">
                <a:solidFill>
                  <a:srgbClr val="F06A6A"/>
                </a:solidFill>
              </a:rPr>
              <a:t>顯示音譜</a:t>
            </a:r>
            <a:r>
              <a:rPr lang="en-US">
                <a:solidFill>
                  <a:srgbClr val="7F7F7F"/>
                </a:solidFill>
              </a:rPr>
              <a:t>，還有</a:t>
            </a:r>
            <a:r>
              <a:rPr b="1" lang="en-US">
                <a:solidFill>
                  <a:srgbClr val="F06A6A"/>
                </a:solidFill>
              </a:rPr>
              <a:t>錄製功能</a:t>
            </a:r>
            <a:r>
              <a:rPr lang="en-US">
                <a:solidFill>
                  <a:srgbClr val="7F7F7F"/>
                </a:solidFill>
              </a:rPr>
              <a:t>，能將發出的聲音與顯示的音譜錄製成影片檔，另外，有</a:t>
            </a:r>
            <a:r>
              <a:rPr b="1" lang="en-US">
                <a:solidFill>
                  <a:srgbClr val="F06A6A"/>
                </a:solidFill>
              </a:rPr>
              <a:t>一鍵分享的功能</a:t>
            </a:r>
            <a:r>
              <a:rPr lang="en-US">
                <a:solidFill>
                  <a:srgbClr val="7F7F7F"/>
                </a:solidFill>
              </a:rPr>
              <a:t>，能傳上社群網站，例如：Facebook、Youtube、Instagram等，也有</a:t>
            </a:r>
            <a:r>
              <a:rPr b="1" lang="en-US">
                <a:solidFill>
                  <a:srgbClr val="F06A6A"/>
                </a:solidFill>
              </a:rPr>
              <a:t>教學功能</a:t>
            </a:r>
            <a:r>
              <a:rPr lang="en-US">
                <a:solidFill>
                  <a:srgbClr val="7F7F7F"/>
                </a:solidFill>
              </a:rPr>
              <a:t>，能跑出簡單的音譜，來試著跟著彈，最後，有將音檔轉為音譜的功能，分析音檔的訊號轉成音譜來使用教學功能。</a:t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/>
          <p:nvPr>
            <p:ph type="ctrTitle"/>
          </p:nvPr>
        </p:nvSpPr>
        <p:spPr>
          <a:xfrm>
            <a:off x="1773750" y="2421550"/>
            <a:ext cx="5596499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系統需求</a:t>
            </a:r>
            <a:endParaRPr/>
          </a:p>
        </p:txBody>
      </p:sp>
      <p:sp>
        <p:nvSpPr>
          <p:cNvPr id="127" name="Google Shape;127;p11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CC3"/>
              </a:buClr>
              <a:buSzPts val="9600"/>
              <a:buFont typeface="Varela Round"/>
              <a:buNone/>
            </a:pPr>
            <a:r>
              <a:rPr b="1" i="0" lang="en-US" sz="9600" u="none" cap="none" strike="noStrike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２</a:t>
            </a:r>
            <a:endParaRPr b="1" i="0" sz="9600" u="none" cap="none" strike="noStrike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"/>
          <p:cNvSpPr txBox="1"/>
          <p:nvPr/>
        </p:nvSpPr>
        <p:spPr>
          <a:xfrm>
            <a:off x="2509792" y="858364"/>
            <a:ext cx="412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A5A5A5"/>
                </a:solidFill>
              </a:rPr>
              <a:t>1.模擬鋼琴</a:t>
            </a:r>
            <a:endParaRPr b="0" i="0" sz="2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2"/>
          <p:cNvSpPr txBox="1"/>
          <p:nvPr/>
        </p:nvSpPr>
        <p:spPr>
          <a:xfrm>
            <a:off x="1630674" y="1930750"/>
            <a:ext cx="455104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b="0" i="1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1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2"/>
          <p:cNvSpPr txBox="1"/>
          <p:nvPr/>
        </p:nvSpPr>
        <p:spPr>
          <a:xfrm>
            <a:off x="3072000" y="2814000"/>
            <a:ext cx="3000000" cy="11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3"/>
              </a:rPr>
              <a:t>Shared Piano - Chrome Music Lab</a:t>
            </a:r>
            <a:endParaRPr/>
          </a:p>
        </p:txBody>
      </p:sp>
      <p:sp>
        <p:nvSpPr>
          <p:cNvPr id="135" name="Google Shape;135;p12"/>
          <p:cNvSpPr txBox="1"/>
          <p:nvPr/>
        </p:nvSpPr>
        <p:spPr>
          <a:xfrm>
            <a:off x="1888500" y="2371650"/>
            <a:ext cx="53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arela Round"/>
                <a:ea typeface="Varela Round"/>
                <a:cs typeface="Varela Round"/>
                <a:sym typeface="Varela Round"/>
              </a:rPr>
              <a:t>用鍵盤按鍵+螢幕上的互動式介面模擬實體鋼琴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/>
          <p:nvPr/>
        </p:nvSpPr>
        <p:spPr>
          <a:xfrm>
            <a:off x="1630674" y="1930750"/>
            <a:ext cx="455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b="0" i="1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1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3"/>
          <p:cNvSpPr txBox="1"/>
          <p:nvPr/>
        </p:nvSpPr>
        <p:spPr>
          <a:xfrm>
            <a:off x="1888500" y="2371650"/>
            <a:ext cx="53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arela Round"/>
                <a:ea typeface="Varela Round"/>
                <a:cs typeface="Varela Round"/>
                <a:sym typeface="Varela Round"/>
              </a:rPr>
              <a:t>每一個琴鍵上上方的區域有彈奏紀錄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42" name="Google Shape;142;p13"/>
          <p:cNvSpPr txBox="1"/>
          <p:nvPr/>
        </p:nvSpPr>
        <p:spPr>
          <a:xfrm>
            <a:off x="3072000" y="2814000"/>
            <a:ext cx="3000000" cy="11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3"/>
              </a:rPr>
              <a:t>Shared Piano - Chrome Music Lab</a:t>
            </a:r>
            <a:endParaRPr/>
          </a:p>
        </p:txBody>
      </p:sp>
      <p:sp>
        <p:nvSpPr>
          <p:cNvPr id="143" name="Google Shape;143;p13"/>
          <p:cNvSpPr txBox="1"/>
          <p:nvPr/>
        </p:nvSpPr>
        <p:spPr>
          <a:xfrm>
            <a:off x="2509792" y="858364"/>
            <a:ext cx="412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A5A5A5"/>
                </a:solidFill>
              </a:rPr>
              <a:t>2</a:t>
            </a:r>
            <a:r>
              <a:rPr lang="en-US" sz="2400">
                <a:solidFill>
                  <a:srgbClr val="A5A5A5"/>
                </a:solidFill>
              </a:rPr>
              <a:t>.</a:t>
            </a:r>
            <a:r>
              <a:rPr lang="en-US" sz="2400">
                <a:solidFill>
                  <a:srgbClr val="A5A5A5"/>
                </a:solidFill>
              </a:rPr>
              <a:t>視覺化譜面</a:t>
            </a:r>
            <a:endParaRPr b="0" i="0" sz="2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"/>
          <p:cNvSpPr txBox="1"/>
          <p:nvPr/>
        </p:nvSpPr>
        <p:spPr>
          <a:xfrm>
            <a:off x="1630674" y="1930750"/>
            <a:ext cx="455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b="0" i="1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1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4"/>
          <p:cNvSpPr txBox="1"/>
          <p:nvPr/>
        </p:nvSpPr>
        <p:spPr>
          <a:xfrm>
            <a:off x="1888500" y="2371650"/>
            <a:ext cx="53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arela Round"/>
                <a:ea typeface="Varela Round"/>
                <a:cs typeface="Varela Round"/>
                <a:sym typeface="Varela Round"/>
              </a:rPr>
              <a:t>錄製mp3檔/mp4檔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50" name="Google Shape;150;p14"/>
          <p:cNvSpPr txBox="1"/>
          <p:nvPr/>
        </p:nvSpPr>
        <p:spPr>
          <a:xfrm>
            <a:off x="3197550" y="3220100"/>
            <a:ext cx="274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Varela Round"/>
                <a:ea typeface="Varela Round"/>
                <a:cs typeface="Varela Round"/>
                <a:sym typeface="Varela Round"/>
                <a:hlinkClick r:id="rId3"/>
              </a:rPr>
              <a:t>範例影片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2509792" y="858364"/>
            <a:ext cx="412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A5A5A5"/>
                </a:solidFill>
              </a:rPr>
              <a:t>3</a:t>
            </a:r>
            <a:r>
              <a:rPr lang="en-US" sz="2400">
                <a:solidFill>
                  <a:srgbClr val="A5A5A5"/>
                </a:solidFill>
              </a:rPr>
              <a:t>.</a:t>
            </a:r>
            <a:r>
              <a:rPr lang="en-US" sz="2400">
                <a:solidFill>
                  <a:srgbClr val="A5A5A5"/>
                </a:solidFill>
              </a:rPr>
              <a:t>錄製影音</a:t>
            </a:r>
            <a:endParaRPr b="0" i="0" sz="2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u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