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71" r:id="rId19"/>
    <p:sldId id="2146847069" r:id="rId20"/>
    <p:sldId id="214684707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315"/>
    <a:srgbClr val="1A1A1A"/>
    <a:srgbClr val="0D0D0D"/>
    <a:srgbClr val="101316"/>
    <a:srgbClr val="0D0F11"/>
    <a:srgbClr val="1A1D20"/>
    <a:srgbClr val="202528"/>
    <a:srgbClr val="5F5F5F"/>
    <a:srgbClr val="7115EB"/>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Recipe Preparation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Argha Dalal</a:t>
            </a:r>
          </a:p>
          <a:p>
            <a:r>
              <a:rPr lang="en-US" sz="2000" b="1" dirty="0">
                <a:solidFill>
                  <a:schemeClr val="accent1">
                    <a:lumMod val="75000"/>
                  </a:schemeClr>
                </a:solidFill>
                <a:latin typeface="Arial" pitchFamily="34" charset="0"/>
                <a:cs typeface="Arial" pitchFamily="34" charset="0"/>
              </a:rPr>
              <a:t>Student name : Argha Dalal</a:t>
            </a:r>
          </a:p>
          <a:p>
            <a:r>
              <a:rPr lang="en-US" sz="2000" b="1" dirty="0">
                <a:solidFill>
                  <a:schemeClr val="accent1">
                    <a:lumMod val="75000"/>
                  </a:schemeClr>
                </a:solidFill>
                <a:latin typeface="Arial"/>
                <a:cs typeface="Arial"/>
              </a:rPr>
              <a:t>College Name &amp; Department : University of Engineering  and Management, Kolkata &amp;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51673D93-D11D-2603-7AA2-46ED2A3C1E0F}"/>
              </a:ext>
            </a:extLst>
          </p:cNvPr>
          <p:cNvPicPr>
            <a:picLocks noChangeAspect="1"/>
          </p:cNvPicPr>
          <p:nvPr/>
        </p:nvPicPr>
        <p:blipFill>
          <a:blip r:embed="rId2"/>
          <a:stretch>
            <a:fillRect/>
          </a:stretch>
        </p:blipFill>
        <p:spPr>
          <a:xfrm>
            <a:off x="2534412" y="1232452"/>
            <a:ext cx="7123176" cy="5261618"/>
          </a:xfrm>
          <a:prstGeom prst="rect">
            <a:avLst/>
          </a:prstGeom>
        </p:spPr>
      </p:pic>
      <p:sp>
        <p:nvSpPr>
          <p:cNvPr id="3" name="Oval 2">
            <a:extLst>
              <a:ext uri="{FF2B5EF4-FFF2-40B4-BE49-F238E27FC236}">
                <a16:creationId xmlns:a16="http://schemas.microsoft.com/office/drawing/2014/main" id="{3C67738D-BB8A-86C2-D424-F3158BA7269D}"/>
              </a:ext>
            </a:extLst>
          </p:cNvPr>
          <p:cNvSpPr/>
          <p:nvPr/>
        </p:nvSpPr>
        <p:spPr>
          <a:xfrm>
            <a:off x="2638425" y="1762748"/>
            <a:ext cx="213360" cy="174637"/>
          </a:xfrm>
          <a:prstGeom prst="ellipse">
            <a:avLst/>
          </a:prstGeom>
          <a:solidFill>
            <a:srgbClr val="7115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25C5DDC-913B-4500-EBA7-3735F988EA6F}"/>
              </a:ext>
            </a:extLst>
          </p:cNvPr>
          <p:cNvSpPr txBox="1"/>
          <p:nvPr/>
        </p:nvSpPr>
        <p:spPr>
          <a:xfrm>
            <a:off x="2548890" y="1734650"/>
            <a:ext cx="392430" cy="230832"/>
          </a:xfrm>
          <a:prstGeom prst="rect">
            <a:avLst/>
          </a:prstGeom>
          <a:noFill/>
        </p:spPr>
        <p:txBody>
          <a:bodyPr wrap="square" rtlCol="0">
            <a:spAutoFit/>
          </a:bodyPr>
          <a:lstStyle/>
          <a:p>
            <a:pPr algn="ctr"/>
            <a:r>
              <a:rPr lang="en-IN" sz="900" b="1" dirty="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AD</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565971" y="140431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A5BDA67-EF84-9F6D-9EEB-BF8A5908B5BB}"/>
              </a:ext>
            </a:extLst>
          </p:cNvPr>
          <p:cNvPicPr>
            <a:picLocks noChangeAspect="1"/>
          </p:cNvPicPr>
          <p:nvPr/>
        </p:nvPicPr>
        <p:blipFill>
          <a:blip r:embed="rId2"/>
          <a:stretch>
            <a:fillRect/>
          </a:stretch>
        </p:blipFill>
        <p:spPr>
          <a:xfrm>
            <a:off x="1679701" y="2099390"/>
            <a:ext cx="8667725" cy="4247638"/>
          </a:xfrm>
          <a:prstGeom prst="rect">
            <a:avLst/>
          </a:prstGeom>
        </p:spPr>
      </p:pic>
      <p:pic>
        <p:nvPicPr>
          <p:cNvPr id="24" name="Picture 23">
            <a:extLst>
              <a:ext uri="{FF2B5EF4-FFF2-40B4-BE49-F238E27FC236}">
                <a16:creationId xmlns:a16="http://schemas.microsoft.com/office/drawing/2014/main" id="{DB50F6E5-A7D4-6781-5A40-543DD583B2FB}"/>
              </a:ext>
            </a:extLst>
          </p:cNvPr>
          <p:cNvPicPr>
            <a:picLocks noChangeAspect="1"/>
          </p:cNvPicPr>
          <p:nvPr/>
        </p:nvPicPr>
        <p:blipFill>
          <a:blip r:embed="rId3"/>
          <a:stretch>
            <a:fillRect/>
          </a:stretch>
        </p:blipFill>
        <p:spPr>
          <a:xfrm>
            <a:off x="7279005" y="2099390"/>
            <a:ext cx="3068421" cy="213280"/>
          </a:xfrm>
          <a:prstGeom prst="rect">
            <a:avLst/>
          </a:prstGeom>
        </p:spPr>
      </p:pic>
      <p:sp>
        <p:nvSpPr>
          <p:cNvPr id="3" name="Oval 2">
            <a:extLst>
              <a:ext uri="{FF2B5EF4-FFF2-40B4-BE49-F238E27FC236}">
                <a16:creationId xmlns:a16="http://schemas.microsoft.com/office/drawing/2014/main" id="{FCE88359-5AB2-5A99-F761-0A545F1707E8}"/>
              </a:ext>
            </a:extLst>
          </p:cNvPr>
          <p:cNvSpPr/>
          <p:nvPr/>
        </p:nvSpPr>
        <p:spPr>
          <a:xfrm>
            <a:off x="3762375" y="3575685"/>
            <a:ext cx="154305" cy="150495"/>
          </a:xfrm>
          <a:prstGeom prst="ellipse">
            <a:avLst/>
          </a:prstGeom>
          <a:solidFill>
            <a:srgbClr val="7115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D5A9A8B9-5528-D87A-78DE-F572BE4B25A4}"/>
              </a:ext>
            </a:extLst>
          </p:cNvPr>
          <p:cNvSpPr txBox="1"/>
          <p:nvPr/>
        </p:nvSpPr>
        <p:spPr>
          <a:xfrm>
            <a:off x="3643312" y="3550904"/>
            <a:ext cx="392430" cy="200055"/>
          </a:xfrm>
          <a:prstGeom prst="rect">
            <a:avLst/>
          </a:prstGeom>
          <a:noFill/>
        </p:spPr>
        <p:txBody>
          <a:bodyPr wrap="square" rtlCol="0">
            <a:spAutoFit/>
          </a:bodyPr>
          <a:lstStyle/>
          <a:p>
            <a:pPr algn="ctr"/>
            <a:r>
              <a:rPr lang="en-IN" sz="700" b="1" dirty="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AD</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AA99A30B-EA26-3B7D-D407-AB5CD5CF0100}"/>
              </a:ext>
            </a:extLst>
          </p:cNvPr>
          <p:cNvSpPr txBox="1"/>
          <p:nvPr/>
        </p:nvSpPr>
        <p:spPr>
          <a:xfrm>
            <a:off x="1229032" y="1651819"/>
            <a:ext cx="10381776" cy="1862048"/>
          </a:xfrm>
          <a:prstGeom prst="rect">
            <a:avLst/>
          </a:prstGeom>
          <a:noFill/>
        </p:spPr>
        <p:txBody>
          <a:bodyPr wrap="square" rtlCol="0">
            <a:spAutoFit/>
          </a:bodyPr>
          <a:lstStyle/>
          <a:p>
            <a:r>
              <a:rPr lang="en-US" sz="2300" dirty="0"/>
              <a:t>The Recipe Preparation Agent makes everyday cooking smarter, easier, and more sustainable by combining IBM’s AI capabilities with intuitive web technology. It bridges the gap between human creativity and machine intelligence in the kitchen, helping users reduce decision fatigue and food waste. The system promotes healthier, more personalized meal choices tailored to available ingredients.</a:t>
            </a:r>
            <a:endParaRPr lang="en-IN" sz="23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333524BB-86DB-E00B-E3E6-DEED48A7FF37}"/>
              </a:ext>
            </a:extLst>
          </p:cNvPr>
          <p:cNvSpPr txBox="1"/>
          <p:nvPr/>
        </p:nvSpPr>
        <p:spPr>
          <a:xfrm>
            <a:off x="1085189" y="1597742"/>
            <a:ext cx="10021621" cy="3277820"/>
          </a:xfrm>
          <a:prstGeom prst="rect">
            <a:avLst/>
          </a:prstGeom>
          <a:noFill/>
        </p:spPr>
        <p:txBody>
          <a:bodyPr wrap="square" rtlCol="0">
            <a:spAutoFit/>
          </a:bodyPr>
          <a:lstStyle/>
          <a:p>
            <a:r>
              <a:rPr lang="en-IN" sz="2300" b="1" dirty="0"/>
              <a:t>Multi-language support</a:t>
            </a:r>
            <a:r>
              <a:rPr lang="en-IN" sz="2300" dirty="0"/>
              <a:t> for regional users (Hindi, Bengali, etc.)</a:t>
            </a:r>
          </a:p>
          <a:p>
            <a:endParaRPr lang="en-IN" sz="2300" dirty="0"/>
          </a:p>
          <a:p>
            <a:r>
              <a:rPr lang="en-US" sz="2300" b="1" dirty="0"/>
              <a:t>Image-to-recipe generation</a:t>
            </a:r>
            <a:r>
              <a:rPr lang="en-US" sz="2300" dirty="0"/>
              <a:t> using food photos</a:t>
            </a:r>
          </a:p>
          <a:p>
            <a:endParaRPr lang="en-US" sz="2300" dirty="0"/>
          </a:p>
          <a:p>
            <a:r>
              <a:rPr lang="en-US" sz="2300" dirty="0"/>
              <a:t>Mobile app version with offline caching</a:t>
            </a:r>
          </a:p>
          <a:p>
            <a:endParaRPr lang="en-US" sz="2300" dirty="0"/>
          </a:p>
          <a:p>
            <a:r>
              <a:rPr lang="en-US" sz="2300" dirty="0"/>
              <a:t>Grocery list generator from selected recipes</a:t>
            </a:r>
          </a:p>
          <a:p>
            <a:endParaRPr lang="en-US" sz="2300" dirty="0"/>
          </a:p>
          <a:p>
            <a:r>
              <a:rPr lang="en-US" sz="2300" dirty="0"/>
              <a:t>Advanced nutrition tracking via barcode/grocery input</a:t>
            </a:r>
            <a:endParaRPr lang="en-IN" sz="2300" dirty="0"/>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chor="t" anchorCtr="0"/>
          <a:lstStyle/>
          <a:p>
            <a:r>
              <a:rPr lang="en-IN" dirty="0"/>
              <a:t>Screenshot/ </a:t>
            </a:r>
            <a:r>
              <a:rPr lang="en-IN" dirty="0" err="1"/>
              <a:t>credly</a:t>
            </a:r>
            <a:r>
              <a:rPr lang="en-IN" dirty="0"/>
              <a:t> certificate( getting started with AI)</a:t>
            </a:r>
          </a:p>
        </p:txBody>
      </p:sp>
      <p:pic>
        <p:nvPicPr>
          <p:cNvPr id="8" name="Picture 7">
            <a:extLst>
              <a:ext uri="{FF2B5EF4-FFF2-40B4-BE49-F238E27FC236}">
                <a16:creationId xmlns:a16="http://schemas.microsoft.com/office/drawing/2014/main" id="{D12683E0-C530-2CA6-EF48-248FF137A146}"/>
              </a:ext>
            </a:extLst>
          </p:cNvPr>
          <p:cNvPicPr>
            <a:picLocks noChangeAspect="1"/>
          </p:cNvPicPr>
          <p:nvPr/>
        </p:nvPicPr>
        <p:blipFill>
          <a:blip r:embed="rId2"/>
          <a:stretch>
            <a:fillRect/>
          </a:stretch>
        </p:blipFill>
        <p:spPr>
          <a:xfrm>
            <a:off x="2175877" y="1728354"/>
            <a:ext cx="6632843" cy="492747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86535-C062-1910-D969-976323E0B017}"/>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A0A0A7D-0F88-C534-4CEC-1C32059DBD7C}"/>
              </a:ext>
            </a:extLst>
          </p:cNvPr>
          <p:cNvPicPr>
            <a:picLocks noChangeAspect="1"/>
          </p:cNvPicPr>
          <p:nvPr/>
        </p:nvPicPr>
        <p:blipFill>
          <a:blip r:embed="rId2"/>
          <a:stretch>
            <a:fillRect/>
          </a:stretch>
        </p:blipFill>
        <p:spPr>
          <a:xfrm>
            <a:off x="2986264" y="2108272"/>
            <a:ext cx="5754613" cy="4430397"/>
          </a:xfrm>
          <a:prstGeom prst="rect">
            <a:avLst/>
          </a:prstGeom>
        </p:spPr>
      </p:pic>
      <p:sp>
        <p:nvSpPr>
          <p:cNvPr id="8" name="Rectangle 7">
            <a:extLst>
              <a:ext uri="{FF2B5EF4-FFF2-40B4-BE49-F238E27FC236}">
                <a16:creationId xmlns:a16="http://schemas.microsoft.com/office/drawing/2014/main" id="{6C6377CA-6790-AAC9-7D9A-D8EB3E3B2C20}"/>
              </a:ext>
            </a:extLst>
          </p:cNvPr>
          <p:cNvSpPr/>
          <p:nvPr/>
        </p:nvSpPr>
        <p:spPr>
          <a:xfrm>
            <a:off x="1013812" y="1455001"/>
            <a:ext cx="3549305" cy="358303"/>
          </a:xfrm>
          <a:prstGeom prst="rect">
            <a:avLst/>
          </a:prstGeom>
        </p:spPr>
        <p:txBody>
          <a:bodyPr wrap="non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solidFill>
                <a:effectLst/>
                <a:uLnTx/>
                <a:uFillTx/>
                <a:latin typeface="Franklin Gothic Book" panose="020B0502020104020203"/>
                <a:ea typeface="+mn-ea"/>
                <a:cs typeface="+mn-cs"/>
              </a:rPr>
              <a:t>Attach your Cloud certificate here</a:t>
            </a:r>
          </a:p>
        </p:txBody>
      </p:sp>
      <p:sp>
        <p:nvSpPr>
          <p:cNvPr id="9" name="Title 1">
            <a:extLst>
              <a:ext uri="{FF2B5EF4-FFF2-40B4-BE49-F238E27FC236}">
                <a16:creationId xmlns:a16="http://schemas.microsoft.com/office/drawing/2014/main" id="{514FAB88-88DC-63DE-1B0E-FE6A7F3EA63C}"/>
              </a:ext>
            </a:extLst>
          </p:cNvPr>
          <p:cNvSpPr>
            <a:spLocks noGrp="1"/>
          </p:cNvSpPr>
          <p:nvPr>
            <p:ph type="title"/>
          </p:nvPr>
        </p:nvSpPr>
        <p:spPr>
          <a:xfrm>
            <a:off x="581192" y="702156"/>
            <a:ext cx="11029616" cy="530296"/>
          </a:xfrm>
        </p:spPr>
        <p:txBody>
          <a:bodyPr/>
          <a:lstStyle/>
          <a:p>
            <a:r>
              <a:rPr lang="en-IN" dirty="0">
                <a:solidFill>
                  <a:schemeClr val="accent1"/>
                </a:solidFill>
              </a:rPr>
              <a:t>IBM Certifications</a:t>
            </a:r>
          </a:p>
        </p:txBody>
      </p:sp>
    </p:spTree>
    <p:extLst>
      <p:ext uri="{BB962C8B-B14F-4D97-AF65-F5344CB8AC3E}">
        <p14:creationId xmlns:p14="http://schemas.microsoft.com/office/powerpoint/2010/main" val="353139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4485" y="1521072"/>
            <a:ext cx="3873881" cy="358303"/>
          </a:xfrm>
          <a:prstGeom prst="rect">
            <a:avLst/>
          </a:prstGeom>
        </p:spPr>
        <p:txBody>
          <a:bodyPr wrap="non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effectLst/>
                <a:uLnTx/>
                <a:uFillTx/>
                <a:latin typeface="Franklin Gothic Book" panose="020B0502020104020203"/>
                <a:ea typeface="+mn-ea"/>
                <a:cs typeface="+mn-cs"/>
              </a:rPr>
              <a:t>Attach your  RAG LAB certificate here</a:t>
            </a:r>
          </a:p>
        </p:txBody>
      </p:sp>
      <p:pic>
        <p:nvPicPr>
          <p:cNvPr id="7" name="Picture 6">
            <a:extLst>
              <a:ext uri="{FF2B5EF4-FFF2-40B4-BE49-F238E27FC236}">
                <a16:creationId xmlns:a16="http://schemas.microsoft.com/office/drawing/2014/main" id="{2C07DE16-1698-E0A8-ADA2-750C16FC547C}"/>
              </a:ext>
            </a:extLst>
          </p:cNvPr>
          <p:cNvPicPr>
            <a:picLocks noChangeAspect="1"/>
          </p:cNvPicPr>
          <p:nvPr/>
        </p:nvPicPr>
        <p:blipFill>
          <a:blip r:embed="rId2"/>
          <a:stretch>
            <a:fillRect/>
          </a:stretch>
        </p:blipFill>
        <p:spPr>
          <a:xfrm>
            <a:off x="3200439" y="2156951"/>
            <a:ext cx="5440415" cy="4194687"/>
          </a:xfrm>
          <a:prstGeom prst="rect">
            <a:avLst/>
          </a:prstGeom>
        </p:spPr>
      </p:pic>
      <p:sp>
        <p:nvSpPr>
          <p:cNvPr id="2" name="Title 1">
            <a:extLst>
              <a:ext uri="{FF2B5EF4-FFF2-40B4-BE49-F238E27FC236}">
                <a16:creationId xmlns:a16="http://schemas.microsoft.com/office/drawing/2014/main" id="{42D5CD15-D64E-7F66-1B49-829CF958C18E}"/>
              </a:ext>
            </a:extLst>
          </p:cNvPr>
          <p:cNvSpPr>
            <a:spLocks noGrp="1"/>
          </p:cNvSpPr>
          <p:nvPr>
            <p:ph type="title"/>
          </p:nvPr>
        </p:nvSpPr>
        <p:spPr>
          <a:xfrm>
            <a:off x="581192" y="702156"/>
            <a:ext cx="11029616" cy="530296"/>
          </a:xfrm>
        </p:spPr>
        <p:txBody>
          <a:bodyPr/>
          <a:lstStyle/>
          <a:p>
            <a:r>
              <a:rPr lang="en-IN" dirty="0">
                <a:solidFill>
                  <a:schemeClr val="accent1"/>
                </a:solidFill>
              </a:rPr>
              <a:t>IBM Certifications</a:t>
            </a:r>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7ADD2-5D76-B3C1-E2FD-75816985530E}"/>
              </a:ext>
            </a:extLst>
          </p:cNvPr>
          <p:cNvSpPr txBox="1"/>
          <p:nvPr/>
        </p:nvSpPr>
        <p:spPr>
          <a:xfrm>
            <a:off x="941831" y="3105835"/>
            <a:ext cx="9470529" cy="369332"/>
          </a:xfrm>
          <a:prstGeom prst="rect">
            <a:avLst/>
          </a:prstGeom>
          <a:noFill/>
        </p:spPr>
        <p:txBody>
          <a:bodyPr wrap="square">
            <a:spAutoFit/>
          </a:bodyPr>
          <a:lstStyle/>
          <a:p>
            <a:r>
              <a:rPr lang="en-IN" dirty="0"/>
              <a:t>GitHub Link: </a:t>
            </a:r>
            <a:r>
              <a:rPr lang="en-IN" u="sng" dirty="0"/>
              <a:t>https://github.com/Argha0004/IBM-CLOUD-PROJECT--Recipe-Preparation-Agent</a:t>
            </a:r>
          </a:p>
        </p:txBody>
      </p:sp>
    </p:spTree>
    <p:extLst>
      <p:ext uri="{BB962C8B-B14F-4D97-AF65-F5344CB8AC3E}">
        <p14:creationId xmlns:p14="http://schemas.microsoft.com/office/powerpoint/2010/main" val="1098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chor="t" anchorCtr="0"/>
          <a:lstStyle/>
          <a:p>
            <a:r>
              <a:rPr lang="en-IN" dirty="0"/>
              <a:t>Make sure that there should be readme file</a:t>
            </a:r>
          </a:p>
          <a:p>
            <a:pPr marL="0" indent="0">
              <a:buNone/>
            </a:pPr>
            <a:r>
              <a:rPr lang="en-IN"/>
              <a:t>- </a:t>
            </a:r>
            <a:r>
              <a:rPr lang="en-IN" u="sng"/>
              <a:t>https://github.com/Argha0004/IBM-CLOUD-PROJECT--Recipe-Preparation-Agent</a:t>
            </a:r>
            <a:endParaRPr lang="en-IN" u="sng" dirty="0"/>
          </a:p>
        </p:txBody>
      </p:sp>
      <p:pic>
        <p:nvPicPr>
          <p:cNvPr id="12" name="Picture 11">
            <a:extLst>
              <a:ext uri="{FF2B5EF4-FFF2-40B4-BE49-F238E27FC236}">
                <a16:creationId xmlns:a16="http://schemas.microsoft.com/office/drawing/2014/main" id="{5B3B99A0-4169-DC25-049B-B29BF9756294}"/>
              </a:ext>
            </a:extLst>
          </p:cNvPr>
          <p:cNvPicPr>
            <a:picLocks noChangeAspect="1"/>
          </p:cNvPicPr>
          <p:nvPr/>
        </p:nvPicPr>
        <p:blipFill>
          <a:blip r:embed="rId2"/>
          <a:stretch>
            <a:fillRect/>
          </a:stretch>
        </p:blipFill>
        <p:spPr>
          <a:xfrm>
            <a:off x="1927783" y="2138516"/>
            <a:ext cx="7933972" cy="4552539"/>
          </a:xfrm>
          <a:prstGeom prst="rect">
            <a:avLst/>
          </a:prstGeom>
        </p:spPr>
      </p:pic>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103437"/>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5515820"/>
          </a:xfrm>
        </p:spPr>
        <p:txBody>
          <a:bodyPr>
            <a:noAutofit/>
          </a:bodyPr>
          <a:lstStyle/>
          <a:p>
            <a:pPr marL="0" indent="0">
              <a:buNone/>
            </a:pPr>
            <a:r>
              <a:rPr lang="en-US" sz="2300" dirty="0"/>
              <a:t>Many individuals, especially students and working professionals, struggle daily to decide what to cook with limited ingredients. Traditional recipe platforms often require complete ingredient lists or offer poor substitutions, leading to food waste and repetitive meals. Busy schedules, dietary needs, and budget limits make planning even harder. As a result, people often turn to unhealthy alternatives or skip meals. There’s a clear need for smart, flexible tools that suggest personalized recipes based on what's already in the kitchen.</a:t>
            </a:r>
          </a:p>
          <a:p>
            <a:pPr marL="0" indent="0">
              <a:buNone/>
            </a:pPr>
            <a:r>
              <a:rPr lang="en-US" sz="2300" dirty="0">
                <a:latin typeface="Calibri"/>
                <a:ea typeface="+mn-lt"/>
                <a:cs typeface="+mn-lt"/>
              </a:rPr>
              <a:t>Proposed Solution: </a:t>
            </a:r>
            <a:r>
              <a:rPr lang="en-US" sz="2300" dirty="0"/>
              <a:t>The Recipe Preparation Agent is an AI-powered web app built with Node.js and IBM Granite LLM, using a RAG pipeline and IBM Watson tools. It accepts user-input ingredients to retrieve or generate suitable recipes, offering smart substitutions and cooking tips. The app also provides nutritional details and step-by-step instructions. Designed with a modern, mobile-friendly UI, it includes a convenient "Copy Recipe" feature for easy sharing.</a:t>
            </a:r>
            <a:endParaRPr lang="en-US" sz="23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3DE3C6D9-F4AC-78D8-9E88-C72785385594}"/>
              </a:ext>
            </a:extLst>
          </p:cNvPr>
          <p:cNvSpPr txBox="1"/>
          <p:nvPr/>
        </p:nvSpPr>
        <p:spPr>
          <a:xfrm>
            <a:off x="1199535" y="1403554"/>
            <a:ext cx="10411271" cy="5324535"/>
          </a:xfrm>
          <a:prstGeom prst="rect">
            <a:avLst/>
          </a:prstGeom>
          <a:noFill/>
        </p:spPr>
        <p:txBody>
          <a:bodyPr wrap="square" rtlCol="0">
            <a:spAutoFit/>
          </a:bodyPr>
          <a:lstStyle/>
          <a:p>
            <a:r>
              <a:rPr lang="en-US" sz="2300" dirty="0"/>
              <a:t>This AI agent will significantly reduce meal planning stress, help users make the best use of available groceries, promote healthier eating habits, and reduce food wastage by providing smart, personalized cooking recommendations.</a:t>
            </a:r>
          </a:p>
          <a:p>
            <a:r>
              <a:rPr lang="en-US" sz="2300" b="1" dirty="0"/>
              <a:t>Unique Features:</a:t>
            </a:r>
          </a:p>
          <a:p>
            <a:r>
              <a:rPr lang="en-US" sz="2300" b="1" dirty="0"/>
              <a:t>Ingredient-Based Recipe Generation</a:t>
            </a:r>
            <a:br>
              <a:rPr lang="en-US" sz="2300" dirty="0"/>
            </a:br>
            <a:r>
              <a:rPr lang="en-US" sz="2300" dirty="0"/>
              <a:t>Converts a list of available ingredients into complete, step-by-step recipes using AI.</a:t>
            </a:r>
          </a:p>
          <a:p>
            <a:r>
              <a:rPr lang="en-US" sz="2300" b="1" dirty="0"/>
              <a:t>Smart Substitution Engine</a:t>
            </a:r>
            <a:br>
              <a:rPr lang="en-US" sz="2300" dirty="0"/>
            </a:br>
            <a:r>
              <a:rPr lang="en-US" sz="2300" dirty="0"/>
              <a:t>Suggests intelligent ingredient replacements to accommodate dietary needs or pantry limitations.</a:t>
            </a:r>
          </a:p>
          <a:p>
            <a:r>
              <a:rPr lang="en-US" sz="2300" b="1" dirty="0"/>
              <a:t>Auto-Nutritional Insights</a:t>
            </a:r>
            <a:br>
              <a:rPr lang="en-US" sz="2300" dirty="0"/>
            </a:br>
            <a:r>
              <a:rPr lang="en-US" sz="2300" dirty="0"/>
              <a:t>Highlights basic nutrition facts (e.g., calories, protein, fat) for the suggested meal.</a:t>
            </a:r>
          </a:p>
          <a:p>
            <a:r>
              <a:rPr lang="en-US" sz="2300" b="1" dirty="0"/>
              <a:t>Context-Aware Cooking Tips</a:t>
            </a:r>
            <a:br>
              <a:rPr lang="en-US" sz="2300" dirty="0"/>
            </a:br>
            <a:r>
              <a:rPr lang="en-US" sz="2300" dirty="0"/>
              <a:t>Offers preparation tips and enhancements specific to the chosen recipe style or ingredient pairing.</a:t>
            </a:r>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Home cooks and families</a:t>
            </a:r>
          </a:p>
          <a:p>
            <a:pPr marL="305435" indent="-305435"/>
            <a:r>
              <a:rPr lang="en-IN" sz="2800" dirty="0">
                <a:latin typeface="Calibri"/>
                <a:ea typeface="+mn-lt"/>
                <a:cs typeface="+mn-lt"/>
              </a:rPr>
              <a:t>Students living away from home</a:t>
            </a:r>
          </a:p>
          <a:p>
            <a:pPr marL="305435" indent="-305435"/>
            <a:r>
              <a:rPr lang="en-IN" sz="2800" dirty="0">
                <a:latin typeface="Calibri"/>
                <a:ea typeface="+mn-lt"/>
                <a:cs typeface="+mn-lt"/>
              </a:rPr>
              <a:t>Working </a:t>
            </a:r>
            <a:r>
              <a:rPr lang="en-US" sz="2800" dirty="0">
                <a:latin typeface="Calibri"/>
                <a:ea typeface="+mn-lt"/>
                <a:cs typeface="+mn-lt"/>
              </a:rPr>
              <a:t>Professionals</a:t>
            </a:r>
            <a:endParaRPr lang="en-IN" sz="2800" dirty="0">
              <a:latin typeface="Calibri"/>
              <a:ea typeface="+mn-lt"/>
              <a:cs typeface="+mn-lt"/>
            </a:endParaRPr>
          </a:p>
          <a:p>
            <a:pPr marL="305435" indent="-305435"/>
            <a:r>
              <a:rPr lang="en-IN" sz="2800" dirty="0">
                <a:latin typeface="Calibri"/>
                <a:ea typeface="+mn-lt"/>
                <a:cs typeface="+mn-lt"/>
              </a:rPr>
              <a:t>Anyone wanting to save time and reduce kitchen waste</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67EC4EF4-A96B-BABF-D2F6-81236152E292}"/>
              </a:ext>
            </a:extLst>
          </p:cNvPr>
          <p:cNvPicPr>
            <a:picLocks noChangeAspect="1"/>
          </p:cNvPicPr>
          <p:nvPr/>
        </p:nvPicPr>
        <p:blipFill>
          <a:blip r:embed="rId2"/>
          <a:stretch>
            <a:fillRect/>
          </a:stretch>
        </p:blipFill>
        <p:spPr>
          <a:xfrm>
            <a:off x="2916936" y="1122723"/>
            <a:ext cx="6757416" cy="560825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489E4015-6FAF-E6CB-566D-D759C9349418}"/>
              </a:ext>
            </a:extLst>
          </p:cNvPr>
          <p:cNvPicPr>
            <a:picLocks noChangeAspect="1"/>
          </p:cNvPicPr>
          <p:nvPr/>
        </p:nvPicPr>
        <p:blipFill>
          <a:blip r:embed="rId2"/>
          <a:stretch>
            <a:fillRect/>
          </a:stretch>
        </p:blipFill>
        <p:spPr>
          <a:xfrm>
            <a:off x="2280683" y="1232452"/>
            <a:ext cx="7329661" cy="5323796"/>
          </a:xfrm>
          <a:prstGeom prst="rect">
            <a:avLst/>
          </a:prstGeom>
        </p:spPr>
      </p:pic>
      <p:sp>
        <p:nvSpPr>
          <p:cNvPr id="3" name="Oval 2">
            <a:extLst>
              <a:ext uri="{FF2B5EF4-FFF2-40B4-BE49-F238E27FC236}">
                <a16:creationId xmlns:a16="http://schemas.microsoft.com/office/drawing/2014/main" id="{F4D79CF8-D4EE-132C-69F6-E604CF7A6262}"/>
              </a:ext>
            </a:extLst>
          </p:cNvPr>
          <p:cNvSpPr/>
          <p:nvPr/>
        </p:nvSpPr>
        <p:spPr>
          <a:xfrm>
            <a:off x="2441214" y="2059305"/>
            <a:ext cx="271506" cy="219075"/>
          </a:xfrm>
          <a:prstGeom prst="ellipse">
            <a:avLst/>
          </a:prstGeom>
          <a:solidFill>
            <a:srgbClr val="7115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15ACE3A-FEEB-48EF-1FBF-A7F765835D04}"/>
              </a:ext>
            </a:extLst>
          </p:cNvPr>
          <p:cNvSpPr txBox="1"/>
          <p:nvPr/>
        </p:nvSpPr>
        <p:spPr>
          <a:xfrm>
            <a:off x="2380752" y="2045731"/>
            <a:ext cx="392430" cy="246221"/>
          </a:xfrm>
          <a:prstGeom prst="rect">
            <a:avLst/>
          </a:prstGeom>
          <a:noFill/>
        </p:spPr>
        <p:txBody>
          <a:bodyPr wrap="square" rtlCol="0">
            <a:spAutoFit/>
          </a:bodyPr>
          <a:lstStyle/>
          <a:p>
            <a:pPr algn="ctr"/>
            <a:r>
              <a:rPr lang="en-IN" sz="1000" b="1" dirty="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AD</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fadb41d3-f9cb-40fb-903c-8cacaba95bb5"/>
    <ds:schemaRef ds:uri="http://schemas.microsoft.com/office/2006/documentManagement/types"/>
    <ds:schemaRef ds:uri="http://purl.org/dc/dcmitype/"/>
    <ds:schemaRef ds:uri="http://schemas.microsoft.com/office/2006/metadata/properties"/>
    <ds:schemaRef ds:uri="http://purl.org/dc/terms/"/>
    <ds:schemaRef ds:uri="b30265f8-c5e2-4918-b4a1-b977299ca3e2"/>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1906</TotalTime>
  <Words>580</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Recipe Preparation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Argha Dalal</cp:lastModifiedBy>
  <cp:revision>159</cp:revision>
  <cp:lastPrinted>2025-08-03T18:10:34Z</cp:lastPrinted>
  <dcterms:created xsi:type="dcterms:W3CDTF">2021-05-26T16:50:10Z</dcterms:created>
  <dcterms:modified xsi:type="dcterms:W3CDTF">2025-08-07T15:20:46Z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