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Arial Black" panose="020B0A04020102020204" pitchFamily="34" charset="0"/>
      <p:bold r:id="rId14"/>
    </p:embeddedFon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488"/>
    <a:srgbClr val="A100FF"/>
    <a:srgbClr val="883C84"/>
    <a:srgbClr val="461B49"/>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94173" autoAdjust="0"/>
  </p:normalViewPr>
  <p:slideViewPr>
    <p:cSldViewPr>
      <p:cViewPr varScale="1">
        <p:scale>
          <a:sx n="45" d="100"/>
          <a:sy n="45" d="100"/>
        </p:scale>
        <p:origin x="13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F:\Accenture%20Data%20Cleaning\Top%20Categori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Accenture%20Data%20Cleaning\Top%20Categori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t>Top 5</a:t>
            </a:r>
            <a:r>
              <a:rPr lang="en-US" sz="1400" baseline="0" dirty="0"/>
              <a:t> Categories by Aggregated "Popularity" Score</a:t>
            </a:r>
            <a:endParaRPr lang="en-US" sz="1400" dirty="0"/>
          </a:p>
        </c:rich>
      </c:tx>
      <c:layout>
        <c:manualLayout>
          <c:xMode val="edge"/>
          <c:yMode val="edge"/>
          <c:x val="0.16479706036587929"/>
          <c:y val="1.069876124104946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8.1836237132538334E-2"/>
          <c:y val="0.18535744870696946"/>
          <c:w val="0.93888888888888888"/>
          <c:h val="0.69827172645086033"/>
        </c:manualLayout>
      </c:layout>
      <c:barChart>
        <c:barDir val="col"/>
        <c:grouping val="clustered"/>
        <c:varyColors val="0"/>
        <c:ser>
          <c:idx val="0"/>
          <c:order val="0"/>
          <c:tx>
            <c:strRef>
              <c:f>'Top 5 Categories'!$B$1</c:f>
              <c:strCache>
                <c:ptCount val="1"/>
                <c:pt idx="0">
                  <c:v>Total Score</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tx1"/>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711E-4F85-8008-230615897ABC}"/>
            </c:ext>
          </c:extLst>
        </c:ser>
        <c:dLbls>
          <c:dLblPos val="outEnd"/>
          <c:showLegendKey val="0"/>
          <c:showVal val="1"/>
          <c:showCatName val="0"/>
          <c:showSerName val="0"/>
          <c:showPercent val="0"/>
          <c:showBubbleSize val="0"/>
        </c:dLbls>
        <c:gapWidth val="65"/>
        <c:axId val="104171056"/>
        <c:axId val="104170336"/>
      </c:barChart>
      <c:catAx>
        <c:axId val="104171056"/>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4170336"/>
        <c:crosses val="autoZero"/>
        <c:auto val="1"/>
        <c:lblAlgn val="ctr"/>
        <c:lblOffset val="100"/>
        <c:noMultiLvlLbl val="0"/>
      </c:catAx>
      <c:valAx>
        <c:axId val="10417033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4171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dirty="0"/>
              <a:t>Popularity % Share</a:t>
            </a:r>
            <a:r>
              <a:rPr lang="en-US" sz="1400" baseline="0" dirty="0"/>
              <a:t> from Top 5 Categories</a:t>
            </a:r>
            <a:endParaRPr lang="en-US" sz="1400"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'Top 5 Categories'!$B$1</c:f>
              <c:strCache>
                <c:ptCount val="1"/>
                <c:pt idx="0">
                  <c:v>Total 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72D3-41A8-A201-5C9FE5B1E6B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72D3-41A8-A201-5C9FE5B1E6B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72D3-41A8-A201-5C9FE5B1E6B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72D3-41A8-A201-5C9FE5B1E6B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72D3-41A8-A201-5C9FE5B1E6B1}"/>
              </c:ext>
            </c:extLst>
          </c:dPt>
          <c:dLbls>
            <c:dLbl>
              <c:idx val="4"/>
              <c:layout>
                <c:manualLayout>
                  <c:x val="9.5177194097064752E-2"/>
                  <c:y val="0.1193166695530531"/>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72D3-41A8-A201-5C9FE5B1E6B1}"/>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72D3-41A8-A201-5C9FE5B1E6B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dirty="0"/>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809408" y="3332654"/>
            <a:ext cx="6487159" cy="2846933"/>
          </a:xfrm>
          <a:prstGeom prst="rect">
            <a:avLst/>
          </a:prstGeom>
        </p:spPr>
        <p:txBody>
          <a:bodyPr wrap="square" lIns="0" tIns="0" rIns="0" bIns="0" rtlCol="0" anchor="t">
            <a:spAutoFit/>
          </a:bodyPr>
          <a:lstStyle/>
          <a:p>
            <a:pPr algn="ctr">
              <a:lnSpc>
                <a:spcPts val="11059"/>
              </a:lnSpc>
            </a:pPr>
            <a:r>
              <a:rPr lang="en-US" sz="8800" b="1" spc="-105" dirty="0">
                <a:solidFill>
                  <a:srgbClr val="FFFFFF"/>
                </a:solidFill>
                <a:latin typeface="Arial Black" panose="020B0A04020102020204" pitchFamily="34" charset="0"/>
              </a:rPr>
              <a:t>Data</a:t>
            </a:r>
          </a:p>
          <a:p>
            <a:pPr algn="ctr">
              <a:lnSpc>
                <a:spcPts val="11059"/>
              </a:lnSpc>
            </a:pPr>
            <a:r>
              <a:rPr lang="en-US" sz="8800" b="1" spc="-105" dirty="0">
                <a:solidFill>
                  <a:srgbClr val="FFFFFF"/>
                </a:solidFill>
                <a:latin typeface="Arial Black" panose="020B0A04020102020204" pitchFamily="34" charset="0"/>
              </a:rPr>
              <a:t>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9" name="Rectangle: Rounded Corners 18">
            <a:extLst>
              <a:ext uri="{FF2B5EF4-FFF2-40B4-BE49-F238E27FC236}">
                <a16:creationId xmlns:a16="http://schemas.microsoft.com/office/drawing/2014/main" id="{3502841A-4293-E7EE-0789-0096C05C51D3}"/>
              </a:ext>
            </a:extLst>
          </p:cNvPr>
          <p:cNvSpPr/>
          <p:nvPr/>
        </p:nvSpPr>
        <p:spPr>
          <a:xfrm>
            <a:off x="11549597" y="3741286"/>
            <a:ext cx="3900083" cy="8244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 Sight</a:t>
            </a:r>
          </a:p>
        </p:txBody>
      </p:sp>
      <p:sp>
        <p:nvSpPr>
          <p:cNvPr id="26" name="Rectangle: Rounded Corners 25">
            <a:extLst>
              <a:ext uri="{FF2B5EF4-FFF2-40B4-BE49-F238E27FC236}">
                <a16:creationId xmlns:a16="http://schemas.microsoft.com/office/drawing/2014/main" id="{8F3469A9-E01D-CB89-E6C1-1DF1B9581BC0}"/>
              </a:ext>
            </a:extLst>
          </p:cNvPr>
          <p:cNvSpPr/>
          <p:nvPr/>
        </p:nvSpPr>
        <p:spPr>
          <a:xfrm>
            <a:off x="11508232" y="924324"/>
            <a:ext cx="3941448" cy="7618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Analysis</a:t>
            </a:r>
          </a:p>
        </p:txBody>
      </p:sp>
      <p:sp>
        <p:nvSpPr>
          <p:cNvPr id="27" name="Rectangle: Rounded Corners 26">
            <a:extLst>
              <a:ext uri="{FF2B5EF4-FFF2-40B4-BE49-F238E27FC236}">
                <a16:creationId xmlns:a16="http://schemas.microsoft.com/office/drawing/2014/main" id="{8D6A4B51-CB26-8884-2288-160F9E102245}"/>
              </a:ext>
            </a:extLst>
          </p:cNvPr>
          <p:cNvSpPr/>
          <p:nvPr/>
        </p:nvSpPr>
        <p:spPr>
          <a:xfrm>
            <a:off x="11472723" y="6896010"/>
            <a:ext cx="3828574" cy="8152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Next Steps</a:t>
            </a:r>
          </a:p>
        </p:txBody>
      </p:sp>
      <p:sp>
        <p:nvSpPr>
          <p:cNvPr id="28" name="TextBox 27">
            <a:extLst>
              <a:ext uri="{FF2B5EF4-FFF2-40B4-BE49-F238E27FC236}">
                <a16:creationId xmlns:a16="http://schemas.microsoft.com/office/drawing/2014/main" id="{7AE12CE6-B241-A915-47FE-41087BB23651}"/>
              </a:ext>
            </a:extLst>
          </p:cNvPr>
          <p:cNvSpPr txBox="1"/>
          <p:nvPr/>
        </p:nvSpPr>
        <p:spPr>
          <a:xfrm>
            <a:off x="11887200" y="2838364"/>
            <a:ext cx="4495800" cy="942466"/>
          </a:xfrm>
          <a:prstGeom prst="rect">
            <a:avLst/>
          </a:prstGeom>
          <a:noFill/>
        </p:spPr>
        <p:txBody>
          <a:bodyPr wrap="square" rtlCol="0">
            <a:spAutoFit/>
          </a:bodyPr>
          <a:lstStyle/>
          <a:p>
            <a:endParaRPr lang="en-US" dirty="0"/>
          </a:p>
        </p:txBody>
      </p:sp>
      <p:sp>
        <p:nvSpPr>
          <p:cNvPr id="29" name="TextBox 28">
            <a:extLst>
              <a:ext uri="{FF2B5EF4-FFF2-40B4-BE49-F238E27FC236}">
                <a16:creationId xmlns:a16="http://schemas.microsoft.com/office/drawing/2014/main" id="{3AE287AE-6751-2757-0430-63A9F24C9FD6}"/>
              </a:ext>
            </a:extLst>
          </p:cNvPr>
          <p:cNvSpPr txBox="1"/>
          <p:nvPr/>
        </p:nvSpPr>
        <p:spPr>
          <a:xfrm>
            <a:off x="11438226" y="1787609"/>
            <a:ext cx="6314534" cy="2000548"/>
          </a:xfrm>
          <a:prstGeom prst="rect">
            <a:avLst/>
          </a:prstGeom>
          <a:noFill/>
        </p:spPr>
        <p:txBody>
          <a:bodyPr wrap="square" rtlCol="0">
            <a:spAutoFit/>
          </a:bodyPr>
          <a:lstStyle/>
          <a:p>
            <a:r>
              <a:rPr lang="en-US" sz="2400" dirty="0"/>
              <a:t>Animal and Science are two of the popular content categories, this shows that people enjoy real life and factual content the most. So, I would recommend that you keep creating more contents relating to these two categories</a:t>
            </a:r>
          </a:p>
        </p:txBody>
      </p:sp>
      <p:sp>
        <p:nvSpPr>
          <p:cNvPr id="30" name="TextBox 29">
            <a:extLst>
              <a:ext uri="{FF2B5EF4-FFF2-40B4-BE49-F238E27FC236}">
                <a16:creationId xmlns:a16="http://schemas.microsoft.com/office/drawing/2014/main" id="{7D9B0B82-CB26-0257-A8E1-49E5D09DC32D}"/>
              </a:ext>
            </a:extLst>
          </p:cNvPr>
          <p:cNvSpPr txBox="1"/>
          <p:nvPr/>
        </p:nvSpPr>
        <p:spPr>
          <a:xfrm>
            <a:off x="11472723" y="4555149"/>
            <a:ext cx="6314534" cy="2308324"/>
          </a:xfrm>
          <a:prstGeom prst="rect">
            <a:avLst/>
          </a:prstGeom>
          <a:noFill/>
        </p:spPr>
        <p:txBody>
          <a:bodyPr wrap="square" rtlCol="0">
            <a:spAutoFit/>
          </a:bodyPr>
          <a:lstStyle/>
          <a:p>
            <a:r>
              <a:rPr lang="en-US" sz="2400" dirty="0"/>
              <a:t>Food is a common theme with the top 5 categories with “ Healthy eating” ranking as one of the highest . This may give an indication to the audience with your user base. You could use this insight to create a campaign and work with healthy eating brands to boost your engagement.</a:t>
            </a:r>
            <a:endParaRPr lang="en-US" sz="2800" dirty="0"/>
          </a:p>
        </p:txBody>
      </p:sp>
      <p:sp>
        <p:nvSpPr>
          <p:cNvPr id="31" name="TextBox 30">
            <a:extLst>
              <a:ext uri="{FF2B5EF4-FFF2-40B4-BE49-F238E27FC236}">
                <a16:creationId xmlns:a16="http://schemas.microsoft.com/office/drawing/2014/main" id="{B88E0A3B-A881-1065-3659-1BA6107D4BBB}"/>
              </a:ext>
            </a:extLst>
          </p:cNvPr>
          <p:cNvSpPr txBox="1"/>
          <p:nvPr/>
        </p:nvSpPr>
        <p:spPr>
          <a:xfrm>
            <a:off x="11472723" y="7832485"/>
            <a:ext cx="6314534" cy="2308324"/>
          </a:xfrm>
          <a:prstGeom prst="rect">
            <a:avLst/>
          </a:prstGeom>
          <a:noFill/>
        </p:spPr>
        <p:txBody>
          <a:bodyPr wrap="square" rtlCol="0">
            <a:spAutoFit/>
          </a:bodyPr>
          <a:lstStyle/>
          <a:p>
            <a:r>
              <a:rPr lang="en-US" sz="2400" dirty="0"/>
              <a:t>It should come as no surprise that technologies content is among the top categories. Given the advancement of technology. Working with some of the biggest digital campaign in the world is something I would suggest doing because it undoubtedly increase user engagement..</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dirty="0"/>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538605" y="479034"/>
            <a:ext cx="8673443"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36" name="Rectangle: Rounded Corners 35">
            <a:extLst>
              <a:ext uri="{FF2B5EF4-FFF2-40B4-BE49-F238E27FC236}">
                <a16:creationId xmlns:a16="http://schemas.microsoft.com/office/drawing/2014/main" id="{E5E2B058-9727-BD66-5DE1-B4F24D9972A5}"/>
              </a:ext>
            </a:extLst>
          </p:cNvPr>
          <p:cNvSpPr/>
          <p:nvPr/>
        </p:nvSpPr>
        <p:spPr>
          <a:xfrm>
            <a:off x="4350804" y="2499600"/>
            <a:ext cx="9446648" cy="107591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To provide a high-level overview of  the business problem . We  are  tackling  and the precise  requirements, we will provide a summery of  the entire project.</a:t>
            </a:r>
          </a:p>
        </p:txBody>
      </p:sp>
      <p:sp>
        <p:nvSpPr>
          <p:cNvPr id="26" name="Freeform: Shape 25">
            <a:extLst>
              <a:ext uri="{FF2B5EF4-FFF2-40B4-BE49-F238E27FC236}">
                <a16:creationId xmlns:a16="http://schemas.microsoft.com/office/drawing/2014/main" id="{6D830D3A-8C37-8872-8D7E-96FC42187CD4}"/>
              </a:ext>
            </a:extLst>
          </p:cNvPr>
          <p:cNvSpPr/>
          <p:nvPr/>
        </p:nvSpPr>
        <p:spPr>
          <a:xfrm>
            <a:off x="1905000" y="2500116"/>
            <a:ext cx="2597463" cy="1075918"/>
          </a:xfrm>
          <a:custGeom>
            <a:avLst/>
            <a:gdLst>
              <a:gd name="connsiteX0" fmla="*/ 127003 w 4039025"/>
              <a:gd name="connsiteY0" fmla="*/ 0 h 762000"/>
              <a:gd name="connsiteX1" fmla="*/ 1912229 w 4039025"/>
              <a:gd name="connsiteY1" fmla="*/ 0 h 762000"/>
              <a:gd name="connsiteX2" fmla="*/ 2126796 w 4039025"/>
              <a:gd name="connsiteY2" fmla="*/ 0 h 762000"/>
              <a:gd name="connsiteX3" fmla="*/ 3912022 w 4039025"/>
              <a:gd name="connsiteY3" fmla="*/ 0 h 762000"/>
              <a:gd name="connsiteX4" fmla="*/ 4039025 w 4039025"/>
              <a:gd name="connsiteY4" fmla="*/ 127003 h 762000"/>
              <a:gd name="connsiteX5" fmla="*/ 4039025 w 4039025"/>
              <a:gd name="connsiteY5" fmla="*/ 634997 h 762000"/>
              <a:gd name="connsiteX6" fmla="*/ 3912022 w 4039025"/>
              <a:gd name="connsiteY6" fmla="*/ 762000 h 762000"/>
              <a:gd name="connsiteX7" fmla="*/ 2126796 w 4039025"/>
              <a:gd name="connsiteY7" fmla="*/ 762000 h 762000"/>
              <a:gd name="connsiteX8" fmla="*/ 1912229 w 4039025"/>
              <a:gd name="connsiteY8" fmla="*/ 762000 h 762000"/>
              <a:gd name="connsiteX9" fmla="*/ 127003 w 4039025"/>
              <a:gd name="connsiteY9" fmla="*/ 762000 h 762000"/>
              <a:gd name="connsiteX10" fmla="*/ 0 w 4039025"/>
              <a:gd name="connsiteY10" fmla="*/ 634997 h 762000"/>
              <a:gd name="connsiteX11" fmla="*/ 0 w 4039025"/>
              <a:gd name="connsiteY11" fmla="*/ 127003 h 762000"/>
              <a:gd name="connsiteX12" fmla="*/ 127003 w 4039025"/>
              <a:gd name="connsiteY12"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9025" h="762000">
                <a:moveTo>
                  <a:pt x="127003" y="0"/>
                </a:moveTo>
                <a:lnTo>
                  <a:pt x="1912229" y="0"/>
                </a:lnTo>
                <a:lnTo>
                  <a:pt x="2126796" y="0"/>
                </a:lnTo>
                <a:lnTo>
                  <a:pt x="3912022" y="0"/>
                </a:lnTo>
                <a:cubicBezTo>
                  <a:pt x="3982164" y="0"/>
                  <a:pt x="4039025" y="56861"/>
                  <a:pt x="4039025" y="127003"/>
                </a:cubicBezTo>
                <a:lnTo>
                  <a:pt x="4039025" y="634997"/>
                </a:lnTo>
                <a:cubicBezTo>
                  <a:pt x="4039025" y="705139"/>
                  <a:pt x="3982164" y="762000"/>
                  <a:pt x="3912022" y="762000"/>
                </a:cubicBezTo>
                <a:lnTo>
                  <a:pt x="2126796" y="762000"/>
                </a:lnTo>
                <a:lnTo>
                  <a:pt x="1912229" y="762000"/>
                </a:lnTo>
                <a:lnTo>
                  <a:pt x="127003" y="762000"/>
                </a:lnTo>
                <a:cubicBezTo>
                  <a:pt x="56861" y="762000"/>
                  <a:pt x="0" y="705139"/>
                  <a:pt x="0" y="634997"/>
                </a:cubicBezTo>
                <a:lnTo>
                  <a:pt x="0" y="127003"/>
                </a:lnTo>
                <a:cubicBezTo>
                  <a:pt x="0" y="56861"/>
                  <a:pt x="56861" y="0"/>
                  <a:pt x="127003" y="0"/>
                </a:cubicBezTo>
                <a:close/>
              </a:path>
            </a:pathLst>
          </a:cu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3200" b="1" dirty="0"/>
              <a:t>Project Recap</a:t>
            </a:r>
          </a:p>
        </p:txBody>
      </p:sp>
      <p:sp>
        <p:nvSpPr>
          <p:cNvPr id="38" name="Rectangle: Rounded Corners 37">
            <a:extLst>
              <a:ext uri="{FF2B5EF4-FFF2-40B4-BE49-F238E27FC236}">
                <a16:creationId xmlns:a16="http://schemas.microsoft.com/office/drawing/2014/main" id="{DD9F469F-9C15-C99B-E8B8-241A0F2C44EE}"/>
              </a:ext>
            </a:extLst>
          </p:cNvPr>
          <p:cNvSpPr/>
          <p:nvPr/>
        </p:nvSpPr>
        <p:spPr>
          <a:xfrm>
            <a:off x="4352980" y="3998584"/>
            <a:ext cx="9091145" cy="107591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 will get into the particular issue that the Data Analytics team has been concentrating on and provide some context for why this such a significant issue.</a:t>
            </a:r>
          </a:p>
        </p:txBody>
      </p:sp>
      <p:sp>
        <p:nvSpPr>
          <p:cNvPr id="28" name="Freeform: Shape 27">
            <a:extLst>
              <a:ext uri="{FF2B5EF4-FFF2-40B4-BE49-F238E27FC236}">
                <a16:creationId xmlns:a16="http://schemas.microsoft.com/office/drawing/2014/main" id="{F8C4E270-39E4-64F1-0157-2F1F4CA14DE9}"/>
              </a:ext>
            </a:extLst>
          </p:cNvPr>
          <p:cNvSpPr/>
          <p:nvPr/>
        </p:nvSpPr>
        <p:spPr>
          <a:xfrm>
            <a:off x="1940723" y="4011296"/>
            <a:ext cx="2597463" cy="1058139"/>
          </a:xfrm>
          <a:custGeom>
            <a:avLst/>
            <a:gdLst>
              <a:gd name="connsiteX0" fmla="*/ 127003 w 4039025"/>
              <a:gd name="connsiteY0" fmla="*/ 0 h 762000"/>
              <a:gd name="connsiteX1" fmla="*/ 1912229 w 4039025"/>
              <a:gd name="connsiteY1" fmla="*/ 0 h 762000"/>
              <a:gd name="connsiteX2" fmla="*/ 2126796 w 4039025"/>
              <a:gd name="connsiteY2" fmla="*/ 0 h 762000"/>
              <a:gd name="connsiteX3" fmla="*/ 3912022 w 4039025"/>
              <a:gd name="connsiteY3" fmla="*/ 0 h 762000"/>
              <a:gd name="connsiteX4" fmla="*/ 4039025 w 4039025"/>
              <a:gd name="connsiteY4" fmla="*/ 127003 h 762000"/>
              <a:gd name="connsiteX5" fmla="*/ 4039025 w 4039025"/>
              <a:gd name="connsiteY5" fmla="*/ 634997 h 762000"/>
              <a:gd name="connsiteX6" fmla="*/ 3912022 w 4039025"/>
              <a:gd name="connsiteY6" fmla="*/ 762000 h 762000"/>
              <a:gd name="connsiteX7" fmla="*/ 2126796 w 4039025"/>
              <a:gd name="connsiteY7" fmla="*/ 762000 h 762000"/>
              <a:gd name="connsiteX8" fmla="*/ 1912229 w 4039025"/>
              <a:gd name="connsiteY8" fmla="*/ 762000 h 762000"/>
              <a:gd name="connsiteX9" fmla="*/ 127003 w 4039025"/>
              <a:gd name="connsiteY9" fmla="*/ 762000 h 762000"/>
              <a:gd name="connsiteX10" fmla="*/ 0 w 4039025"/>
              <a:gd name="connsiteY10" fmla="*/ 634997 h 762000"/>
              <a:gd name="connsiteX11" fmla="*/ 0 w 4039025"/>
              <a:gd name="connsiteY11" fmla="*/ 127003 h 762000"/>
              <a:gd name="connsiteX12" fmla="*/ 127003 w 4039025"/>
              <a:gd name="connsiteY12"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9025" h="762000">
                <a:moveTo>
                  <a:pt x="127003" y="0"/>
                </a:moveTo>
                <a:lnTo>
                  <a:pt x="1912229" y="0"/>
                </a:lnTo>
                <a:lnTo>
                  <a:pt x="2126796" y="0"/>
                </a:lnTo>
                <a:lnTo>
                  <a:pt x="3912022" y="0"/>
                </a:lnTo>
                <a:cubicBezTo>
                  <a:pt x="3982164" y="0"/>
                  <a:pt x="4039025" y="56861"/>
                  <a:pt x="4039025" y="127003"/>
                </a:cubicBezTo>
                <a:lnTo>
                  <a:pt x="4039025" y="634997"/>
                </a:lnTo>
                <a:cubicBezTo>
                  <a:pt x="4039025" y="705139"/>
                  <a:pt x="3982164" y="762000"/>
                  <a:pt x="3912022" y="762000"/>
                </a:cubicBezTo>
                <a:lnTo>
                  <a:pt x="2126796" y="762000"/>
                </a:lnTo>
                <a:lnTo>
                  <a:pt x="1912229" y="762000"/>
                </a:lnTo>
                <a:lnTo>
                  <a:pt x="127003" y="762000"/>
                </a:lnTo>
                <a:cubicBezTo>
                  <a:pt x="56861" y="762000"/>
                  <a:pt x="0" y="705139"/>
                  <a:pt x="0" y="634997"/>
                </a:cubicBezTo>
                <a:lnTo>
                  <a:pt x="0" y="127003"/>
                </a:lnTo>
                <a:cubicBezTo>
                  <a:pt x="0" y="56861"/>
                  <a:pt x="56861" y="0"/>
                  <a:pt x="127003" y="0"/>
                </a:cubicBezTo>
                <a:close/>
              </a:path>
            </a:pathLst>
          </a:cu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3200" b="1" dirty="0"/>
              <a:t>Problem</a:t>
            </a:r>
          </a:p>
        </p:txBody>
      </p:sp>
      <p:sp>
        <p:nvSpPr>
          <p:cNvPr id="39" name="Rectangle: Rounded Corners 38">
            <a:extLst>
              <a:ext uri="{FF2B5EF4-FFF2-40B4-BE49-F238E27FC236}">
                <a16:creationId xmlns:a16="http://schemas.microsoft.com/office/drawing/2014/main" id="{D7FF3618-ADFE-E72F-4518-927262A348C0}"/>
              </a:ext>
            </a:extLst>
          </p:cNvPr>
          <p:cNvSpPr/>
          <p:nvPr/>
        </p:nvSpPr>
        <p:spPr>
          <a:xfrm>
            <a:off x="4352980" y="5429360"/>
            <a:ext cx="9091145" cy="107591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 will start by outlining the issue a and then discuss the team that is in charge of handing this assignment on our end.</a:t>
            </a:r>
          </a:p>
        </p:txBody>
      </p:sp>
      <p:sp>
        <p:nvSpPr>
          <p:cNvPr id="30" name="Freeform: Shape 29">
            <a:extLst>
              <a:ext uri="{FF2B5EF4-FFF2-40B4-BE49-F238E27FC236}">
                <a16:creationId xmlns:a16="http://schemas.microsoft.com/office/drawing/2014/main" id="{079577B8-967C-C6D2-096B-75BA4FD56994}"/>
              </a:ext>
            </a:extLst>
          </p:cNvPr>
          <p:cNvSpPr/>
          <p:nvPr/>
        </p:nvSpPr>
        <p:spPr>
          <a:xfrm>
            <a:off x="1918952" y="5426966"/>
            <a:ext cx="2597463" cy="1058139"/>
          </a:xfrm>
          <a:custGeom>
            <a:avLst/>
            <a:gdLst>
              <a:gd name="connsiteX0" fmla="*/ 127003 w 4039025"/>
              <a:gd name="connsiteY0" fmla="*/ 0 h 762000"/>
              <a:gd name="connsiteX1" fmla="*/ 1912229 w 4039025"/>
              <a:gd name="connsiteY1" fmla="*/ 0 h 762000"/>
              <a:gd name="connsiteX2" fmla="*/ 2126796 w 4039025"/>
              <a:gd name="connsiteY2" fmla="*/ 0 h 762000"/>
              <a:gd name="connsiteX3" fmla="*/ 3912022 w 4039025"/>
              <a:gd name="connsiteY3" fmla="*/ 0 h 762000"/>
              <a:gd name="connsiteX4" fmla="*/ 4039025 w 4039025"/>
              <a:gd name="connsiteY4" fmla="*/ 127003 h 762000"/>
              <a:gd name="connsiteX5" fmla="*/ 4039025 w 4039025"/>
              <a:gd name="connsiteY5" fmla="*/ 634997 h 762000"/>
              <a:gd name="connsiteX6" fmla="*/ 3912022 w 4039025"/>
              <a:gd name="connsiteY6" fmla="*/ 762000 h 762000"/>
              <a:gd name="connsiteX7" fmla="*/ 2126796 w 4039025"/>
              <a:gd name="connsiteY7" fmla="*/ 762000 h 762000"/>
              <a:gd name="connsiteX8" fmla="*/ 1912229 w 4039025"/>
              <a:gd name="connsiteY8" fmla="*/ 762000 h 762000"/>
              <a:gd name="connsiteX9" fmla="*/ 127003 w 4039025"/>
              <a:gd name="connsiteY9" fmla="*/ 762000 h 762000"/>
              <a:gd name="connsiteX10" fmla="*/ 0 w 4039025"/>
              <a:gd name="connsiteY10" fmla="*/ 634997 h 762000"/>
              <a:gd name="connsiteX11" fmla="*/ 0 w 4039025"/>
              <a:gd name="connsiteY11" fmla="*/ 127003 h 762000"/>
              <a:gd name="connsiteX12" fmla="*/ 127003 w 4039025"/>
              <a:gd name="connsiteY12"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9025" h="762000">
                <a:moveTo>
                  <a:pt x="127003" y="0"/>
                </a:moveTo>
                <a:lnTo>
                  <a:pt x="1912229" y="0"/>
                </a:lnTo>
                <a:lnTo>
                  <a:pt x="2126796" y="0"/>
                </a:lnTo>
                <a:lnTo>
                  <a:pt x="3912022" y="0"/>
                </a:lnTo>
                <a:cubicBezTo>
                  <a:pt x="3982164" y="0"/>
                  <a:pt x="4039025" y="56861"/>
                  <a:pt x="4039025" y="127003"/>
                </a:cubicBezTo>
                <a:lnTo>
                  <a:pt x="4039025" y="634997"/>
                </a:lnTo>
                <a:cubicBezTo>
                  <a:pt x="4039025" y="705139"/>
                  <a:pt x="3982164" y="762000"/>
                  <a:pt x="3912022" y="762000"/>
                </a:cubicBezTo>
                <a:lnTo>
                  <a:pt x="2126796" y="762000"/>
                </a:lnTo>
                <a:lnTo>
                  <a:pt x="1912229" y="762000"/>
                </a:lnTo>
                <a:lnTo>
                  <a:pt x="127003" y="762000"/>
                </a:lnTo>
                <a:cubicBezTo>
                  <a:pt x="56861" y="762000"/>
                  <a:pt x="0" y="705139"/>
                  <a:pt x="0" y="634997"/>
                </a:cubicBezTo>
                <a:lnTo>
                  <a:pt x="0" y="127003"/>
                </a:lnTo>
                <a:cubicBezTo>
                  <a:pt x="0" y="56861"/>
                  <a:pt x="56861" y="0"/>
                  <a:pt x="127003" y="0"/>
                </a:cubicBezTo>
                <a:close/>
              </a:path>
            </a:pathLst>
          </a:cu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3200" b="1" dirty="0"/>
              <a:t>The Analytics Team</a:t>
            </a:r>
          </a:p>
        </p:txBody>
      </p:sp>
      <p:sp>
        <p:nvSpPr>
          <p:cNvPr id="40" name="Rectangle: Rounded Corners 39">
            <a:extLst>
              <a:ext uri="{FF2B5EF4-FFF2-40B4-BE49-F238E27FC236}">
                <a16:creationId xmlns:a16="http://schemas.microsoft.com/office/drawing/2014/main" id="{7568D772-79BC-F982-9955-F43365DFE772}"/>
              </a:ext>
            </a:extLst>
          </p:cNvPr>
          <p:cNvSpPr/>
          <p:nvPr/>
        </p:nvSpPr>
        <p:spPr>
          <a:xfrm>
            <a:off x="4363866" y="6940027"/>
            <a:ext cx="9091145" cy="10278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After that I will go into the general steps we took to do this assignment so you can fully understand how we approach tasks of this nature..</a:t>
            </a:r>
          </a:p>
        </p:txBody>
      </p:sp>
      <p:sp>
        <p:nvSpPr>
          <p:cNvPr id="32" name="Freeform: Shape 31">
            <a:extLst>
              <a:ext uri="{FF2B5EF4-FFF2-40B4-BE49-F238E27FC236}">
                <a16:creationId xmlns:a16="http://schemas.microsoft.com/office/drawing/2014/main" id="{5967CCB0-DE9C-0126-3B47-CF046A70C51C}"/>
              </a:ext>
            </a:extLst>
          </p:cNvPr>
          <p:cNvSpPr/>
          <p:nvPr/>
        </p:nvSpPr>
        <p:spPr>
          <a:xfrm>
            <a:off x="1940723" y="6919854"/>
            <a:ext cx="2673097" cy="1058139"/>
          </a:xfrm>
          <a:custGeom>
            <a:avLst/>
            <a:gdLst>
              <a:gd name="connsiteX0" fmla="*/ 127003 w 4039025"/>
              <a:gd name="connsiteY0" fmla="*/ 0 h 762000"/>
              <a:gd name="connsiteX1" fmla="*/ 1912229 w 4039025"/>
              <a:gd name="connsiteY1" fmla="*/ 0 h 762000"/>
              <a:gd name="connsiteX2" fmla="*/ 2126796 w 4039025"/>
              <a:gd name="connsiteY2" fmla="*/ 0 h 762000"/>
              <a:gd name="connsiteX3" fmla="*/ 3912022 w 4039025"/>
              <a:gd name="connsiteY3" fmla="*/ 0 h 762000"/>
              <a:gd name="connsiteX4" fmla="*/ 4039025 w 4039025"/>
              <a:gd name="connsiteY4" fmla="*/ 127003 h 762000"/>
              <a:gd name="connsiteX5" fmla="*/ 4039025 w 4039025"/>
              <a:gd name="connsiteY5" fmla="*/ 634997 h 762000"/>
              <a:gd name="connsiteX6" fmla="*/ 3912022 w 4039025"/>
              <a:gd name="connsiteY6" fmla="*/ 762000 h 762000"/>
              <a:gd name="connsiteX7" fmla="*/ 2126796 w 4039025"/>
              <a:gd name="connsiteY7" fmla="*/ 762000 h 762000"/>
              <a:gd name="connsiteX8" fmla="*/ 1912229 w 4039025"/>
              <a:gd name="connsiteY8" fmla="*/ 762000 h 762000"/>
              <a:gd name="connsiteX9" fmla="*/ 127003 w 4039025"/>
              <a:gd name="connsiteY9" fmla="*/ 762000 h 762000"/>
              <a:gd name="connsiteX10" fmla="*/ 0 w 4039025"/>
              <a:gd name="connsiteY10" fmla="*/ 634997 h 762000"/>
              <a:gd name="connsiteX11" fmla="*/ 0 w 4039025"/>
              <a:gd name="connsiteY11" fmla="*/ 127003 h 762000"/>
              <a:gd name="connsiteX12" fmla="*/ 127003 w 4039025"/>
              <a:gd name="connsiteY12"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9025" h="762000">
                <a:moveTo>
                  <a:pt x="127003" y="0"/>
                </a:moveTo>
                <a:lnTo>
                  <a:pt x="1912229" y="0"/>
                </a:lnTo>
                <a:lnTo>
                  <a:pt x="2126796" y="0"/>
                </a:lnTo>
                <a:lnTo>
                  <a:pt x="3912022" y="0"/>
                </a:lnTo>
                <a:cubicBezTo>
                  <a:pt x="3982164" y="0"/>
                  <a:pt x="4039025" y="56861"/>
                  <a:pt x="4039025" y="127003"/>
                </a:cubicBezTo>
                <a:lnTo>
                  <a:pt x="4039025" y="634997"/>
                </a:lnTo>
                <a:cubicBezTo>
                  <a:pt x="4039025" y="705139"/>
                  <a:pt x="3982164" y="762000"/>
                  <a:pt x="3912022" y="762000"/>
                </a:cubicBezTo>
                <a:lnTo>
                  <a:pt x="2126796" y="762000"/>
                </a:lnTo>
                <a:lnTo>
                  <a:pt x="1912229" y="762000"/>
                </a:lnTo>
                <a:lnTo>
                  <a:pt x="127003" y="762000"/>
                </a:lnTo>
                <a:cubicBezTo>
                  <a:pt x="56861" y="762000"/>
                  <a:pt x="0" y="705139"/>
                  <a:pt x="0" y="634997"/>
                </a:cubicBezTo>
                <a:lnTo>
                  <a:pt x="0" y="127003"/>
                </a:lnTo>
                <a:cubicBezTo>
                  <a:pt x="0" y="56861"/>
                  <a:pt x="56861" y="0"/>
                  <a:pt x="127003" y="0"/>
                </a:cubicBezTo>
                <a:close/>
              </a:path>
            </a:pathLst>
          </a:cu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3600" b="1" dirty="0"/>
              <a:t>Process</a:t>
            </a:r>
          </a:p>
        </p:txBody>
      </p:sp>
      <p:sp>
        <p:nvSpPr>
          <p:cNvPr id="41" name="Rectangle: Rounded Corners 40">
            <a:extLst>
              <a:ext uri="{FF2B5EF4-FFF2-40B4-BE49-F238E27FC236}">
                <a16:creationId xmlns:a16="http://schemas.microsoft.com/office/drawing/2014/main" id="{E321675A-137F-3E6E-024D-90B3EC710B21}"/>
              </a:ext>
            </a:extLst>
          </p:cNvPr>
          <p:cNvSpPr/>
          <p:nvPr/>
        </p:nvSpPr>
        <p:spPr>
          <a:xfrm>
            <a:off x="4350804" y="8395992"/>
            <a:ext cx="7735746" cy="105813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Lastly, I will review all significant findings and offer them as a collection of understanding and illustrations from our approach.</a:t>
            </a:r>
          </a:p>
        </p:txBody>
      </p:sp>
      <p:sp>
        <p:nvSpPr>
          <p:cNvPr id="34" name="Freeform: Shape 33">
            <a:extLst>
              <a:ext uri="{FF2B5EF4-FFF2-40B4-BE49-F238E27FC236}">
                <a16:creationId xmlns:a16="http://schemas.microsoft.com/office/drawing/2014/main" id="{4EDB24D6-C400-F554-629A-DED0B2CD3C48}"/>
              </a:ext>
            </a:extLst>
          </p:cNvPr>
          <p:cNvSpPr/>
          <p:nvPr/>
        </p:nvSpPr>
        <p:spPr>
          <a:xfrm>
            <a:off x="1918952" y="8413771"/>
            <a:ext cx="2597463" cy="1058139"/>
          </a:xfrm>
          <a:custGeom>
            <a:avLst/>
            <a:gdLst>
              <a:gd name="connsiteX0" fmla="*/ 127003 w 4039025"/>
              <a:gd name="connsiteY0" fmla="*/ 0 h 762000"/>
              <a:gd name="connsiteX1" fmla="*/ 1912229 w 4039025"/>
              <a:gd name="connsiteY1" fmla="*/ 0 h 762000"/>
              <a:gd name="connsiteX2" fmla="*/ 2126796 w 4039025"/>
              <a:gd name="connsiteY2" fmla="*/ 0 h 762000"/>
              <a:gd name="connsiteX3" fmla="*/ 3912022 w 4039025"/>
              <a:gd name="connsiteY3" fmla="*/ 0 h 762000"/>
              <a:gd name="connsiteX4" fmla="*/ 4039025 w 4039025"/>
              <a:gd name="connsiteY4" fmla="*/ 127003 h 762000"/>
              <a:gd name="connsiteX5" fmla="*/ 4039025 w 4039025"/>
              <a:gd name="connsiteY5" fmla="*/ 634997 h 762000"/>
              <a:gd name="connsiteX6" fmla="*/ 3912022 w 4039025"/>
              <a:gd name="connsiteY6" fmla="*/ 762000 h 762000"/>
              <a:gd name="connsiteX7" fmla="*/ 2126796 w 4039025"/>
              <a:gd name="connsiteY7" fmla="*/ 762000 h 762000"/>
              <a:gd name="connsiteX8" fmla="*/ 1912229 w 4039025"/>
              <a:gd name="connsiteY8" fmla="*/ 762000 h 762000"/>
              <a:gd name="connsiteX9" fmla="*/ 127003 w 4039025"/>
              <a:gd name="connsiteY9" fmla="*/ 762000 h 762000"/>
              <a:gd name="connsiteX10" fmla="*/ 0 w 4039025"/>
              <a:gd name="connsiteY10" fmla="*/ 634997 h 762000"/>
              <a:gd name="connsiteX11" fmla="*/ 0 w 4039025"/>
              <a:gd name="connsiteY11" fmla="*/ 127003 h 762000"/>
              <a:gd name="connsiteX12" fmla="*/ 127003 w 4039025"/>
              <a:gd name="connsiteY12"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9025" h="762000">
                <a:moveTo>
                  <a:pt x="127003" y="0"/>
                </a:moveTo>
                <a:lnTo>
                  <a:pt x="1912229" y="0"/>
                </a:lnTo>
                <a:lnTo>
                  <a:pt x="2126796" y="0"/>
                </a:lnTo>
                <a:lnTo>
                  <a:pt x="3912022" y="0"/>
                </a:lnTo>
                <a:cubicBezTo>
                  <a:pt x="3982164" y="0"/>
                  <a:pt x="4039025" y="56861"/>
                  <a:pt x="4039025" y="127003"/>
                </a:cubicBezTo>
                <a:lnTo>
                  <a:pt x="4039025" y="634997"/>
                </a:lnTo>
                <a:cubicBezTo>
                  <a:pt x="4039025" y="705139"/>
                  <a:pt x="3982164" y="762000"/>
                  <a:pt x="3912022" y="762000"/>
                </a:cubicBezTo>
                <a:lnTo>
                  <a:pt x="2126796" y="762000"/>
                </a:lnTo>
                <a:lnTo>
                  <a:pt x="1912229" y="762000"/>
                </a:lnTo>
                <a:lnTo>
                  <a:pt x="127003" y="762000"/>
                </a:lnTo>
                <a:cubicBezTo>
                  <a:pt x="56861" y="762000"/>
                  <a:pt x="0" y="705139"/>
                  <a:pt x="0" y="634997"/>
                </a:cubicBezTo>
                <a:lnTo>
                  <a:pt x="0" y="127003"/>
                </a:lnTo>
                <a:cubicBezTo>
                  <a:pt x="0" y="56861"/>
                  <a:pt x="56861" y="0"/>
                  <a:pt x="127003" y="0"/>
                </a:cubicBezTo>
                <a:close/>
              </a:path>
            </a:pathLst>
          </a:custGeom>
          <a:solidFill>
            <a:srgbClr val="A100FF"/>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3200" b="1" dirty="0"/>
              <a:t>Insights &amp; Summery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590633" y="2028890"/>
            <a:ext cx="11342283" cy="6275832"/>
          </a:xfrm>
          <a:prstGeom prst="rect">
            <a:avLst/>
          </a:prstGeom>
          <a:solidFill>
            <a:schemeClr val="bg1"/>
          </a:solidFill>
        </p:spPr>
        <p:txBody>
          <a:bodyPr/>
          <a:lstStyle/>
          <a:p>
            <a:endParaRPr lang="en-US"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080496"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6" name="TextBox 35">
            <a:extLst>
              <a:ext uri="{FF2B5EF4-FFF2-40B4-BE49-F238E27FC236}">
                <a16:creationId xmlns:a16="http://schemas.microsoft.com/office/drawing/2014/main" id="{6DF00D81-5F95-A0EE-A907-87B92218A7FD}"/>
              </a:ext>
            </a:extLst>
          </p:cNvPr>
          <p:cNvSpPr txBox="1"/>
          <p:nvPr/>
        </p:nvSpPr>
        <p:spPr>
          <a:xfrm>
            <a:off x="8763000" y="2678315"/>
            <a:ext cx="7005339" cy="4832092"/>
          </a:xfrm>
          <a:prstGeom prst="rect">
            <a:avLst/>
          </a:prstGeom>
          <a:noFill/>
        </p:spPr>
        <p:txBody>
          <a:bodyPr wrap="square" rtlCol="0">
            <a:spAutoFit/>
          </a:bodyPr>
          <a:lstStyle/>
          <a:p>
            <a:r>
              <a:rPr lang="en-US" sz="2800" b="1" dirty="0"/>
              <a:t>Social Buzz </a:t>
            </a:r>
            <a:r>
              <a:rPr lang="en-US" sz="2800" dirty="0"/>
              <a:t>is a rapidly expanding unicorn in the technology space that needs to quicky adjust to its global reach.</a:t>
            </a:r>
          </a:p>
          <a:p>
            <a:r>
              <a:rPr lang="en-US" sz="2800" dirty="0"/>
              <a:t>Accenture has started working on the following activities during a three-month POC:</a:t>
            </a:r>
          </a:p>
          <a:p>
            <a:pPr marL="285750" indent="-285750">
              <a:buFont typeface="Arial" panose="020B0604020202020204" pitchFamily="34" charset="0"/>
              <a:buChar char="•"/>
            </a:pPr>
            <a:r>
              <a:rPr lang="en-US" sz="2800" dirty="0"/>
              <a:t>An examination of Social Buzz’s use of big data</a:t>
            </a:r>
          </a:p>
          <a:p>
            <a:pPr marL="285750" indent="-285750">
              <a:buFont typeface="Arial" panose="020B0604020202020204" pitchFamily="34" charset="0"/>
              <a:buChar char="•"/>
            </a:pPr>
            <a:r>
              <a:rPr lang="en-US" sz="2800" dirty="0"/>
              <a:t>Strategies for a prosperous initial public offering</a:t>
            </a:r>
          </a:p>
          <a:p>
            <a:pPr marL="285750" indent="-285750">
              <a:buFont typeface="Arial" panose="020B0604020202020204" pitchFamily="34" charset="0"/>
              <a:buChar char="•"/>
            </a:pPr>
            <a:r>
              <a:rPr lang="en-US" sz="2800" dirty="0"/>
              <a:t>An examination to determine the top 5 content categories on Social Buzz.</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86AA445-87A9-25CC-80D0-801E5F3B3DF7}"/>
              </a:ext>
            </a:extLst>
          </p:cNvPr>
          <p:cNvSpPr txBox="1"/>
          <p:nvPr/>
        </p:nvSpPr>
        <p:spPr>
          <a:xfrm>
            <a:off x="3031291" y="4701437"/>
            <a:ext cx="6074262" cy="4585871"/>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rPr>
              <a:t>In recent years, the customer has grown to an enormous extent, and they lack the internal resources to manage it</a:t>
            </a:r>
          </a:p>
          <a:p>
            <a:pPr marL="285750" indent="-285750">
              <a:buFont typeface="Arial" panose="020B0604020202020204" pitchFamily="34" charset="0"/>
              <a:buChar char="•"/>
            </a:pPr>
            <a:r>
              <a:rPr lang="en-US" sz="2400" dirty="0">
                <a:solidFill>
                  <a:schemeClr val="bg1"/>
                </a:solidFill>
              </a:rPr>
              <a:t>Every day, Social Buzz receives over 1,00,000 posts totaling 36,500.000 posts annually. Since all of the content is unstructured , it might be challenging to make sense of it all.</a:t>
            </a:r>
          </a:p>
          <a:p>
            <a:pPr marL="285750" indent="-285750">
              <a:buFont typeface="Arial" panose="020B0604020202020204" pitchFamily="34" charset="0"/>
              <a:buChar char="•"/>
            </a:pPr>
            <a:r>
              <a:rPr lang="en-US" sz="2400" dirty="0">
                <a:solidFill>
                  <a:schemeClr val="bg1"/>
                </a:solidFill>
              </a:rPr>
              <a:t>Combining tables from the sample dataset.</a:t>
            </a:r>
          </a:p>
          <a:p>
            <a:pPr marL="285750" indent="-285750">
              <a:buFont typeface="Arial" panose="020B0604020202020204" pitchFamily="34" charset="0"/>
              <a:buChar char="•"/>
            </a:pPr>
            <a:r>
              <a:rPr lang="en-US" sz="2400" dirty="0">
                <a:solidFill>
                  <a:schemeClr val="bg1"/>
                </a:solidFill>
              </a:rPr>
              <a:t>An analysis of their content categories that identifies the top five with the highest total population</a:t>
            </a:r>
          </a:p>
          <a:p>
            <a:pPr marL="285750" indent="-285750">
              <a:buFont typeface="Arial" panose="020B0604020202020204" pitchFamily="34" charset="0"/>
              <a:buChar char="•"/>
            </a:pPr>
            <a:endParaRPr lang="en-US" sz="2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dirty="0"/>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34099" y="4158626"/>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txBody>
            <a:bodyPr/>
            <a:lstStyle/>
            <a:p>
              <a:endParaRPr lang="en-US" dirty="0"/>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0" name="Freeform 30"/>
          <p:cNvSpPr/>
          <p:nvPr/>
        </p:nvSpPr>
        <p:spPr>
          <a:xfrm>
            <a:off x="11443639" y="6953288"/>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dirty="0"/>
          </a:p>
        </p:txBody>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descr="A person in a suit and tie&#10;&#10;Description automatically generated">
            <a:extLst>
              <a:ext uri="{FF2B5EF4-FFF2-40B4-BE49-F238E27FC236}">
                <a16:creationId xmlns:a16="http://schemas.microsoft.com/office/drawing/2014/main" id="{DF254086-D155-CA71-A41A-E9CF479EE8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1516" y="7025119"/>
            <a:ext cx="2252738" cy="20960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4" name="TextBox 33">
            <a:extLst>
              <a:ext uri="{FF2B5EF4-FFF2-40B4-BE49-F238E27FC236}">
                <a16:creationId xmlns:a16="http://schemas.microsoft.com/office/drawing/2014/main" id="{2FDC61E9-B991-9F91-FFAF-34F2589A1F29}"/>
              </a:ext>
            </a:extLst>
          </p:cNvPr>
          <p:cNvSpPr txBox="1"/>
          <p:nvPr/>
        </p:nvSpPr>
        <p:spPr>
          <a:xfrm>
            <a:off x="14293092" y="1462006"/>
            <a:ext cx="3303277" cy="830997"/>
          </a:xfrm>
          <a:prstGeom prst="rect">
            <a:avLst/>
          </a:prstGeom>
          <a:noFill/>
        </p:spPr>
        <p:txBody>
          <a:bodyPr wrap="square" rtlCol="0">
            <a:spAutoFit/>
          </a:bodyPr>
          <a:lstStyle/>
          <a:p>
            <a:r>
              <a:rPr lang="en-US" sz="2400" b="1" dirty="0"/>
              <a:t>Andrew Fleming</a:t>
            </a:r>
          </a:p>
          <a:p>
            <a:r>
              <a:rPr lang="en-US" sz="2400" dirty="0"/>
              <a:t>Chief Technical Architect</a:t>
            </a:r>
          </a:p>
        </p:txBody>
      </p:sp>
      <p:grpSp>
        <p:nvGrpSpPr>
          <p:cNvPr id="35" name="Group 28">
            <a:extLst>
              <a:ext uri="{FF2B5EF4-FFF2-40B4-BE49-F238E27FC236}">
                <a16:creationId xmlns:a16="http://schemas.microsoft.com/office/drawing/2014/main" id="{D3E16803-F583-7D2F-3108-C1754AE59ED8}"/>
              </a:ext>
            </a:extLst>
          </p:cNvPr>
          <p:cNvGrpSpPr>
            <a:grpSpLocks noChangeAspect="1"/>
          </p:cNvGrpSpPr>
          <p:nvPr/>
        </p:nvGrpSpPr>
        <p:grpSpPr>
          <a:xfrm>
            <a:off x="11366104" y="1165849"/>
            <a:ext cx="2174041" cy="2165548"/>
            <a:chOff x="0" y="0"/>
            <a:chExt cx="6502400" cy="6477000"/>
          </a:xfrm>
        </p:grpSpPr>
        <p:sp>
          <p:nvSpPr>
            <p:cNvPr id="36" name="Freeform 29">
              <a:extLst>
                <a:ext uri="{FF2B5EF4-FFF2-40B4-BE49-F238E27FC236}">
                  <a16:creationId xmlns:a16="http://schemas.microsoft.com/office/drawing/2014/main" id="{CD704332-9D92-F553-8C02-D9E00FF667BE}"/>
                </a:ext>
              </a:extLst>
            </p:cNvPr>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7" name="Freeform 30">
              <a:extLst>
                <a:ext uri="{FF2B5EF4-FFF2-40B4-BE49-F238E27FC236}">
                  <a16:creationId xmlns:a16="http://schemas.microsoft.com/office/drawing/2014/main" id="{A374E309-CA01-8127-0E06-FAC7E1D82887}"/>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dirty="0"/>
            </a:p>
          </p:txBody>
        </p:sp>
      </p:grpSp>
      <p:sp>
        <p:nvSpPr>
          <p:cNvPr id="38" name="TextBox 37">
            <a:extLst>
              <a:ext uri="{FF2B5EF4-FFF2-40B4-BE49-F238E27FC236}">
                <a16:creationId xmlns:a16="http://schemas.microsoft.com/office/drawing/2014/main" id="{8C979890-5E84-252E-4D7F-BCAA4B9EBCAB}"/>
              </a:ext>
            </a:extLst>
          </p:cNvPr>
          <p:cNvSpPr txBox="1"/>
          <p:nvPr/>
        </p:nvSpPr>
        <p:spPr>
          <a:xfrm>
            <a:off x="14469140" y="4494263"/>
            <a:ext cx="3303277" cy="830997"/>
          </a:xfrm>
          <a:prstGeom prst="rect">
            <a:avLst/>
          </a:prstGeom>
          <a:noFill/>
        </p:spPr>
        <p:txBody>
          <a:bodyPr wrap="square" rtlCol="0">
            <a:spAutoFit/>
          </a:bodyPr>
          <a:lstStyle/>
          <a:p>
            <a:r>
              <a:rPr lang="en-US" sz="2400" b="1" dirty="0"/>
              <a:t>Marcus Rampton</a:t>
            </a:r>
          </a:p>
          <a:p>
            <a:r>
              <a:rPr lang="en-US" sz="2400" dirty="0"/>
              <a:t>Senior Principle</a:t>
            </a:r>
          </a:p>
        </p:txBody>
      </p:sp>
      <p:sp>
        <p:nvSpPr>
          <p:cNvPr id="39" name="TextBox 38">
            <a:extLst>
              <a:ext uri="{FF2B5EF4-FFF2-40B4-BE49-F238E27FC236}">
                <a16:creationId xmlns:a16="http://schemas.microsoft.com/office/drawing/2014/main" id="{24801CB5-0B61-018B-D439-786D1F64E8D0}"/>
              </a:ext>
            </a:extLst>
          </p:cNvPr>
          <p:cNvSpPr txBox="1"/>
          <p:nvPr/>
        </p:nvSpPr>
        <p:spPr>
          <a:xfrm>
            <a:off x="14341164" y="7630475"/>
            <a:ext cx="3303277" cy="830997"/>
          </a:xfrm>
          <a:prstGeom prst="rect">
            <a:avLst/>
          </a:prstGeom>
          <a:noFill/>
        </p:spPr>
        <p:txBody>
          <a:bodyPr wrap="square" rtlCol="0">
            <a:spAutoFit/>
          </a:bodyPr>
          <a:lstStyle/>
          <a:p>
            <a:r>
              <a:rPr lang="en-US" sz="2400" b="1" dirty="0"/>
              <a:t>Arghadeep Sarker</a:t>
            </a:r>
          </a:p>
          <a:p>
            <a:r>
              <a:rPr lang="en-US" sz="2400"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dirty="0"/>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dirty="0"/>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dirty="0"/>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dirty="0"/>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dirty="0"/>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Rounded Corners 38">
            <a:extLst>
              <a:ext uri="{FF2B5EF4-FFF2-40B4-BE49-F238E27FC236}">
                <a16:creationId xmlns:a16="http://schemas.microsoft.com/office/drawing/2014/main" id="{9BA229B9-CE1F-5E2A-4FA2-6D94FD72A1ED}"/>
              </a:ext>
            </a:extLst>
          </p:cNvPr>
          <p:cNvSpPr/>
          <p:nvPr/>
        </p:nvSpPr>
        <p:spPr>
          <a:xfrm>
            <a:off x="4078565" y="1053586"/>
            <a:ext cx="7747122" cy="10798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Understanding Data</a:t>
            </a:r>
          </a:p>
        </p:txBody>
      </p:sp>
      <p:sp>
        <p:nvSpPr>
          <p:cNvPr id="40" name="Rectangle: Rounded Corners 39">
            <a:extLst>
              <a:ext uri="{FF2B5EF4-FFF2-40B4-BE49-F238E27FC236}">
                <a16:creationId xmlns:a16="http://schemas.microsoft.com/office/drawing/2014/main" id="{4713E81A-7F17-4245-A75B-CE5FCB211736}"/>
              </a:ext>
            </a:extLst>
          </p:cNvPr>
          <p:cNvSpPr/>
          <p:nvPr/>
        </p:nvSpPr>
        <p:spPr>
          <a:xfrm>
            <a:off x="5864639" y="2753573"/>
            <a:ext cx="7546561" cy="10798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Data Cleaning</a:t>
            </a:r>
          </a:p>
        </p:txBody>
      </p:sp>
      <p:sp>
        <p:nvSpPr>
          <p:cNvPr id="41" name="Rectangle: Rounded Corners 40">
            <a:extLst>
              <a:ext uri="{FF2B5EF4-FFF2-40B4-BE49-F238E27FC236}">
                <a16:creationId xmlns:a16="http://schemas.microsoft.com/office/drawing/2014/main" id="{6A91F069-3BA9-147A-3D74-1B699F609A1D}"/>
              </a:ext>
            </a:extLst>
          </p:cNvPr>
          <p:cNvSpPr/>
          <p:nvPr/>
        </p:nvSpPr>
        <p:spPr>
          <a:xfrm>
            <a:off x="7867569" y="4453560"/>
            <a:ext cx="6855700" cy="10798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Data Modelling</a:t>
            </a:r>
          </a:p>
        </p:txBody>
      </p:sp>
      <p:sp>
        <p:nvSpPr>
          <p:cNvPr id="42" name="Rectangle: Rounded Corners 41">
            <a:extLst>
              <a:ext uri="{FF2B5EF4-FFF2-40B4-BE49-F238E27FC236}">
                <a16:creationId xmlns:a16="http://schemas.microsoft.com/office/drawing/2014/main" id="{88FEA106-65A9-F7EE-7933-1839AB3B5B47}"/>
              </a:ext>
            </a:extLst>
          </p:cNvPr>
          <p:cNvSpPr/>
          <p:nvPr/>
        </p:nvSpPr>
        <p:spPr>
          <a:xfrm>
            <a:off x="9891045" y="6046178"/>
            <a:ext cx="5912344" cy="10798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Data Analysis</a:t>
            </a:r>
          </a:p>
        </p:txBody>
      </p:sp>
      <p:sp>
        <p:nvSpPr>
          <p:cNvPr id="43" name="Rectangle: Rounded Corners 42">
            <a:extLst>
              <a:ext uri="{FF2B5EF4-FFF2-40B4-BE49-F238E27FC236}">
                <a16:creationId xmlns:a16="http://schemas.microsoft.com/office/drawing/2014/main" id="{EEAEA7F3-DF71-6888-A213-C9127D1F6692}"/>
              </a:ext>
            </a:extLst>
          </p:cNvPr>
          <p:cNvSpPr/>
          <p:nvPr/>
        </p:nvSpPr>
        <p:spPr>
          <a:xfrm>
            <a:off x="11372898" y="7876798"/>
            <a:ext cx="6469806" cy="10798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Data Insight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2A3DCC00-8A22-2C6A-E36E-8836001497A7}"/>
              </a:ext>
            </a:extLst>
          </p:cNvPr>
          <p:cNvSpPr txBox="1"/>
          <p:nvPr/>
        </p:nvSpPr>
        <p:spPr>
          <a:xfrm>
            <a:off x="7527796" y="3302453"/>
            <a:ext cx="2168903" cy="1200329"/>
          </a:xfrm>
          <a:prstGeom prst="rect">
            <a:avLst/>
          </a:prstGeom>
          <a:noFill/>
        </p:spPr>
        <p:txBody>
          <a:bodyPr wrap="square" rtlCol="0">
            <a:spAutoFit/>
          </a:bodyPr>
          <a:lstStyle/>
          <a:p>
            <a:r>
              <a:rPr lang="en-US" sz="2400" b="1" dirty="0"/>
              <a:t>Category With Highest Score </a:t>
            </a:r>
            <a:r>
              <a:rPr lang="en-US" sz="2400" b="1" dirty="0">
                <a:solidFill>
                  <a:srgbClr val="FF0000"/>
                </a:solidFill>
              </a:rPr>
              <a:t>Animals</a:t>
            </a:r>
          </a:p>
        </p:txBody>
      </p:sp>
      <p:sp>
        <p:nvSpPr>
          <p:cNvPr id="15" name="TextBox 14">
            <a:extLst>
              <a:ext uri="{FF2B5EF4-FFF2-40B4-BE49-F238E27FC236}">
                <a16:creationId xmlns:a16="http://schemas.microsoft.com/office/drawing/2014/main" id="{D184D81D-C280-E02C-B3D3-FFD08C118F38}"/>
              </a:ext>
            </a:extLst>
          </p:cNvPr>
          <p:cNvSpPr txBox="1"/>
          <p:nvPr/>
        </p:nvSpPr>
        <p:spPr>
          <a:xfrm>
            <a:off x="13071999" y="3455416"/>
            <a:ext cx="2168903" cy="830997"/>
          </a:xfrm>
          <a:prstGeom prst="rect">
            <a:avLst/>
          </a:prstGeom>
          <a:noFill/>
        </p:spPr>
        <p:txBody>
          <a:bodyPr wrap="square" rtlCol="0">
            <a:spAutoFit/>
          </a:bodyPr>
          <a:lstStyle/>
          <a:p>
            <a:r>
              <a:rPr lang="en-US" sz="2400" b="1" dirty="0"/>
              <a:t>Month with Most Posts</a:t>
            </a:r>
            <a:endParaRPr lang="en-US" sz="2400" b="1" dirty="0">
              <a:solidFill>
                <a:srgbClr val="FF0000"/>
              </a:solidFill>
            </a:endParaRPr>
          </a:p>
        </p:txBody>
      </p:sp>
      <p:sp>
        <p:nvSpPr>
          <p:cNvPr id="16" name="TextBox 15">
            <a:extLst>
              <a:ext uri="{FF2B5EF4-FFF2-40B4-BE49-F238E27FC236}">
                <a16:creationId xmlns:a16="http://schemas.microsoft.com/office/drawing/2014/main" id="{8C7A148E-D191-B9CC-0FF6-98302622704A}"/>
              </a:ext>
            </a:extLst>
          </p:cNvPr>
          <p:cNvSpPr txBox="1"/>
          <p:nvPr/>
        </p:nvSpPr>
        <p:spPr>
          <a:xfrm>
            <a:off x="2443441" y="3455416"/>
            <a:ext cx="2168903" cy="830997"/>
          </a:xfrm>
          <a:prstGeom prst="rect">
            <a:avLst/>
          </a:prstGeom>
          <a:noFill/>
        </p:spPr>
        <p:txBody>
          <a:bodyPr wrap="square" rtlCol="0">
            <a:spAutoFit/>
          </a:bodyPr>
          <a:lstStyle/>
          <a:p>
            <a:r>
              <a:rPr lang="en-US" sz="2400" b="1" dirty="0"/>
              <a:t>Unique Categories</a:t>
            </a:r>
            <a:endParaRPr lang="en-US" sz="2400" b="1" dirty="0">
              <a:solidFill>
                <a:srgbClr val="FF0000"/>
              </a:solidFill>
            </a:endParaRPr>
          </a:p>
        </p:txBody>
      </p:sp>
      <p:sp>
        <p:nvSpPr>
          <p:cNvPr id="17" name="Rectangle: Rounded Corners 16">
            <a:extLst>
              <a:ext uri="{FF2B5EF4-FFF2-40B4-BE49-F238E27FC236}">
                <a16:creationId xmlns:a16="http://schemas.microsoft.com/office/drawing/2014/main" id="{B06F1F5E-90D2-E894-452B-912882C29734}"/>
              </a:ext>
            </a:extLst>
          </p:cNvPr>
          <p:cNvSpPr/>
          <p:nvPr/>
        </p:nvSpPr>
        <p:spPr>
          <a:xfrm>
            <a:off x="2480173" y="4969197"/>
            <a:ext cx="1524213" cy="8817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tabLst>
                <a:tab pos="106363" algn="l"/>
              </a:tabLst>
            </a:pPr>
            <a:r>
              <a:rPr lang="en-US" sz="4000" b="1" dirty="0">
                <a:solidFill>
                  <a:srgbClr val="963488"/>
                </a:solidFill>
              </a:rPr>
              <a:t>16</a:t>
            </a:r>
          </a:p>
        </p:txBody>
      </p:sp>
      <p:sp>
        <p:nvSpPr>
          <p:cNvPr id="18" name="Rectangle: Rounded Corners 17">
            <a:extLst>
              <a:ext uri="{FF2B5EF4-FFF2-40B4-BE49-F238E27FC236}">
                <a16:creationId xmlns:a16="http://schemas.microsoft.com/office/drawing/2014/main" id="{1302B50C-58A4-F99D-BA2D-2EE78135B79D}"/>
              </a:ext>
            </a:extLst>
          </p:cNvPr>
          <p:cNvSpPr/>
          <p:nvPr/>
        </p:nvSpPr>
        <p:spPr>
          <a:xfrm>
            <a:off x="7850142" y="5007089"/>
            <a:ext cx="1524213" cy="8817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tabLst>
                <a:tab pos="106363" algn="l"/>
              </a:tabLst>
            </a:pPr>
            <a:r>
              <a:rPr lang="en-US" sz="4000" b="1" dirty="0">
                <a:solidFill>
                  <a:srgbClr val="963488"/>
                </a:solidFill>
              </a:rPr>
              <a:t>75K</a:t>
            </a:r>
          </a:p>
        </p:txBody>
      </p:sp>
      <p:sp>
        <p:nvSpPr>
          <p:cNvPr id="19" name="Rectangle: Rounded Corners 18">
            <a:extLst>
              <a:ext uri="{FF2B5EF4-FFF2-40B4-BE49-F238E27FC236}">
                <a16:creationId xmlns:a16="http://schemas.microsoft.com/office/drawing/2014/main" id="{1404DDDB-3D3E-C855-21E1-50E18DD37684}"/>
              </a:ext>
            </a:extLst>
          </p:cNvPr>
          <p:cNvSpPr/>
          <p:nvPr/>
        </p:nvSpPr>
        <p:spPr>
          <a:xfrm>
            <a:off x="13116192" y="4933456"/>
            <a:ext cx="1524213" cy="8817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tabLst>
                <a:tab pos="106363" algn="l"/>
              </a:tabLst>
            </a:pPr>
            <a:r>
              <a:rPr lang="en-US" sz="4000" b="1" dirty="0">
                <a:solidFill>
                  <a:srgbClr val="963488"/>
                </a:solidFill>
              </a:rPr>
              <a:t>MAY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dirty="0"/>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E860B41E-D952-CA20-8969-BDDC112FD8F4}"/>
              </a:ext>
            </a:extLst>
          </p:cNvPr>
          <p:cNvGraphicFramePr>
            <a:graphicFrameLocks/>
          </p:cNvGraphicFramePr>
          <p:nvPr>
            <p:extLst>
              <p:ext uri="{D42A27DB-BD31-4B8C-83A1-F6EECF244321}">
                <p14:modId xmlns:p14="http://schemas.microsoft.com/office/powerpoint/2010/main" val="3304318356"/>
              </p:ext>
            </p:extLst>
          </p:nvPr>
        </p:nvGraphicFramePr>
        <p:xfrm>
          <a:off x="4267200" y="2023500"/>
          <a:ext cx="12039600" cy="630107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dirty="0"/>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958E067B-1CE6-9F92-96CB-5DCA5153BD23}"/>
              </a:ext>
            </a:extLst>
          </p:cNvPr>
          <p:cNvGraphicFramePr>
            <a:graphicFrameLocks/>
          </p:cNvGraphicFramePr>
          <p:nvPr>
            <p:extLst>
              <p:ext uri="{D42A27DB-BD31-4B8C-83A1-F6EECF244321}">
                <p14:modId xmlns:p14="http://schemas.microsoft.com/office/powerpoint/2010/main" val="2300649658"/>
              </p:ext>
            </p:extLst>
          </p:nvPr>
        </p:nvGraphicFramePr>
        <p:xfrm>
          <a:off x="4413712" y="1498355"/>
          <a:ext cx="11816888" cy="754903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529</Words>
  <Application>Microsoft Office PowerPoint</Application>
  <PresentationFormat>Custom</PresentationFormat>
  <Paragraphs>83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Clear Sans Regular Bold</vt:lpstr>
      <vt:lpstr>Arial Black</vt:lpstr>
      <vt:lpstr>Graphik Regular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Sabyasachi Sarker</cp:lastModifiedBy>
  <cp:revision>13</cp:revision>
  <dcterms:created xsi:type="dcterms:W3CDTF">2006-08-16T00:00:00Z</dcterms:created>
  <dcterms:modified xsi:type="dcterms:W3CDTF">2024-10-30T09:45:46Z</dcterms:modified>
  <dc:identifier>DAEhDyfaYKE</dc:identifier>
</cp:coreProperties>
</file>