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7"/>
  </p:notesMasterIdLst>
  <p:sldIdLst>
    <p:sldId id="2177" r:id="rId5"/>
    <p:sldId id="2180" r:id="rId6"/>
    <p:sldId id="2256" r:id="rId7"/>
    <p:sldId id="266" r:id="rId8"/>
    <p:sldId id="257" r:id="rId9"/>
    <p:sldId id="2253" r:id="rId10"/>
    <p:sldId id="2249" r:id="rId11"/>
    <p:sldId id="2248" r:id="rId12"/>
    <p:sldId id="2251" r:id="rId13"/>
    <p:sldId id="2247" r:id="rId14"/>
    <p:sldId id="2254" r:id="rId15"/>
    <p:sldId id="2192"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ip Chowdhury" initials="SC" lastIdx="3" clrIdx="0">
    <p:extLst>
      <p:ext uri="{19B8F6BF-5375-455C-9EA6-DF929625EA0E}">
        <p15:presenceInfo xmlns:p15="http://schemas.microsoft.com/office/powerpoint/2012/main" userId="b0b0d0c6ef4c0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autoAdjust="0"/>
    <p:restoredTop sz="93265" autoAdjust="0"/>
  </p:normalViewPr>
  <p:slideViewPr>
    <p:cSldViewPr snapToGrid="0" snapToObjects="1">
      <p:cViewPr varScale="1">
        <p:scale>
          <a:sx n="94" d="100"/>
          <a:sy n="94" d="100"/>
        </p:scale>
        <p:origin x="120" y="198"/>
      </p:cViewPr>
      <p:guideLst>
        <p:guide orient="horz" pos="3092"/>
        <p:guide orient="horz" pos="583"/>
        <p:guide pos="5617"/>
        <p:guide pos="237"/>
      </p:guideLst>
    </p:cSldViewPr>
  </p:slideViewPr>
  <p:outlineViewPr>
    <p:cViewPr>
      <p:scale>
        <a:sx n="33" d="100"/>
        <a:sy n="33" d="100"/>
      </p:scale>
      <p:origin x="0" y="-92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25" d="100"/>
          <a:sy n="125" d="100"/>
        </p:scale>
        <p:origin x="1266" y="-29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90F14-D9B7-42F0-8464-D3AF2629EBA3}"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B38-E2C6-4A63-9215-D38544DF7F12}" type="slidenum">
              <a:rPr lang="en-US" smtClean="0"/>
              <a:t>‹#›</a:t>
            </a:fld>
            <a:endParaRPr lang="en-US"/>
          </a:p>
        </p:txBody>
      </p:sp>
    </p:spTree>
    <p:extLst>
      <p:ext uri="{BB962C8B-B14F-4D97-AF65-F5344CB8AC3E}">
        <p14:creationId xmlns:p14="http://schemas.microsoft.com/office/powerpoint/2010/main" val="2376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a:t>
            </a:fld>
            <a:endParaRPr lang="en-US"/>
          </a:p>
        </p:txBody>
      </p:sp>
    </p:spTree>
    <p:extLst>
      <p:ext uri="{BB962C8B-B14F-4D97-AF65-F5344CB8AC3E}">
        <p14:creationId xmlns:p14="http://schemas.microsoft.com/office/powerpoint/2010/main" val="384255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2</a:t>
            </a:fld>
            <a:endParaRPr lang="en-US"/>
          </a:p>
        </p:txBody>
      </p:sp>
    </p:spTree>
    <p:extLst>
      <p:ext uri="{BB962C8B-B14F-4D97-AF65-F5344CB8AC3E}">
        <p14:creationId xmlns:p14="http://schemas.microsoft.com/office/powerpoint/2010/main" val="157402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3</a:t>
            </a:fld>
            <a:endParaRPr lang="en-US"/>
          </a:p>
        </p:txBody>
      </p:sp>
    </p:spTree>
    <p:extLst>
      <p:ext uri="{BB962C8B-B14F-4D97-AF65-F5344CB8AC3E}">
        <p14:creationId xmlns:p14="http://schemas.microsoft.com/office/powerpoint/2010/main" val="52692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would you do with it? We are here to help you answer that question</a:t>
            </a:r>
          </a:p>
          <a:p>
            <a:endParaRPr lang="en-US" dirty="0"/>
          </a:p>
          <a:p>
            <a:r>
              <a:rPr lang="en-US" dirty="0"/>
              <a:t>Lets start with a brief introduction about Technobuzz.</a:t>
            </a:r>
          </a:p>
          <a:p>
            <a:endParaRPr lang="en-US" dirty="0"/>
          </a:p>
          <a:p>
            <a:r>
              <a:rPr lang="en-US" dirty="0"/>
              <a:t>It’s a workshop series to help you shape your career and decide a career path. It will also help you understand how technology can help your business.</a:t>
            </a:r>
          </a:p>
          <a:p>
            <a:endParaRPr lang="en-US" dirty="0"/>
          </a:p>
          <a:p>
            <a:r>
              <a:rPr lang="en-US" dirty="0"/>
              <a:t>We will first cover an introduction to a field of technology which is for today, Cloud Computing, and discuss career opportunities available in the field and we’ll provide you with the learning resources for you to move forward after this session. We will have a hands-on session tomorrow for more concrete understanding of what you learn today.</a:t>
            </a:r>
          </a:p>
          <a:p>
            <a:endParaRPr lang="en-US" dirty="0"/>
          </a:p>
          <a:p>
            <a:r>
              <a:rPr lang="en-US" dirty="0"/>
              <a:t>Enough of Technobuzz, now lets dive into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4</a:t>
            </a:fld>
            <a:endParaRPr lang="en-US"/>
          </a:p>
        </p:txBody>
      </p:sp>
    </p:spTree>
    <p:extLst>
      <p:ext uri="{BB962C8B-B14F-4D97-AF65-F5344CB8AC3E}">
        <p14:creationId xmlns:p14="http://schemas.microsoft.com/office/powerpoint/2010/main" val="32392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693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a:t>Click to edit Master title style</a:t>
            </a:r>
            <a:endParaRPr lang="en-US" dirty="0"/>
          </a:p>
        </p:txBody>
      </p:sp>
    </p:spTree>
    <p:extLst>
      <p:ext uri="{BB962C8B-B14F-4D97-AF65-F5344CB8AC3E}">
        <p14:creationId xmlns:p14="http://schemas.microsoft.com/office/powerpoint/2010/main" val="331630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3/18/2021</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3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3/18/2021</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5576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3/18/2021</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63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79FD93-08D1-3D47-8B88-9F159745C9D8}" type="datetimeFigureOut">
              <a:rPr lang="en-US" smtClean="0"/>
              <a:t>3/18/2021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252485014"/>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90" r:id="rId3"/>
    <p:sldLayoutId id="2147483691" r:id="rId4"/>
    <p:sldLayoutId id="214748369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Plain_text" TargetMode="External"/><Relationship Id="rId13" Type="http://schemas.openxmlformats.org/officeDocument/2006/relationships/image" Target="../media/image6.png"/><Relationship Id="rId3" Type="http://schemas.openxmlformats.org/officeDocument/2006/relationships/hyperlink" Target="https://en.wikipedia.org/wiki/Internet" TargetMode="External"/><Relationship Id="rId7" Type="http://schemas.openxmlformats.org/officeDocument/2006/relationships/hyperlink" Target="https://en.wikipedia.org/wiki/Static_Web_page" TargetMode="External"/><Relationship Id="rId12" Type="http://schemas.openxmlformats.org/officeDocument/2006/relationships/image" Target="../media/image5.jpg"/><Relationship Id="rId2" Type="http://schemas.openxmlformats.org/officeDocument/2006/relationships/hyperlink" Target="https://en.wikipedia.org/wiki/Web_site" TargetMode="External"/><Relationship Id="rId1" Type="http://schemas.openxmlformats.org/officeDocument/2006/relationships/slideLayout" Target="../slideLayouts/slideLayout3.xml"/><Relationship Id="rId6" Type="http://schemas.openxmlformats.org/officeDocument/2006/relationships/hyperlink" Target="https://en.wikipedia.org/wiki/Web_development#cite_note-1" TargetMode="External"/><Relationship Id="rId11" Type="http://schemas.openxmlformats.org/officeDocument/2006/relationships/hyperlink" Target="https://en.wikipedia.org/wiki/Social_network_service" TargetMode="External"/><Relationship Id="rId5" Type="http://schemas.openxmlformats.org/officeDocument/2006/relationships/hyperlink" Target="https://en.wikipedia.org/wiki/Intranet" TargetMode="External"/><Relationship Id="rId10" Type="http://schemas.openxmlformats.org/officeDocument/2006/relationships/hyperlink" Target="https://en.wikipedia.org/wiki/Electronic_business" TargetMode="External"/><Relationship Id="rId4" Type="http://schemas.openxmlformats.org/officeDocument/2006/relationships/hyperlink" Target="https://en.wikipedia.org/wiki/World_Wide_Web" TargetMode="External"/><Relationship Id="rId9" Type="http://schemas.openxmlformats.org/officeDocument/2006/relationships/hyperlink" Target="https://en.wikipedia.org/wiki/Web_applica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1304" y="935420"/>
            <a:ext cx="4463288" cy="2253233"/>
          </a:xfrm>
        </p:spPr>
        <p:txBody>
          <a:bodyPr>
            <a:noAutofit/>
          </a:bodyPr>
          <a:lstStyle/>
          <a:p>
            <a:pPr algn="l"/>
            <a:r>
              <a:rPr lang="en-US" sz="6000" dirty="0">
                <a:solidFill>
                  <a:schemeClr val="bg1"/>
                </a:solidFill>
                <a:latin typeface="Segoe UI Light" panose="020B0502040204020203" pitchFamily="34" charset="0"/>
                <a:cs typeface="Segoe UI Light" panose="020B0502040204020203" pitchFamily="34" charset="0"/>
              </a:rPr>
              <a:t>Hola,</a:t>
            </a:r>
            <a:br>
              <a:rPr lang="en-US" sz="6000" dirty="0">
                <a:solidFill>
                  <a:schemeClr val="bg1"/>
                </a:solidFill>
                <a:latin typeface="Segoe UI Light" panose="020B0502040204020203" pitchFamily="34" charset="0"/>
                <a:cs typeface="Segoe UI Light" panose="020B0502040204020203" pitchFamily="34" charset="0"/>
              </a:rPr>
            </a:br>
            <a:r>
              <a:rPr lang="en-US" sz="6000" dirty="0">
                <a:solidFill>
                  <a:schemeClr val="bg1"/>
                </a:solidFill>
                <a:latin typeface="Segoe UI Light" panose="020B0502040204020203" pitchFamily="34" charset="0"/>
                <a:cs typeface="Segoe UI Light" panose="020B0502040204020203" pitchFamily="34" charset="0"/>
              </a:rPr>
              <a:t>This is Soumyadip</a:t>
            </a:r>
          </a:p>
        </p:txBody>
      </p:sp>
      <p:sp>
        <p:nvSpPr>
          <p:cNvPr id="3" name="Subtitle 2"/>
          <p:cNvSpPr>
            <a:spLocks noGrp="1"/>
          </p:cNvSpPr>
          <p:nvPr>
            <p:ph type="subTitle" idx="1"/>
          </p:nvPr>
        </p:nvSpPr>
        <p:spPr>
          <a:xfrm>
            <a:off x="277681" y="3489450"/>
            <a:ext cx="5548084" cy="1377120"/>
          </a:xfrm>
        </p:spPr>
        <p:txBody>
          <a:bodyPr>
            <a:normAutofit fontScale="92500" lnSpcReduction="10000"/>
          </a:bodyPr>
          <a:lstStyle/>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SDE Intern @Bajaj </a:t>
            </a:r>
            <a:r>
              <a:rPr lang="en-US" sz="2000" dirty="0" err="1">
                <a:solidFill>
                  <a:schemeClr val="bg1"/>
                </a:solidFill>
                <a:latin typeface="Segoe UI" panose="020B0502040204020203" pitchFamily="34" charset="0"/>
                <a:cs typeface="Segoe UI" panose="020B0502040204020203" pitchFamily="34" charset="0"/>
              </a:rPr>
              <a:t>Finserv</a:t>
            </a:r>
            <a:r>
              <a:rPr lang="en-US" sz="2000" dirty="0">
                <a:solidFill>
                  <a:schemeClr val="bg1"/>
                </a:solidFill>
                <a:latin typeface="Segoe UI" panose="020B0502040204020203" pitchFamily="34" charset="0"/>
                <a:cs typeface="Segoe UI" panose="020B0502040204020203" pitchFamily="34" charset="0"/>
              </a:rPr>
              <a:t> Health</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Cloud &amp; Microservices Developer</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Distributed Mobile Networking Researcher </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Teaching Assistant at Multiple Organizations</a:t>
            </a:r>
          </a:p>
        </p:txBody>
      </p:sp>
      <p:sp>
        <p:nvSpPr>
          <p:cNvPr id="4" name="Rectangle 3">
            <a:extLst>
              <a:ext uri="{FF2B5EF4-FFF2-40B4-BE49-F238E27FC236}">
                <a16:creationId xmlns:a16="http://schemas.microsoft.com/office/drawing/2014/main" id="{5B6BC66E-03EB-4667-8843-959561FF9CD8}"/>
              </a:ext>
            </a:extLst>
          </p:cNvPr>
          <p:cNvSpPr/>
          <p:nvPr/>
        </p:nvSpPr>
        <p:spPr>
          <a:xfrm>
            <a:off x="6262576" y="999366"/>
            <a:ext cx="2680138" cy="407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0F0DB52-4618-4202-A47B-938A673F5176}"/>
              </a:ext>
            </a:extLst>
          </p:cNvPr>
          <p:cNvSpPr/>
          <p:nvPr/>
        </p:nvSpPr>
        <p:spPr>
          <a:xfrm>
            <a:off x="254714" y="345370"/>
            <a:ext cx="5811272" cy="45212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itle 1">
            <a:extLst>
              <a:ext uri="{FF2B5EF4-FFF2-40B4-BE49-F238E27FC236}">
                <a16:creationId xmlns:a16="http://schemas.microsoft.com/office/drawing/2014/main" id="{34A6BA63-E407-4E99-9A6A-6C40A2A42737}"/>
              </a:ext>
            </a:extLst>
          </p:cNvPr>
          <p:cNvSpPr txBox="1">
            <a:spLocks/>
          </p:cNvSpPr>
          <p:nvPr/>
        </p:nvSpPr>
        <p:spPr>
          <a:xfrm>
            <a:off x="277681" y="404969"/>
            <a:ext cx="4463288" cy="225323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4400" b="1" dirty="0" err="1">
                <a:solidFill>
                  <a:schemeClr val="bg1"/>
                </a:solidFill>
                <a:latin typeface="Segoe UI Light" panose="020B0502040204020203" pitchFamily="34" charset="0"/>
                <a:cs typeface="Segoe UI Light" panose="020B0502040204020203" pitchFamily="34" charset="0"/>
              </a:rPr>
              <a:t>Hola,This</a:t>
            </a:r>
            <a:r>
              <a:rPr lang="en-US" sz="4400" b="1" dirty="0">
                <a:solidFill>
                  <a:schemeClr val="bg1"/>
                </a:solidFill>
                <a:latin typeface="Segoe UI Light" panose="020B0502040204020203" pitchFamily="34" charset="0"/>
                <a:cs typeface="Segoe UI Light" panose="020B0502040204020203" pitchFamily="34" charset="0"/>
              </a:rPr>
              <a:t> is</a:t>
            </a:r>
            <a:r>
              <a:rPr lang="en-US" sz="6000" b="1" dirty="0">
                <a:solidFill>
                  <a:schemeClr val="bg1"/>
                </a:solidFill>
                <a:latin typeface="Segoe UI Light" panose="020B0502040204020203" pitchFamily="34" charset="0"/>
                <a:cs typeface="Segoe UI Light" panose="020B0502040204020203" pitchFamily="34" charset="0"/>
              </a:rPr>
              <a:t> </a:t>
            </a:r>
            <a:r>
              <a:rPr lang="en-US" sz="6000" b="1" dirty="0" err="1">
                <a:solidFill>
                  <a:schemeClr val="bg1"/>
                </a:solidFill>
                <a:latin typeface="Segoe UI Light" panose="020B0502040204020203" pitchFamily="34" charset="0"/>
                <a:cs typeface="Segoe UI Light" panose="020B0502040204020203" pitchFamily="34" charset="0"/>
              </a:rPr>
              <a:t>Prasun</a:t>
            </a:r>
            <a:r>
              <a:rPr lang="en-US" sz="6000" b="1" dirty="0">
                <a:solidFill>
                  <a:schemeClr val="bg1"/>
                </a:solidFill>
                <a:latin typeface="Segoe UI Light" panose="020B0502040204020203" pitchFamily="34" charset="0"/>
                <a:cs typeface="Segoe UI Light" panose="020B0502040204020203" pitchFamily="34" charset="0"/>
              </a:rPr>
              <a:t> Das</a:t>
            </a:r>
          </a:p>
        </p:txBody>
      </p:sp>
      <p:sp>
        <p:nvSpPr>
          <p:cNvPr id="12" name="Subtitle 2">
            <a:extLst>
              <a:ext uri="{FF2B5EF4-FFF2-40B4-BE49-F238E27FC236}">
                <a16:creationId xmlns:a16="http://schemas.microsoft.com/office/drawing/2014/main" id="{6858B6AE-099E-412B-8DB5-1EBBC773A863}"/>
              </a:ext>
            </a:extLst>
          </p:cNvPr>
          <p:cNvSpPr txBox="1">
            <a:spLocks/>
          </p:cNvSpPr>
          <p:nvPr/>
        </p:nvSpPr>
        <p:spPr>
          <a:xfrm>
            <a:off x="164226" y="2800889"/>
            <a:ext cx="5548084" cy="2104465"/>
          </a:xfrm>
          <a:prstGeom prst="rect">
            <a:avLst/>
          </a:prstGeom>
        </p:spPr>
        <p:txBody>
          <a:bodyPr vert="horz" lIns="91440" tIns="45720" rIns="91440" bIns="45720" rtlCol="0">
            <a:normAutofit fontScale="92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Just a Student at UEMK</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SDE Intern @ </a:t>
            </a:r>
            <a:r>
              <a:rPr lang="en-US" sz="2000" dirty="0" err="1">
                <a:solidFill>
                  <a:schemeClr val="bg1"/>
                </a:solidFill>
                <a:latin typeface="Segoe UI" panose="020B0502040204020203" pitchFamily="34" charset="0"/>
                <a:cs typeface="Segoe UI" panose="020B0502040204020203" pitchFamily="34" charset="0"/>
              </a:rPr>
              <a:t>Aberrantz</a:t>
            </a:r>
            <a:endParaRPr lang="en-US" sz="2000" dirty="0">
              <a:solidFill>
                <a:schemeClr val="bg1"/>
              </a:solidFill>
              <a:latin typeface="Segoe UI" panose="020B0502040204020203" pitchFamily="34" charset="0"/>
              <a:cs typeface="Segoe UI" panose="020B0502040204020203" pitchFamily="34" charset="0"/>
            </a:endParaRP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Ex-Full Stack Web Developer@ </a:t>
            </a:r>
            <a:r>
              <a:rPr lang="en-US" sz="2000" dirty="0" err="1">
                <a:solidFill>
                  <a:schemeClr val="bg1"/>
                </a:solidFill>
                <a:latin typeface="Segoe UI" panose="020B0502040204020203" pitchFamily="34" charset="0"/>
                <a:cs typeface="Segoe UI" panose="020B0502040204020203" pitchFamily="34" charset="0"/>
              </a:rPr>
              <a:t>Quordnet</a:t>
            </a:r>
            <a:r>
              <a:rPr lang="en-US" sz="2000" dirty="0">
                <a:solidFill>
                  <a:schemeClr val="bg1"/>
                </a:solidFill>
                <a:latin typeface="Segoe UI" panose="020B0502040204020203" pitchFamily="34" charset="0"/>
                <a:cs typeface="Segoe UI" panose="020B0502040204020203" pitchFamily="34" charset="0"/>
              </a:rPr>
              <a:t> Academy | SWE Freelancer @ OYO</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Trainer |Open Source Contributor | GSSOC Participant</a:t>
            </a:r>
          </a:p>
          <a:p>
            <a:pPr algn="l"/>
            <a:r>
              <a:rPr lang="en-US" sz="2000">
                <a:solidFill>
                  <a:schemeClr val="bg1"/>
                </a:solidFill>
                <a:latin typeface="Segoe UI" panose="020B0502040204020203" pitchFamily="34" charset="0"/>
                <a:cs typeface="Segoe UI" panose="020B0502040204020203" pitchFamily="34" charset="0"/>
              </a:rPr>
              <a:t> git add</a:t>
            </a:r>
            <a:endParaRPr lang="en-US" sz="2000" dirty="0">
              <a:solidFill>
                <a:schemeClr val="bg1"/>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20E6748C-6F36-49B1-BAB0-988CE1C02D8A}"/>
              </a:ext>
            </a:extLst>
          </p:cNvPr>
          <p:cNvPicPr>
            <a:picLocks noChangeAspect="1"/>
          </p:cNvPicPr>
          <p:nvPr/>
        </p:nvPicPr>
        <p:blipFill>
          <a:blip r:embed="rId4"/>
          <a:stretch>
            <a:fillRect/>
          </a:stretch>
        </p:blipFill>
        <p:spPr>
          <a:xfrm>
            <a:off x="6502798" y="1594326"/>
            <a:ext cx="2068302" cy="20683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0000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500"/>
                                        <p:tgtEl>
                                          <p:spTgt spid="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122" name="Picture 2" descr="React vs Angular vs Vue.js — What to choose in 2020? (updated in 2020) | by  TechMagic | TechMagic | Medium">
            <a:extLst>
              <a:ext uri="{FF2B5EF4-FFF2-40B4-BE49-F238E27FC236}">
                <a16:creationId xmlns:a16="http://schemas.microsoft.com/office/drawing/2014/main" id="{60060520-B4D1-46D6-9F80-1307E2119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787" y="661503"/>
            <a:ext cx="6870552" cy="4248204"/>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Market Trend</a:t>
            </a:r>
            <a:endParaRPr spc="-4" dirty="0">
              <a:solidFill>
                <a:schemeClr val="bg1"/>
              </a:solidFill>
            </a:endParaRPr>
          </a:p>
        </p:txBody>
      </p:sp>
    </p:spTree>
    <p:extLst>
      <p:ext uri="{BB962C8B-B14F-4D97-AF65-F5344CB8AC3E}">
        <p14:creationId xmlns:p14="http://schemas.microsoft.com/office/powerpoint/2010/main" val="14621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Backend Market Trend</a:t>
            </a:r>
            <a:endParaRPr spc="-4" dirty="0">
              <a:solidFill>
                <a:schemeClr val="bg1"/>
              </a:solidFill>
            </a:endParaRPr>
          </a:p>
        </p:txBody>
      </p:sp>
      <p:pic>
        <p:nvPicPr>
          <p:cNvPr id="18" name="Picture 17">
            <a:extLst>
              <a:ext uri="{FF2B5EF4-FFF2-40B4-BE49-F238E27FC236}">
                <a16:creationId xmlns:a16="http://schemas.microsoft.com/office/drawing/2014/main" id="{A955D066-4510-4985-8597-B2ED92A383C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13853" y="682920"/>
            <a:ext cx="6629486" cy="4333875"/>
          </a:xfrm>
          <a:prstGeom prst="rect">
            <a:avLst/>
          </a:prstGeom>
        </p:spPr>
      </p:pic>
    </p:spTree>
    <p:extLst>
      <p:ext uri="{BB962C8B-B14F-4D97-AF65-F5344CB8AC3E}">
        <p14:creationId xmlns:p14="http://schemas.microsoft.com/office/powerpoint/2010/main" val="21618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34848"/>
            <a:ext cx="7886700" cy="3263504"/>
          </a:xfrm>
        </p:spPr>
        <p:txBody>
          <a:bodyPr>
            <a:normAutofit/>
          </a:bodyPr>
          <a:lstStyle/>
          <a:p>
            <a:pPr marL="0" indent="0">
              <a:buNone/>
            </a:pPr>
            <a:r>
              <a:rPr lang="en-IN" sz="6000" dirty="0"/>
              <a:t>What’s Next?</a:t>
            </a:r>
          </a:p>
          <a:p>
            <a:pPr marL="0" indent="0">
              <a:buNone/>
            </a:pPr>
            <a:r>
              <a:rPr lang="en-IN" sz="6000" dirty="0"/>
              <a:t>Do some Hands-On</a:t>
            </a:r>
          </a:p>
        </p:txBody>
      </p:sp>
      <p:sp>
        <p:nvSpPr>
          <p:cNvPr id="4" name="Rectangle 3">
            <a:extLst>
              <a:ext uri="{FF2B5EF4-FFF2-40B4-BE49-F238E27FC236}">
                <a16:creationId xmlns:a16="http://schemas.microsoft.com/office/drawing/2014/main" id="{201A29AE-1630-4837-809E-AB12DB2CD15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2A627-734D-4CF6-9083-A177137C1E48}"/>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C0856E3-694B-4DAF-B213-361D318F09AC}"/>
              </a:ext>
            </a:extLst>
          </p:cNvPr>
          <p:cNvPicPr>
            <a:picLocks noChangeAspect="1"/>
          </p:cNvPicPr>
          <p:nvPr/>
        </p:nvPicPr>
        <p:blipFill>
          <a:blip r:embed="rId2"/>
          <a:stretch>
            <a:fillRect/>
          </a:stretch>
        </p:blipFill>
        <p:spPr>
          <a:xfrm>
            <a:off x="-515082" y="3921420"/>
            <a:ext cx="3562350" cy="1885950"/>
          </a:xfrm>
          <a:prstGeom prst="rect">
            <a:avLst/>
          </a:prstGeom>
        </p:spPr>
      </p:pic>
      <p:pic>
        <p:nvPicPr>
          <p:cNvPr id="10" name="Picture 9">
            <a:extLst>
              <a:ext uri="{FF2B5EF4-FFF2-40B4-BE49-F238E27FC236}">
                <a16:creationId xmlns:a16="http://schemas.microsoft.com/office/drawing/2014/main" id="{C368E853-2587-41F6-916D-2CD8EBB660BA}"/>
              </a:ext>
            </a:extLst>
          </p:cNvPr>
          <p:cNvPicPr>
            <a:picLocks noChangeAspect="1"/>
          </p:cNvPicPr>
          <p:nvPr/>
        </p:nvPicPr>
        <p:blipFill>
          <a:blip r:embed="rId3"/>
          <a:stretch>
            <a:fillRect/>
          </a:stretch>
        </p:blipFill>
        <p:spPr>
          <a:xfrm>
            <a:off x="6096734" y="3559811"/>
            <a:ext cx="2962275" cy="1543050"/>
          </a:xfrm>
          <a:prstGeom prst="rect">
            <a:avLst/>
          </a:prstGeom>
        </p:spPr>
      </p:pic>
    </p:spTree>
    <p:extLst>
      <p:ext uri="{BB962C8B-B14F-4D97-AF65-F5344CB8AC3E}">
        <p14:creationId xmlns:p14="http://schemas.microsoft.com/office/powerpoint/2010/main" val="38634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761394"/>
            <a:ext cx="8683819" cy="4023440"/>
          </a:xfrm>
        </p:spPr>
        <p:txBody>
          <a:bodyPr>
            <a:noAutofit/>
          </a:bodyPr>
          <a:lstStyle/>
          <a:p>
            <a:pPr fontAlgn="base"/>
            <a:r>
              <a:rPr lang="en-US" sz="1400" dirty="0"/>
              <a:t>Introduction to Web Development  </a:t>
            </a:r>
          </a:p>
          <a:p>
            <a:pPr fontAlgn="base"/>
            <a:r>
              <a:rPr lang="en-US" sz="1400" dirty="0"/>
              <a:t>HTML</a:t>
            </a:r>
          </a:p>
          <a:p>
            <a:pPr fontAlgn="base"/>
            <a:r>
              <a:rPr lang="en-US" sz="1400" dirty="0"/>
              <a:t>CSS with Web Design</a:t>
            </a:r>
          </a:p>
          <a:p>
            <a:pPr fontAlgn="base"/>
            <a:r>
              <a:rPr lang="en-US" sz="1400" dirty="0"/>
              <a:t>Bootstrap and other styling Framework</a:t>
            </a:r>
          </a:p>
          <a:p>
            <a:pPr fontAlgn="base"/>
            <a:r>
              <a:rPr lang="en-US" sz="1400" dirty="0"/>
              <a:t>Git and GitHub</a:t>
            </a:r>
          </a:p>
          <a:p>
            <a:pPr fontAlgn="base"/>
            <a:r>
              <a:rPr lang="en-US" sz="1400" dirty="0"/>
              <a:t>JavaScript</a:t>
            </a:r>
          </a:p>
          <a:p>
            <a:pPr fontAlgn="base"/>
            <a:r>
              <a:rPr lang="en-US" sz="1400" dirty="0"/>
              <a:t>jQuery</a:t>
            </a:r>
          </a:p>
          <a:p>
            <a:pPr fontAlgn="base"/>
            <a:r>
              <a:rPr lang="en-US" sz="1400" dirty="0"/>
              <a:t>Firebase</a:t>
            </a:r>
          </a:p>
          <a:p>
            <a:pPr fontAlgn="base"/>
            <a:r>
              <a:rPr lang="en-US" sz="1400" dirty="0"/>
              <a:t>PHP</a:t>
            </a:r>
          </a:p>
          <a:p>
            <a:pPr fontAlgn="base"/>
            <a:r>
              <a:rPr lang="en-US" sz="1400" dirty="0"/>
              <a:t>Database (SQL and </a:t>
            </a:r>
            <a:r>
              <a:rPr lang="en-IN" sz="1400" dirty="0"/>
              <a:t>NoSQL)</a:t>
            </a:r>
          </a:p>
          <a:p>
            <a:pPr fontAlgn="base"/>
            <a:r>
              <a:rPr lang="en-US" sz="1200" dirty="0"/>
              <a:t>Ajax</a:t>
            </a:r>
          </a:p>
          <a:p>
            <a:pPr fontAlgn="base"/>
            <a:r>
              <a:rPr lang="en-US" sz="1200" dirty="0" err="1"/>
              <a:t>Wordpress</a:t>
            </a:r>
            <a:endParaRPr lang="en-US" sz="1200" dirty="0"/>
          </a:p>
          <a:p>
            <a:pPr fontAlgn="base"/>
            <a:r>
              <a:rPr lang="en-US" sz="1200" dirty="0"/>
              <a:t>Node with Express</a:t>
            </a:r>
          </a:p>
          <a:p>
            <a:pPr fontAlgn="base"/>
            <a:endParaRPr lang="en-US" sz="2000" dirty="0"/>
          </a:p>
          <a:p>
            <a:pPr fontAlgn="base"/>
            <a:endParaRPr lang="en-US" sz="2000" dirty="0"/>
          </a:p>
          <a:p>
            <a:pPr fontAlgn="base"/>
            <a:endParaRPr lang="en-US" sz="2000" dirty="0"/>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rmAutofit fontScale="90000"/>
          </a:bodyPr>
          <a:lstStyle/>
          <a:p>
            <a:r>
              <a:rPr lang="en-US" sz="3600" b="1" dirty="0">
                <a:solidFill>
                  <a:schemeClr val="bg1"/>
                </a:solidFill>
                <a:latin typeface="Segoe UI Light" panose="020B0502040204020203" pitchFamily="34" charset="0"/>
                <a:cs typeface="Segoe UI Light" panose="020B0502040204020203" pitchFamily="34" charset="0"/>
              </a:rPr>
              <a:t>Course Module</a:t>
            </a:r>
            <a:endParaRPr lang="en-US" b="1" dirty="0"/>
          </a:p>
        </p:txBody>
      </p:sp>
      <p:pic>
        <p:nvPicPr>
          <p:cNvPr id="11" name="Picture 10">
            <a:extLst>
              <a:ext uri="{FF2B5EF4-FFF2-40B4-BE49-F238E27FC236}">
                <a16:creationId xmlns:a16="http://schemas.microsoft.com/office/drawing/2014/main" id="{5BDD9F21-87FF-4DE2-8C5F-155FD270B3A4}"/>
              </a:ext>
            </a:extLst>
          </p:cNvPr>
          <p:cNvPicPr>
            <a:picLocks noChangeAspect="1"/>
          </p:cNvPicPr>
          <p:nvPr/>
        </p:nvPicPr>
        <p:blipFill>
          <a:blip r:embed="rId3"/>
          <a:stretch>
            <a:fillRect/>
          </a:stretch>
        </p:blipFill>
        <p:spPr>
          <a:xfrm>
            <a:off x="5826675" y="4698568"/>
            <a:ext cx="366400" cy="378677"/>
          </a:xfrm>
          <a:prstGeom prst="rect">
            <a:avLst/>
          </a:prstGeom>
        </p:spPr>
      </p:pic>
      <p:sp>
        <p:nvSpPr>
          <p:cNvPr id="12" name="Text Placeholder 4">
            <a:extLst>
              <a:ext uri="{FF2B5EF4-FFF2-40B4-BE49-F238E27FC236}">
                <a16:creationId xmlns:a16="http://schemas.microsoft.com/office/drawing/2014/main" id="{9FCAE605-942B-4B73-B9F9-628F61C4BF15}"/>
              </a:ext>
            </a:extLst>
          </p:cNvPr>
          <p:cNvSpPr txBox="1">
            <a:spLocks/>
          </p:cNvSpPr>
          <p:nvPr/>
        </p:nvSpPr>
        <p:spPr>
          <a:xfrm>
            <a:off x="6285185" y="4683250"/>
            <a:ext cx="1903339"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a:t>
            </a:r>
            <a:r>
              <a:rPr lang="en-US" dirty="0" err="1">
                <a:solidFill>
                  <a:schemeClr val="tx1"/>
                </a:solidFill>
              </a:rPr>
              <a:t>s_oumyadip</a:t>
            </a:r>
            <a:endParaRPr lang="en-US" dirty="0">
              <a:solidFill>
                <a:schemeClr val="tx1"/>
              </a:solidFill>
            </a:endParaRPr>
          </a:p>
        </p:txBody>
      </p:sp>
      <p:sp>
        <p:nvSpPr>
          <p:cNvPr id="6" name="Rectangle 5">
            <a:extLst>
              <a:ext uri="{FF2B5EF4-FFF2-40B4-BE49-F238E27FC236}">
                <a16:creationId xmlns:a16="http://schemas.microsoft.com/office/drawing/2014/main" id="{3CD25823-15EB-449B-AA68-D28C5BC4FD4A}"/>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7BE44CE-D0CD-4A79-A594-F5D6D33B0A2E}"/>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68D1493F-A8FA-4A1D-A599-ED50DD2ADA40}"/>
              </a:ext>
            </a:extLst>
          </p:cNvPr>
          <p:cNvSpPr/>
          <p:nvPr/>
        </p:nvSpPr>
        <p:spPr>
          <a:xfrm>
            <a:off x="5560829" y="4582831"/>
            <a:ext cx="3583172" cy="49441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5487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fade">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761394"/>
            <a:ext cx="8683819" cy="4023440"/>
          </a:xfrm>
        </p:spPr>
        <p:txBody>
          <a:bodyPr>
            <a:noAutofit/>
          </a:bodyPr>
          <a:lstStyle/>
          <a:p>
            <a:pPr fontAlgn="base"/>
            <a:r>
              <a:rPr lang="en-US" sz="1600" dirty="0" err="1"/>
              <a:t>Ejs</a:t>
            </a:r>
            <a:r>
              <a:rPr lang="en-US" sz="1600" dirty="0"/>
              <a:t> and Rest </a:t>
            </a:r>
            <a:r>
              <a:rPr lang="en-US" sz="1600" dirty="0" err="1"/>
              <a:t>api</a:t>
            </a:r>
            <a:endParaRPr lang="en-US" sz="1600" dirty="0"/>
          </a:p>
          <a:p>
            <a:pPr fontAlgn="base"/>
            <a:r>
              <a:rPr lang="en-US" sz="1600" dirty="0"/>
              <a:t>React</a:t>
            </a:r>
          </a:p>
          <a:p>
            <a:pPr fontAlgn="base"/>
            <a:r>
              <a:rPr lang="en-US" sz="1600" dirty="0"/>
              <a:t>Vue</a:t>
            </a:r>
          </a:p>
          <a:p>
            <a:pPr fontAlgn="base"/>
            <a:r>
              <a:rPr lang="en-US" sz="1600" dirty="0"/>
              <a:t>Angular</a:t>
            </a:r>
          </a:p>
          <a:p>
            <a:pPr fontAlgn="base"/>
            <a:r>
              <a:rPr lang="en-US" sz="1600" dirty="0"/>
              <a:t>Web Hosting </a:t>
            </a:r>
          </a:p>
          <a:p>
            <a:pPr fontAlgn="base"/>
            <a:r>
              <a:rPr lang="en-US" sz="1600" dirty="0"/>
              <a:t>Bonus concepts (</a:t>
            </a:r>
            <a:r>
              <a:rPr lang="en-US" sz="1600" dirty="0" err="1"/>
              <a:t>Devops</a:t>
            </a:r>
            <a:r>
              <a:rPr lang="en-US" sz="1600" dirty="0"/>
              <a:t>, system architecture, </a:t>
            </a:r>
            <a:r>
              <a:rPr lang="en-US" sz="1600" dirty="0" err="1"/>
              <a:t>etc</a:t>
            </a:r>
            <a:r>
              <a:rPr lang="en-US" sz="1600" dirty="0"/>
              <a:t>)</a:t>
            </a:r>
          </a:p>
          <a:p>
            <a:pPr fontAlgn="base"/>
            <a:endParaRPr lang="en-US" sz="1600" dirty="0"/>
          </a:p>
          <a:p>
            <a:pPr fontAlgn="base"/>
            <a:endParaRPr lang="en-US" sz="2000" dirty="0"/>
          </a:p>
          <a:p>
            <a:pPr fontAlgn="base"/>
            <a:endParaRPr lang="en-US" sz="2000" dirty="0"/>
          </a:p>
          <a:p>
            <a:pPr fontAlgn="base"/>
            <a:endParaRPr lang="en-US" sz="2000" dirty="0"/>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rmAutofit fontScale="90000"/>
          </a:bodyPr>
          <a:lstStyle/>
          <a:p>
            <a:r>
              <a:rPr lang="en-US" sz="3600" b="1" dirty="0">
                <a:solidFill>
                  <a:schemeClr val="bg1"/>
                </a:solidFill>
                <a:latin typeface="Segoe UI Light" panose="020B0502040204020203" pitchFamily="34" charset="0"/>
                <a:cs typeface="Segoe UI Light" panose="020B0502040204020203" pitchFamily="34" charset="0"/>
              </a:rPr>
              <a:t>Course Module</a:t>
            </a:r>
            <a:endParaRPr lang="en-US" b="1" dirty="0"/>
          </a:p>
        </p:txBody>
      </p:sp>
      <p:pic>
        <p:nvPicPr>
          <p:cNvPr id="11" name="Picture 10">
            <a:extLst>
              <a:ext uri="{FF2B5EF4-FFF2-40B4-BE49-F238E27FC236}">
                <a16:creationId xmlns:a16="http://schemas.microsoft.com/office/drawing/2014/main" id="{5BDD9F21-87FF-4DE2-8C5F-155FD270B3A4}"/>
              </a:ext>
            </a:extLst>
          </p:cNvPr>
          <p:cNvPicPr>
            <a:picLocks noChangeAspect="1"/>
          </p:cNvPicPr>
          <p:nvPr/>
        </p:nvPicPr>
        <p:blipFill>
          <a:blip r:embed="rId3"/>
          <a:stretch>
            <a:fillRect/>
          </a:stretch>
        </p:blipFill>
        <p:spPr>
          <a:xfrm>
            <a:off x="5826675" y="4698568"/>
            <a:ext cx="366400" cy="378677"/>
          </a:xfrm>
          <a:prstGeom prst="rect">
            <a:avLst/>
          </a:prstGeom>
        </p:spPr>
      </p:pic>
      <p:sp>
        <p:nvSpPr>
          <p:cNvPr id="12" name="Text Placeholder 4">
            <a:extLst>
              <a:ext uri="{FF2B5EF4-FFF2-40B4-BE49-F238E27FC236}">
                <a16:creationId xmlns:a16="http://schemas.microsoft.com/office/drawing/2014/main" id="{9FCAE605-942B-4B73-B9F9-628F61C4BF15}"/>
              </a:ext>
            </a:extLst>
          </p:cNvPr>
          <p:cNvSpPr txBox="1">
            <a:spLocks/>
          </p:cNvSpPr>
          <p:nvPr/>
        </p:nvSpPr>
        <p:spPr>
          <a:xfrm>
            <a:off x="6285185" y="4683250"/>
            <a:ext cx="1903339"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a:t>
            </a:r>
            <a:r>
              <a:rPr lang="en-US" dirty="0" err="1">
                <a:solidFill>
                  <a:schemeClr val="tx1"/>
                </a:solidFill>
              </a:rPr>
              <a:t>s_oumyadip</a:t>
            </a:r>
            <a:endParaRPr lang="en-US" dirty="0">
              <a:solidFill>
                <a:schemeClr val="tx1"/>
              </a:solidFill>
            </a:endParaRPr>
          </a:p>
        </p:txBody>
      </p:sp>
      <p:sp>
        <p:nvSpPr>
          <p:cNvPr id="6" name="Rectangle 5">
            <a:extLst>
              <a:ext uri="{FF2B5EF4-FFF2-40B4-BE49-F238E27FC236}">
                <a16:creationId xmlns:a16="http://schemas.microsoft.com/office/drawing/2014/main" id="{3CD25823-15EB-449B-AA68-D28C5BC4FD4A}"/>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7BE44CE-D0CD-4A79-A594-F5D6D33B0A2E}"/>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68D1493F-A8FA-4A1D-A599-ED50DD2ADA40}"/>
              </a:ext>
            </a:extLst>
          </p:cNvPr>
          <p:cNvSpPr/>
          <p:nvPr/>
        </p:nvSpPr>
        <p:spPr>
          <a:xfrm>
            <a:off x="5560829" y="4582831"/>
            <a:ext cx="3583172" cy="49441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44491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2E045-44F2-4E15-815F-6668EF74B3A2}"/>
              </a:ext>
            </a:extLst>
          </p:cNvPr>
          <p:cNvSpPr>
            <a:spLocks noGrp="1"/>
          </p:cNvSpPr>
          <p:nvPr>
            <p:ph type="ctrTitle"/>
          </p:nvPr>
        </p:nvSpPr>
        <p:spPr>
          <a:xfrm>
            <a:off x="1143000" y="1335758"/>
            <a:ext cx="6858000" cy="1790700"/>
          </a:xfrm>
        </p:spPr>
        <p:txBody>
          <a:bodyPr/>
          <a:lstStyle/>
          <a:p>
            <a:r>
              <a:rPr lang="en-US" sz="4000" dirty="0"/>
              <a:t>What is </a:t>
            </a:r>
            <a:r>
              <a:rPr lang="en-US" sz="4800" dirty="0"/>
              <a:t>Web Development </a:t>
            </a:r>
            <a:r>
              <a:rPr lang="en-US" sz="4000" dirty="0"/>
              <a:t>?</a:t>
            </a:r>
            <a:endParaRPr lang="en-US" dirty="0"/>
          </a:p>
        </p:txBody>
      </p:sp>
      <p:sp>
        <p:nvSpPr>
          <p:cNvPr id="2" name="Rectangle 1">
            <a:extLst>
              <a:ext uri="{FF2B5EF4-FFF2-40B4-BE49-F238E27FC236}">
                <a16:creationId xmlns:a16="http://schemas.microsoft.com/office/drawing/2014/main" id="{CDF48180-EF01-4521-A2C5-76DD2B373F03}"/>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4A59DEF-AD47-40E0-9DE9-916AFE4FB305}"/>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8A722D30-954D-4C5D-8847-EB4B85B65801}"/>
              </a:ext>
            </a:extLst>
          </p:cNvPr>
          <p:cNvSpPr/>
          <p:nvPr/>
        </p:nvSpPr>
        <p:spPr>
          <a:xfrm>
            <a:off x="6602819" y="4747636"/>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698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242851" y="800562"/>
            <a:ext cx="7633742" cy="3326329"/>
          </a:xfrm>
        </p:spPr>
        <p:txBody>
          <a:bodyPr>
            <a:normAutofit/>
          </a:bodyPr>
          <a:lstStyle/>
          <a:p>
            <a:pPr marL="0" indent="0">
              <a:buNone/>
            </a:pPr>
            <a:r>
              <a:rPr lang="en-US" b="1" dirty="0"/>
              <a:t>Web development</a:t>
            </a:r>
            <a:r>
              <a:rPr lang="en-US" dirty="0"/>
              <a:t> is the work involved in developing a </a:t>
            </a:r>
          </a:p>
          <a:p>
            <a:pPr marL="0" indent="0">
              <a:buNone/>
            </a:pPr>
            <a:r>
              <a:rPr lang="en-US" dirty="0">
                <a:hlinkClick r:id="rId2" tooltip="Web site"/>
              </a:rPr>
              <a:t>Web site</a:t>
            </a:r>
            <a:r>
              <a:rPr lang="en-US" dirty="0"/>
              <a:t> for the </a:t>
            </a:r>
            <a:r>
              <a:rPr lang="en-US" dirty="0">
                <a:hlinkClick r:id="rId3" tooltip="Internet"/>
              </a:rPr>
              <a:t>Internet</a:t>
            </a:r>
            <a:r>
              <a:rPr lang="en-US" dirty="0"/>
              <a:t> (</a:t>
            </a:r>
            <a:r>
              <a:rPr lang="en-US" dirty="0">
                <a:hlinkClick r:id="rId4" tooltip="World Wide Web"/>
              </a:rPr>
              <a:t>World Wide Web</a:t>
            </a:r>
            <a:r>
              <a:rPr lang="en-US" dirty="0"/>
              <a:t>) or an </a:t>
            </a:r>
            <a:r>
              <a:rPr lang="en-US" dirty="0">
                <a:hlinkClick r:id="rId5" tooltip="Intranet"/>
              </a:rPr>
              <a:t>intranet</a:t>
            </a:r>
            <a:r>
              <a:rPr lang="en-US" dirty="0"/>
              <a:t> </a:t>
            </a:r>
          </a:p>
          <a:p>
            <a:pPr marL="0" indent="0">
              <a:buNone/>
            </a:pPr>
            <a:r>
              <a:rPr lang="en-US" dirty="0"/>
              <a:t>(a private network).</a:t>
            </a:r>
            <a:r>
              <a:rPr lang="en-US" baseline="30000" dirty="0">
                <a:hlinkClick r:id="rId6"/>
              </a:rPr>
              <a:t>[1]</a:t>
            </a:r>
            <a:r>
              <a:rPr lang="en-US" dirty="0"/>
              <a:t> Web development can range </a:t>
            </a:r>
          </a:p>
          <a:p>
            <a:pPr marL="0" indent="0">
              <a:buNone/>
            </a:pPr>
            <a:r>
              <a:rPr lang="en-US" dirty="0"/>
              <a:t>from developing a simple single </a:t>
            </a:r>
            <a:r>
              <a:rPr lang="en-US" dirty="0">
                <a:hlinkClick r:id="rId7" tooltip="Static Web page"/>
              </a:rPr>
              <a:t>static page</a:t>
            </a:r>
            <a:r>
              <a:rPr lang="en-US" dirty="0"/>
              <a:t> of </a:t>
            </a:r>
            <a:r>
              <a:rPr lang="en-US" dirty="0">
                <a:hlinkClick r:id="rId8" tooltip="Plain text"/>
              </a:rPr>
              <a:t>plain text</a:t>
            </a:r>
            <a:r>
              <a:rPr lang="en-US" dirty="0"/>
              <a:t> to complex </a:t>
            </a:r>
            <a:r>
              <a:rPr lang="en-US" dirty="0">
                <a:hlinkClick r:id="rId9" tooltip="Web application"/>
              </a:rPr>
              <a:t>web applications</a:t>
            </a:r>
            <a:r>
              <a:rPr lang="en-US" dirty="0"/>
              <a:t>, </a:t>
            </a:r>
            <a:r>
              <a:rPr lang="en-US" dirty="0">
                <a:hlinkClick r:id="rId10" tooltip="Electronic business"/>
              </a:rPr>
              <a:t>electronic businesses</a:t>
            </a:r>
            <a:r>
              <a:rPr lang="en-US" dirty="0"/>
              <a:t>, </a:t>
            </a:r>
          </a:p>
          <a:p>
            <a:pPr marL="0" indent="0">
              <a:buNone/>
            </a:pPr>
            <a:r>
              <a:rPr lang="en-US" dirty="0"/>
              <a:t>and </a:t>
            </a:r>
            <a:r>
              <a:rPr lang="en-US" dirty="0">
                <a:hlinkClick r:id="rId11" tooltip="Social network service"/>
              </a:rPr>
              <a:t>social network services</a:t>
            </a:r>
            <a:r>
              <a:rPr lang="en-US" dirty="0"/>
              <a:t>.</a:t>
            </a:r>
            <a:endParaRPr lang="en-US" sz="1600" dirty="0"/>
          </a:p>
        </p:txBody>
      </p:sp>
      <p:sp>
        <p:nvSpPr>
          <p:cNvPr id="5" name="Title 4">
            <a:extLst>
              <a:ext uri="{FF2B5EF4-FFF2-40B4-BE49-F238E27FC236}">
                <a16:creationId xmlns:a16="http://schemas.microsoft.com/office/drawing/2014/main" id="{68FEEC93-12DE-457B-A389-05CDB12384FE}"/>
              </a:ext>
            </a:extLst>
          </p:cNvPr>
          <p:cNvSpPr>
            <a:spLocks noGrp="1"/>
          </p:cNvSpPr>
          <p:nvPr>
            <p:ph type="title"/>
          </p:nvPr>
        </p:nvSpPr>
        <p:spPr>
          <a:xfrm>
            <a:off x="317565" y="-101015"/>
            <a:ext cx="7886700" cy="994172"/>
          </a:xfrm>
        </p:spPr>
        <p:txBody>
          <a:bodyPr/>
          <a:lstStyle/>
          <a:p>
            <a:r>
              <a:rPr lang="en-IN" dirty="0">
                <a:solidFill>
                  <a:schemeClr val="bg1"/>
                </a:solidFill>
              </a:rPr>
              <a:t>What is Web Development?</a:t>
            </a:r>
          </a:p>
        </p:txBody>
      </p:sp>
      <p:sp>
        <p:nvSpPr>
          <p:cNvPr id="8" name="Rectangle 7">
            <a:extLst>
              <a:ext uri="{FF2B5EF4-FFF2-40B4-BE49-F238E27FC236}">
                <a16:creationId xmlns:a16="http://schemas.microsoft.com/office/drawing/2014/main" id="{C9FBCFB6-2549-4793-971B-50E426DE3C74}"/>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FA136D-8950-4B64-9B51-15FFB3355E70}"/>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7" name="Picture 16">
            <a:extLst>
              <a:ext uri="{FF2B5EF4-FFF2-40B4-BE49-F238E27FC236}">
                <a16:creationId xmlns:a16="http://schemas.microsoft.com/office/drawing/2014/main" id="{BFD7EEF6-268A-4746-9D35-888EAE6F0C60}"/>
              </a:ext>
            </a:extLst>
          </p:cNvPr>
          <p:cNvPicPr>
            <a:picLocks noChangeAspect="1"/>
          </p:cNvPicPr>
          <p:nvPr/>
        </p:nvPicPr>
        <p:blipFill>
          <a:blip r:embed="rId12"/>
          <a:stretch>
            <a:fillRect/>
          </a:stretch>
        </p:blipFill>
        <p:spPr>
          <a:xfrm>
            <a:off x="6909028" y="3700889"/>
            <a:ext cx="2195917" cy="1362983"/>
          </a:xfrm>
          <a:prstGeom prst="rect">
            <a:avLst/>
          </a:prstGeom>
        </p:spPr>
      </p:pic>
      <p:pic>
        <p:nvPicPr>
          <p:cNvPr id="19" name="Picture 18">
            <a:extLst>
              <a:ext uri="{FF2B5EF4-FFF2-40B4-BE49-F238E27FC236}">
                <a16:creationId xmlns:a16="http://schemas.microsoft.com/office/drawing/2014/main" id="{F390091E-274D-4DE2-B732-A58DBAB00522}"/>
              </a:ext>
            </a:extLst>
          </p:cNvPr>
          <p:cNvPicPr>
            <a:picLocks noChangeAspect="1"/>
          </p:cNvPicPr>
          <p:nvPr/>
        </p:nvPicPr>
        <p:blipFill>
          <a:blip r:embed="rId13"/>
          <a:stretch>
            <a:fillRect/>
          </a:stretch>
        </p:blipFill>
        <p:spPr>
          <a:xfrm>
            <a:off x="128587" y="3524983"/>
            <a:ext cx="2962275" cy="1543050"/>
          </a:xfrm>
          <a:prstGeom prst="rect">
            <a:avLst/>
          </a:prstGeom>
        </p:spPr>
      </p:pic>
    </p:spTree>
    <p:extLst>
      <p:ext uri="{BB962C8B-B14F-4D97-AF65-F5344CB8AC3E}">
        <p14:creationId xmlns:p14="http://schemas.microsoft.com/office/powerpoint/2010/main" val="3354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Web Career Goals</a:t>
            </a:r>
            <a:endParaRPr spc="-4" dirty="0">
              <a:solidFill>
                <a:schemeClr val="bg1"/>
              </a:solidFill>
            </a:endParaRPr>
          </a:p>
        </p:txBody>
      </p:sp>
      <p:pic>
        <p:nvPicPr>
          <p:cNvPr id="8194" name="Picture 2" descr="The 9 Best Programming Languages to Learn in 2021 | Fullstack Academy">
            <a:extLst>
              <a:ext uri="{FF2B5EF4-FFF2-40B4-BE49-F238E27FC236}">
                <a16:creationId xmlns:a16="http://schemas.microsoft.com/office/drawing/2014/main" id="{5424A807-708E-4221-BE87-149D341BB1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07" b="6809"/>
          <a:stretch/>
        </p:blipFill>
        <p:spPr bwMode="auto">
          <a:xfrm>
            <a:off x="1591229" y="756684"/>
            <a:ext cx="5968207" cy="427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076" name="Picture 4" descr="Front End Development, Back End Development, and Full Stack Developers">
            <a:extLst>
              <a:ext uri="{FF2B5EF4-FFF2-40B4-BE49-F238E27FC236}">
                <a16:creationId xmlns:a16="http://schemas.microsoft.com/office/drawing/2014/main" id="{F7397D51-2656-4FCA-BD90-CABA54DA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153" y="675622"/>
            <a:ext cx="6123689" cy="44100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5BCB04C-EA2C-40C6-A8C5-5AC59A1ADB89}"/>
              </a:ext>
            </a:extLst>
          </p:cNvPr>
          <p:cNvPicPr>
            <a:picLocks noChangeAspect="1"/>
          </p:cNvPicPr>
          <p:nvPr/>
        </p:nvPicPr>
        <p:blipFill>
          <a:blip r:embed="rId3"/>
          <a:stretch>
            <a:fillRect/>
          </a:stretch>
        </p:blipFill>
        <p:spPr>
          <a:xfrm>
            <a:off x="7280441" y="2102521"/>
            <a:ext cx="1556238" cy="778119"/>
          </a:xfrm>
          <a:prstGeom prst="rect">
            <a:avLst/>
          </a:prstGeom>
        </p:spPr>
      </p:pic>
      <p:pic>
        <p:nvPicPr>
          <p:cNvPr id="11" name="Picture 10">
            <a:extLst>
              <a:ext uri="{FF2B5EF4-FFF2-40B4-BE49-F238E27FC236}">
                <a16:creationId xmlns:a16="http://schemas.microsoft.com/office/drawing/2014/main" id="{3F00A603-9E51-4EE6-96C9-AE50711B1A7A}"/>
              </a:ext>
            </a:extLst>
          </p:cNvPr>
          <p:cNvPicPr>
            <a:picLocks noChangeAspect="1"/>
          </p:cNvPicPr>
          <p:nvPr/>
        </p:nvPicPr>
        <p:blipFill>
          <a:blip r:embed="rId4"/>
          <a:stretch>
            <a:fillRect/>
          </a:stretch>
        </p:blipFill>
        <p:spPr>
          <a:xfrm>
            <a:off x="7604315" y="3234877"/>
            <a:ext cx="1366694" cy="835961"/>
          </a:xfrm>
          <a:prstGeom prst="rect">
            <a:avLst/>
          </a:prstGeom>
        </p:spPr>
      </p:pic>
      <p:pic>
        <p:nvPicPr>
          <p:cNvPr id="13" name="Picture 12">
            <a:extLst>
              <a:ext uri="{FF2B5EF4-FFF2-40B4-BE49-F238E27FC236}">
                <a16:creationId xmlns:a16="http://schemas.microsoft.com/office/drawing/2014/main" id="{F54BED93-C861-45AF-B101-56C1454A1119}"/>
              </a:ext>
            </a:extLst>
          </p:cNvPr>
          <p:cNvPicPr>
            <a:picLocks noChangeAspect="1"/>
          </p:cNvPicPr>
          <p:nvPr/>
        </p:nvPicPr>
        <p:blipFill>
          <a:blip r:embed="rId5"/>
          <a:stretch>
            <a:fillRect/>
          </a:stretch>
        </p:blipFill>
        <p:spPr>
          <a:xfrm>
            <a:off x="7056603" y="908880"/>
            <a:ext cx="2003913" cy="1053670"/>
          </a:xfrm>
          <a:prstGeom prst="rect">
            <a:avLst/>
          </a:prstGeom>
        </p:spPr>
      </p:pic>
      <p:pic>
        <p:nvPicPr>
          <p:cNvPr id="15" name="Picture 14">
            <a:extLst>
              <a:ext uri="{FF2B5EF4-FFF2-40B4-BE49-F238E27FC236}">
                <a16:creationId xmlns:a16="http://schemas.microsoft.com/office/drawing/2014/main" id="{68BF7053-70F5-430E-8986-1B133BD5F9FB}"/>
              </a:ext>
            </a:extLst>
          </p:cNvPr>
          <p:cNvPicPr>
            <a:picLocks noChangeAspect="1"/>
          </p:cNvPicPr>
          <p:nvPr/>
        </p:nvPicPr>
        <p:blipFill>
          <a:blip r:embed="rId6"/>
          <a:stretch>
            <a:fillRect/>
          </a:stretch>
        </p:blipFill>
        <p:spPr>
          <a:xfrm>
            <a:off x="127591" y="742270"/>
            <a:ext cx="2003913" cy="1418500"/>
          </a:xfrm>
          <a:prstGeom prst="rect">
            <a:avLst/>
          </a:prstGeom>
        </p:spPr>
      </p:pic>
      <p:pic>
        <p:nvPicPr>
          <p:cNvPr id="17" name="Picture 16">
            <a:extLst>
              <a:ext uri="{FF2B5EF4-FFF2-40B4-BE49-F238E27FC236}">
                <a16:creationId xmlns:a16="http://schemas.microsoft.com/office/drawing/2014/main" id="{0666FF1A-268E-48DF-91B8-BC5C7593001C}"/>
              </a:ext>
            </a:extLst>
          </p:cNvPr>
          <p:cNvPicPr>
            <a:picLocks noChangeAspect="1"/>
          </p:cNvPicPr>
          <p:nvPr/>
        </p:nvPicPr>
        <p:blipFill>
          <a:blip r:embed="rId7"/>
          <a:stretch>
            <a:fillRect/>
          </a:stretch>
        </p:blipFill>
        <p:spPr>
          <a:xfrm>
            <a:off x="100465" y="2683243"/>
            <a:ext cx="1197952" cy="598976"/>
          </a:xfrm>
          <a:prstGeom prst="rect">
            <a:avLst/>
          </a:prstGeom>
        </p:spPr>
      </p:pic>
      <p:pic>
        <p:nvPicPr>
          <p:cNvPr id="19" name="Picture 18">
            <a:extLst>
              <a:ext uri="{FF2B5EF4-FFF2-40B4-BE49-F238E27FC236}">
                <a16:creationId xmlns:a16="http://schemas.microsoft.com/office/drawing/2014/main" id="{EE559351-76D0-4324-8F32-92975316C82C}"/>
              </a:ext>
            </a:extLst>
          </p:cNvPr>
          <p:cNvPicPr>
            <a:picLocks noChangeAspect="1"/>
          </p:cNvPicPr>
          <p:nvPr/>
        </p:nvPicPr>
        <p:blipFill>
          <a:blip r:embed="rId8"/>
          <a:stretch>
            <a:fillRect/>
          </a:stretch>
        </p:blipFill>
        <p:spPr>
          <a:xfrm>
            <a:off x="450964" y="4012170"/>
            <a:ext cx="778119" cy="778119"/>
          </a:xfrm>
          <a:prstGeom prst="rect">
            <a:avLst/>
          </a:prstGeom>
        </p:spPr>
      </p:pic>
    </p:spTree>
    <p:extLst>
      <p:ext uri="{BB962C8B-B14F-4D97-AF65-F5344CB8AC3E}">
        <p14:creationId xmlns:p14="http://schemas.microsoft.com/office/powerpoint/2010/main" val="414665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100" name="Picture 4" descr="Revindex Storefront 13 - HTML5, CSS3, JS, Bootstrap - Revindex -">
            <a:extLst>
              <a:ext uri="{FF2B5EF4-FFF2-40B4-BE49-F238E27FC236}">
                <a16:creationId xmlns:a16="http://schemas.microsoft.com/office/drawing/2014/main" id="{E2E19118-13EF-440C-ACCE-A3949B1BE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151"/>
          <a:stretch/>
        </p:blipFill>
        <p:spPr bwMode="auto">
          <a:xfrm>
            <a:off x="318280" y="1138667"/>
            <a:ext cx="8507440" cy="3075910"/>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0EF5D5F3-65CA-4262-8CBF-25F1AAFE4BE9}"/>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Components</a:t>
            </a:r>
            <a:endParaRPr spc="-4" dirty="0">
              <a:solidFill>
                <a:schemeClr val="bg1"/>
              </a:solidFill>
            </a:endParaRPr>
          </a:p>
        </p:txBody>
      </p:sp>
    </p:spTree>
    <p:extLst>
      <p:ext uri="{BB962C8B-B14F-4D97-AF65-F5344CB8AC3E}">
        <p14:creationId xmlns:p14="http://schemas.microsoft.com/office/powerpoint/2010/main" val="41712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99238"/>
            <a:ext cx="7886700" cy="3263504"/>
          </a:xfrm>
        </p:spPr>
        <p:txBody>
          <a:bodyPr>
            <a:normAutofit lnSpcReduction="10000"/>
          </a:bodyPr>
          <a:lstStyle/>
          <a:p>
            <a:pPr marL="0" indent="0">
              <a:buNone/>
            </a:pPr>
            <a:r>
              <a:rPr lang="en-US" sz="6000" dirty="0"/>
              <a:t>Let’s Create a website using Html, CSS, JS &amp; Bootstrap &amp; Deploy it 											*_*</a:t>
            </a:r>
            <a:endParaRPr lang="en-IN" sz="6000" dirty="0"/>
          </a:p>
        </p:txBody>
      </p:sp>
      <p:sp>
        <p:nvSpPr>
          <p:cNvPr id="4" name="Rectangle 3">
            <a:extLst>
              <a:ext uri="{FF2B5EF4-FFF2-40B4-BE49-F238E27FC236}">
                <a16:creationId xmlns:a16="http://schemas.microsoft.com/office/drawing/2014/main" id="{5B650AE2-21AF-450F-AB26-61A2EE86832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1E9DC6B-31FF-4F20-A623-1963AAC598EA}"/>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154FC4BB-3BD6-45D3-BA0E-366270390034}"/>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606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p">
  <a:themeElements>
    <a:clrScheme name="MSP">
      <a:dk1>
        <a:srgbClr val="0078D7"/>
      </a:dk1>
      <a:lt1>
        <a:srgbClr val="FFFFFF"/>
      </a:lt1>
      <a:dk2>
        <a:srgbClr val="0078D7"/>
      </a:dk2>
      <a:lt2>
        <a:srgbClr val="FFFFFF"/>
      </a:lt2>
      <a:accent1>
        <a:srgbClr val="00BCF2"/>
      </a:accent1>
      <a:accent2>
        <a:srgbClr val="A2CC38"/>
      </a:accent2>
      <a:accent3>
        <a:srgbClr val="505050"/>
      </a:accent3>
      <a:accent4>
        <a:srgbClr val="E6E6E6"/>
      </a:accent4>
      <a:accent5>
        <a:srgbClr val="000000"/>
      </a:accent5>
      <a:accent6>
        <a:srgbClr val="00BCF2"/>
      </a:accent6>
      <a:hlink>
        <a:srgbClr val="A2CC38"/>
      </a:hlink>
      <a:folHlink>
        <a:srgbClr val="5050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FBEE654E-AA81-1B40-B4BC-D546265E03CC}" vid="{672938A6-3772-494B-98F7-38D50B36B5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8" ma:contentTypeDescription="Create a new document." ma:contentTypeScope="" ma:versionID="1792ac7516b7dbd1685cde4762c4e339">
  <xsd:schema xmlns:xsd="http://www.w3.org/2001/XMLSchema" xmlns:xs="http://www.w3.org/2001/XMLSchema" xmlns:p="http://schemas.microsoft.com/office/2006/metadata/properties" xmlns:ns2="78bc6fde-72ac-489a-b0a4-ba51770a119a" targetNamespace="http://schemas.microsoft.com/office/2006/metadata/properties" ma:root="true" ma:fieldsID="2400080e9c033793c5592cc32f6335d2"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E5000A-F104-4496-A348-839329B7C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81D2DF-F93E-4CC1-8A50-704C6CA0430E}">
  <ds:schemaRefs>
    <ds:schemaRef ds:uri="http://schemas.microsoft.com/sharepoint/v3/contenttype/forms"/>
  </ds:schemaRefs>
</ds:datastoreItem>
</file>

<file path=customXml/itemProps3.xml><?xml version="1.0" encoding="utf-8"?>
<ds:datastoreItem xmlns:ds="http://schemas.openxmlformats.org/officeDocument/2006/customXml" ds:itemID="{7EF52303-DD41-4871-8221-5749C8E3EEE6}">
  <ds:schemaRefs>
    <ds:schemaRef ds:uri="http://purl.org/dc/elements/1.1/"/>
    <ds:schemaRef ds:uri="efd76e83-4173-4a26-b431-618a788339a8"/>
    <ds:schemaRef ds:uri="http://purl.org/dc/dcmitype/"/>
    <ds:schemaRef ds:uri="http://schemas.microsoft.com/office/infopath/2007/PartnerControls"/>
    <ds:schemaRef ds:uri="http://purl.org/dc/terms/"/>
    <ds:schemaRef ds:uri="6dfb84fc-c783-47c9-928a-3d458849d26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0419_MSP_ppt template</Template>
  <TotalTime>2040</TotalTime>
  <Words>366</Words>
  <Application>Microsoft Office PowerPoint</Application>
  <PresentationFormat>On-screen Show (16:9)</PresentationFormat>
  <Paragraphs>64</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Segoe UI</vt:lpstr>
      <vt:lpstr>Segoe UI Light</vt:lpstr>
      <vt:lpstr>Wingdings</vt:lpstr>
      <vt:lpstr>MSp</vt:lpstr>
      <vt:lpstr>Hola, This is Soumyadip</vt:lpstr>
      <vt:lpstr>Course Module</vt:lpstr>
      <vt:lpstr>Course Module</vt:lpstr>
      <vt:lpstr>What is Web Development ?</vt:lpstr>
      <vt:lpstr>What is Web Development?</vt:lpstr>
      <vt:lpstr>Web Career Goals</vt:lpstr>
      <vt:lpstr>PowerPoint Presentation</vt:lpstr>
      <vt:lpstr>Frontend Components</vt:lpstr>
      <vt:lpstr>PowerPoint Presentation</vt:lpstr>
      <vt:lpstr>Frontend Market Trend</vt:lpstr>
      <vt:lpstr>Backend Market Trend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Technobuzz- Cloud Computing</dc:title>
  <dc:creator>Ahmad Uzair</dc:creator>
  <cp:lastModifiedBy>user</cp:lastModifiedBy>
  <cp:revision>200</cp:revision>
  <dcterms:created xsi:type="dcterms:W3CDTF">2019-03-24T14:34:59Z</dcterms:created>
  <dcterms:modified xsi:type="dcterms:W3CDTF">2021-03-18T11:49:13Z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