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17"/>
  </p:notesMasterIdLst>
  <p:sldIdLst>
    <p:sldId id="2177" r:id="rId5"/>
    <p:sldId id="2259" r:id="rId6"/>
    <p:sldId id="266" r:id="rId7"/>
    <p:sldId id="257" r:id="rId8"/>
    <p:sldId id="2253" r:id="rId9"/>
    <p:sldId id="2249" r:id="rId10"/>
    <p:sldId id="2248" r:id="rId11"/>
    <p:sldId id="2247" r:id="rId12"/>
    <p:sldId id="2254" r:id="rId13"/>
    <p:sldId id="2257" r:id="rId14"/>
    <p:sldId id="2192" r:id="rId15"/>
    <p:sldId id="2258"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2">
          <p15:clr>
            <a:srgbClr val="A4A3A4"/>
          </p15:clr>
        </p15:guide>
        <p15:guide id="2" orient="horz" pos="583">
          <p15:clr>
            <a:srgbClr val="A4A3A4"/>
          </p15:clr>
        </p15:guide>
        <p15:guide id="3" pos="5617">
          <p15:clr>
            <a:srgbClr val="A4A3A4"/>
          </p15:clr>
        </p15:guide>
        <p15:guide id="4" pos="23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dip Chowdhury" initials="SC" lastIdx="3" clrIdx="0">
    <p:extLst>
      <p:ext uri="{19B8F6BF-5375-455C-9EA6-DF929625EA0E}">
        <p15:presenceInfo xmlns:p15="http://schemas.microsoft.com/office/powerpoint/2012/main" userId="b0b0d0c6ef4c0a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ABEC"/>
    <a:srgbClr val="A5CE00"/>
    <a:srgbClr val="0078D7"/>
    <a:srgbClr val="00BCF2"/>
    <a:srgbClr val="007FBA"/>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5" autoAdjust="0"/>
    <p:restoredTop sz="93265" autoAdjust="0"/>
  </p:normalViewPr>
  <p:slideViewPr>
    <p:cSldViewPr snapToGrid="0" snapToObjects="1">
      <p:cViewPr varScale="1">
        <p:scale>
          <a:sx n="114" d="100"/>
          <a:sy n="114" d="100"/>
        </p:scale>
        <p:origin x="370" y="106"/>
      </p:cViewPr>
      <p:guideLst>
        <p:guide orient="horz" pos="3092"/>
        <p:guide orient="horz" pos="583"/>
        <p:guide pos="5617"/>
        <p:guide pos="237"/>
      </p:guideLst>
    </p:cSldViewPr>
  </p:slideViewPr>
  <p:outlineViewPr>
    <p:cViewPr>
      <p:scale>
        <a:sx n="33" d="100"/>
        <a:sy n="33" d="100"/>
      </p:scale>
      <p:origin x="0" y="-92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25" d="100"/>
          <a:sy n="125" d="100"/>
        </p:scale>
        <p:origin x="1266" y="-29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890F14-D9B7-42F0-8464-D3AF2629EBA3}"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B38-E2C6-4A63-9215-D38544DF7F12}" type="slidenum">
              <a:rPr lang="en-US" smtClean="0"/>
              <a:t>‹#›</a:t>
            </a:fld>
            <a:endParaRPr lang="en-US"/>
          </a:p>
        </p:txBody>
      </p:sp>
    </p:spTree>
    <p:extLst>
      <p:ext uri="{BB962C8B-B14F-4D97-AF65-F5344CB8AC3E}">
        <p14:creationId xmlns:p14="http://schemas.microsoft.com/office/powerpoint/2010/main" val="2376590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1</a:t>
            </a:fld>
            <a:endParaRPr lang="en-US"/>
          </a:p>
        </p:txBody>
      </p:sp>
    </p:spTree>
    <p:extLst>
      <p:ext uri="{BB962C8B-B14F-4D97-AF65-F5344CB8AC3E}">
        <p14:creationId xmlns:p14="http://schemas.microsoft.com/office/powerpoint/2010/main" val="384255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B38-E2C6-4A63-9215-D38544DF7F12}" type="slidenum">
              <a:rPr lang="en-US" smtClean="0"/>
              <a:t>2</a:t>
            </a:fld>
            <a:endParaRPr lang="en-US"/>
          </a:p>
        </p:txBody>
      </p:sp>
    </p:spTree>
    <p:extLst>
      <p:ext uri="{BB962C8B-B14F-4D97-AF65-F5344CB8AC3E}">
        <p14:creationId xmlns:p14="http://schemas.microsoft.com/office/powerpoint/2010/main" val="57201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would you do with it? We are here to help you answer that question</a:t>
            </a:r>
          </a:p>
          <a:p>
            <a:endParaRPr lang="en-US" dirty="0"/>
          </a:p>
          <a:p>
            <a:r>
              <a:rPr lang="en-US" dirty="0"/>
              <a:t>Lets start with a brief introduction about Technobuzz.</a:t>
            </a:r>
          </a:p>
          <a:p>
            <a:endParaRPr lang="en-US" dirty="0"/>
          </a:p>
          <a:p>
            <a:r>
              <a:rPr lang="en-US" dirty="0"/>
              <a:t>It’s a workshop series to help you shape your career and decide a career path. It will also help you understand how technology can help your business.</a:t>
            </a:r>
          </a:p>
          <a:p>
            <a:endParaRPr lang="en-US" dirty="0"/>
          </a:p>
          <a:p>
            <a:r>
              <a:rPr lang="en-US" dirty="0"/>
              <a:t>We will first cover an introduction to a field of technology which is for today, Cloud Computing, and discuss career opportunities available in the field and we’ll provide you with the learning resources for you to move forward after this session. We will have a hands-on session tomorrow for more concrete understanding of what you learn today.</a:t>
            </a:r>
          </a:p>
          <a:p>
            <a:endParaRPr lang="en-US" dirty="0"/>
          </a:p>
          <a:p>
            <a:r>
              <a:rPr lang="en-US" dirty="0"/>
              <a:t>Enough of Technobuzz, now lets dive into cloud computing</a:t>
            </a:r>
          </a:p>
        </p:txBody>
      </p:sp>
      <p:sp>
        <p:nvSpPr>
          <p:cNvPr id="4" name="Slide Number Placeholder 3"/>
          <p:cNvSpPr>
            <a:spLocks noGrp="1"/>
          </p:cNvSpPr>
          <p:nvPr>
            <p:ph type="sldNum" sz="quarter" idx="5"/>
          </p:nvPr>
        </p:nvSpPr>
        <p:spPr/>
        <p:txBody>
          <a:bodyPr/>
          <a:lstStyle/>
          <a:p>
            <a:fld id="{24141B38-E2C6-4A63-9215-D38544DF7F12}" type="slidenum">
              <a:rPr lang="en-US" smtClean="0"/>
              <a:t>3</a:t>
            </a:fld>
            <a:endParaRPr lang="en-US"/>
          </a:p>
        </p:txBody>
      </p:sp>
    </p:spTree>
    <p:extLst>
      <p:ext uri="{BB962C8B-B14F-4D97-AF65-F5344CB8AC3E}">
        <p14:creationId xmlns:p14="http://schemas.microsoft.com/office/powerpoint/2010/main" val="323927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FD93-08D1-3D47-8B88-9F159745C9D8}"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CD23B5-1BB9-A14A-BFB4-1A837A3C004E}" type="slidenum">
              <a:rPr lang="en-US" smtClean="0"/>
              <a:t>‹#›</a:t>
            </a:fld>
            <a:endParaRPr lang="en-US"/>
          </a:p>
        </p:txBody>
      </p:sp>
    </p:spTree>
    <p:extLst>
      <p:ext uri="{BB962C8B-B14F-4D97-AF65-F5344CB8AC3E}">
        <p14:creationId xmlns:p14="http://schemas.microsoft.com/office/powerpoint/2010/main" val="38693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Column Content Slide">
    <p:spTree>
      <p:nvGrpSpPr>
        <p:cNvPr id="1" name=""/>
        <p:cNvGrpSpPr/>
        <p:nvPr/>
      </p:nvGrpSpPr>
      <p:grpSpPr>
        <a:xfrm>
          <a:off x="0" y="0"/>
          <a:ext cx="0" cy="0"/>
          <a:chOff x="0" y="0"/>
          <a:chExt cx="0" cy="0"/>
        </a:xfrm>
      </p:grpSpPr>
      <p:sp>
        <p:nvSpPr>
          <p:cNvPr id="8" name="Content Placeholder 2"/>
          <p:cNvSpPr>
            <a:spLocks noGrp="1"/>
          </p:cNvSpPr>
          <p:nvPr>
            <p:ph idx="1"/>
          </p:nvPr>
        </p:nvSpPr>
        <p:spPr>
          <a:xfrm>
            <a:off x="233167" y="925513"/>
            <a:ext cx="8683819" cy="3554416"/>
          </a:xfrm>
          <a:prstGeom prst="rect">
            <a:avLst/>
          </a:prstGeom>
        </p:spPr>
        <p:txBody>
          <a:bodyPr lIns="0" tIns="0" rIns="0" bIns="0"/>
          <a:lstStyle>
            <a:lvl1pPr>
              <a:spcBef>
                <a:spcPts val="1000"/>
              </a:spcBef>
              <a:defRPr sz="2800">
                <a:solidFill>
                  <a:schemeClr val="tx1"/>
                </a:solidFill>
              </a:defRPr>
            </a:lvl1pPr>
            <a:lvl2pPr>
              <a:spcBef>
                <a:spcPts val="1000"/>
              </a:spcBef>
              <a:defRPr sz="2600">
                <a:solidFill>
                  <a:schemeClr val="tx1"/>
                </a:solidFill>
              </a:defRPr>
            </a:lvl2pPr>
            <a:lvl3pPr>
              <a:spcBef>
                <a:spcPts val="1000"/>
              </a:spcBef>
              <a:defRPr sz="2200">
                <a:solidFill>
                  <a:schemeClr val="tx1"/>
                </a:solidFill>
              </a:defRPr>
            </a:lvl3pPr>
            <a:lvl4pPr>
              <a:spcBef>
                <a:spcPts val="1000"/>
              </a:spcBef>
              <a:defRPr sz="1800">
                <a:solidFill>
                  <a:schemeClr val="tx1"/>
                </a:solidFill>
              </a:defRPr>
            </a:lvl4pPr>
            <a:lvl5pPr>
              <a:spcBef>
                <a:spcPts val="1000"/>
              </a:spcBef>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233168" y="141555"/>
            <a:ext cx="7594879" cy="406715"/>
          </a:xfrm>
          <a:prstGeom prst="rect">
            <a:avLst/>
          </a:prstGeom>
        </p:spPr>
        <p:txBody>
          <a:bodyPr wrap="square" lIns="0" tIns="0" rIns="0" bIns="0" anchor="ctr" anchorCtr="0"/>
          <a:lstStyle>
            <a:lvl1pPr algn="l">
              <a:defRPr sz="3500">
                <a:solidFill>
                  <a:srgbClr val="F2F2F2"/>
                </a:solidFill>
              </a:defRPr>
            </a:lvl1pPr>
          </a:lstStyle>
          <a:p>
            <a:r>
              <a:rPr lang="en-US"/>
              <a:t>Click to edit Master title style</a:t>
            </a:r>
            <a:endParaRPr lang="en-US" dirty="0"/>
          </a:p>
        </p:txBody>
      </p:sp>
    </p:spTree>
    <p:extLst>
      <p:ext uri="{BB962C8B-B14F-4D97-AF65-F5344CB8AC3E}">
        <p14:creationId xmlns:p14="http://schemas.microsoft.com/office/powerpoint/2010/main" val="331630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6/10/2022</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16386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6/10/2022</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5576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6/10/2022</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67263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079FD93-08D1-3D47-8B88-9F159745C9D8}" type="datetimeFigureOut">
              <a:rPr lang="en-US" smtClean="0"/>
              <a:t>6/10/2022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6CD23B5-1BB9-A14A-BFB4-1A837A3C004E}" type="slidenum">
              <a:rPr lang="en-US" smtClean="0"/>
              <a:t>‹#›</a:t>
            </a:fld>
            <a:endParaRPr lang="en-US"/>
          </a:p>
        </p:txBody>
      </p:sp>
    </p:spTree>
    <p:extLst>
      <p:ext uri="{BB962C8B-B14F-4D97-AF65-F5344CB8AC3E}">
        <p14:creationId xmlns:p14="http://schemas.microsoft.com/office/powerpoint/2010/main" val="252485014"/>
      </p:ext>
    </p:extLst>
  </p:cSld>
  <p:clrMap bg1="lt1" tx1="dk1" bg2="lt2" tx2="dk2" accent1="accent1" accent2="accent2" accent3="accent3" accent4="accent4" accent5="accent5" accent6="accent6" hlink="hlink" folHlink="folHlink"/>
  <p:sldLayoutIdLst>
    <p:sldLayoutId id="2147483676" r:id="rId1"/>
    <p:sldLayoutId id="2147483687" r:id="rId2"/>
    <p:sldLayoutId id="2147483690" r:id="rId3"/>
    <p:sldLayoutId id="2147483691" r:id="rId4"/>
    <p:sldLayoutId id="2147483692"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1.png"/><Relationship Id="rId3" Type="http://schemas.openxmlformats.org/officeDocument/2006/relationships/image" Target="../media/image6.png"/><Relationship Id="rId7" Type="http://schemas.openxmlformats.org/officeDocument/2006/relationships/image" Target="../media/image26.png"/><Relationship Id="rId12"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5.jp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Plain_text" TargetMode="External"/><Relationship Id="rId13" Type="http://schemas.openxmlformats.org/officeDocument/2006/relationships/image" Target="../media/image6.png"/><Relationship Id="rId3" Type="http://schemas.openxmlformats.org/officeDocument/2006/relationships/hyperlink" Target="https://en.wikipedia.org/wiki/Internet" TargetMode="External"/><Relationship Id="rId7" Type="http://schemas.openxmlformats.org/officeDocument/2006/relationships/hyperlink" Target="https://en.wikipedia.org/wiki/Static_Web_page" TargetMode="External"/><Relationship Id="rId12" Type="http://schemas.openxmlformats.org/officeDocument/2006/relationships/image" Target="../media/image5.jpg"/><Relationship Id="rId2" Type="http://schemas.openxmlformats.org/officeDocument/2006/relationships/hyperlink" Target="https://en.wikipedia.org/wiki/Web_site" TargetMode="External"/><Relationship Id="rId1" Type="http://schemas.openxmlformats.org/officeDocument/2006/relationships/slideLayout" Target="../slideLayouts/slideLayout3.xml"/><Relationship Id="rId6" Type="http://schemas.openxmlformats.org/officeDocument/2006/relationships/hyperlink" Target="https://en.wikipedia.org/wiki/Web_development#cite_note-1" TargetMode="External"/><Relationship Id="rId11" Type="http://schemas.openxmlformats.org/officeDocument/2006/relationships/hyperlink" Target="https://en.wikipedia.org/wiki/Social_network_service" TargetMode="External"/><Relationship Id="rId5" Type="http://schemas.openxmlformats.org/officeDocument/2006/relationships/hyperlink" Target="https://en.wikipedia.org/wiki/Intranet" TargetMode="External"/><Relationship Id="rId10" Type="http://schemas.openxmlformats.org/officeDocument/2006/relationships/hyperlink" Target="https://en.wikipedia.org/wiki/Electronic_business"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Web_applic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1304" y="935420"/>
            <a:ext cx="4463288" cy="2253233"/>
          </a:xfrm>
        </p:spPr>
        <p:txBody>
          <a:bodyPr>
            <a:noAutofit/>
          </a:bodyPr>
          <a:lstStyle/>
          <a:p>
            <a:pPr algn="l"/>
            <a:r>
              <a:rPr lang="en-US" sz="6000" dirty="0">
                <a:solidFill>
                  <a:schemeClr val="bg1"/>
                </a:solidFill>
                <a:latin typeface="Segoe UI Light" panose="020B0502040204020203" pitchFamily="34" charset="0"/>
                <a:cs typeface="Segoe UI Light" panose="020B0502040204020203" pitchFamily="34" charset="0"/>
              </a:rPr>
              <a:t>Hola,</a:t>
            </a:r>
            <a:br>
              <a:rPr lang="en-US" sz="6000" dirty="0">
                <a:solidFill>
                  <a:schemeClr val="bg1"/>
                </a:solidFill>
                <a:latin typeface="Segoe UI Light" panose="020B0502040204020203" pitchFamily="34" charset="0"/>
                <a:cs typeface="Segoe UI Light" panose="020B0502040204020203" pitchFamily="34" charset="0"/>
              </a:rPr>
            </a:br>
            <a:r>
              <a:rPr lang="en-US" sz="6000" dirty="0">
                <a:solidFill>
                  <a:schemeClr val="bg1"/>
                </a:solidFill>
                <a:latin typeface="Segoe UI Light" panose="020B0502040204020203" pitchFamily="34" charset="0"/>
                <a:cs typeface="Segoe UI Light" panose="020B0502040204020203" pitchFamily="34" charset="0"/>
              </a:rPr>
              <a:t>This is Soumyadip</a:t>
            </a:r>
          </a:p>
        </p:txBody>
      </p:sp>
      <p:sp>
        <p:nvSpPr>
          <p:cNvPr id="3" name="Subtitle 2"/>
          <p:cNvSpPr>
            <a:spLocks noGrp="1"/>
          </p:cNvSpPr>
          <p:nvPr>
            <p:ph type="subTitle" idx="1"/>
          </p:nvPr>
        </p:nvSpPr>
        <p:spPr>
          <a:xfrm>
            <a:off x="277681" y="3489450"/>
            <a:ext cx="5548084" cy="1377120"/>
          </a:xfrm>
        </p:spPr>
        <p:txBody>
          <a:bodyPr>
            <a:normAutofit fontScale="92500" lnSpcReduction="10000"/>
          </a:bodyPr>
          <a:lstStyle/>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SDE Intern @Bajaj </a:t>
            </a:r>
            <a:r>
              <a:rPr lang="en-US" sz="2000" dirty="0" err="1">
                <a:solidFill>
                  <a:schemeClr val="bg1"/>
                </a:solidFill>
                <a:latin typeface="Segoe UI" panose="020B0502040204020203" pitchFamily="34" charset="0"/>
                <a:cs typeface="Segoe UI" panose="020B0502040204020203" pitchFamily="34" charset="0"/>
              </a:rPr>
              <a:t>Finserv</a:t>
            </a:r>
            <a:r>
              <a:rPr lang="en-US" sz="2000" dirty="0">
                <a:solidFill>
                  <a:schemeClr val="bg1"/>
                </a:solidFill>
                <a:latin typeface="Segoe UI" panose="020B0502040204020203" pitchFamily="34" charset="0"/>
                <a:cs typeface="Segoe UI" panose="020B0502040204020203" pitchFamily="34" charset="0"/>
              </a:rPr>
              <a:t> Health</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Cloud &amp; Microservices Developer</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Distributed Mobile Networking Researcher </a:t>
            </a:r>
          </a:p>
          <a:p>
            <a:pPr marL="342900" indent="-342900" algn="l">
              <a:buFont typeface="Arial" panose="020B0604020202020204" pitchFamily="34" charset="0"/>
              <a:buChar char="•"/>
            </a:pPr>
            <a:r>
              <a:rPr lang="en-US" sz="2000" dirty="0">
                <a:solidFill>
                  <a:schemeClr val="bg1"/>
                </a:solidFill>
                <a:latin typeface="Segoe UI" panose="020B0502040204020203" pitchFamily="34" charset="0"/>
                <a:cs typeface="Segoe UI" panose="020B0502040204020203" pitchFamily="34" charset="0"/>
              </a:rPr>
              <a:t>Teaching Assistant at Multiple Organizations</a:t>
            </a:r>
          </a:p>
        </p:txBody>
      </p:sp>
      <p:sp>
        <p:nvSpPr>
          <p:cNvPr id="4" name="Rectangle 3">
            <a:extLst>
              <a:ext uri="{FF2B5EF4-FFF2-40B4-BE49-F238E27FC236}">
                <a16:creationId xmlns:a16="http://schemas.microsoft.com/office/drawing/2014/main" id="{5B6BC66E-03EB-4667-8843-959561FF9CD8}"/>
              </a:ext>
            </a:extLst>
          </p:cNvPr>
          <p:cNvSpPr/>
          <p:nvPr/>
        </p:nvSpPr>
        <p:spPr>
          <a:xfrm>
            <a:off x="6262576" y="999366"/>
            <a:ext cx="2680138" cy="40780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F0DB52-4618-4202-A47B-938A673F5176}"/>
              </a:ext>
            </a:extLst>
          </p:cNvPr>
          <p:cNvSpPr/>
          <p:nvPr/>
        </p:nvSpPr>
        <p:spPr>
          <a:xfrm>
            <a:off x="39999" y="56727"/>
            <a:ext cx="5811272" cy="51435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9" name="Title 1">
            <a:extLst>
              <a:ext uri="{FF2B5EF4-FFF2-40B4-BE49-F238E27FC236}">
                <a16:creationId xmlns:a16="http://schemas.microsoft.com/office/drawing/2014/main" id="{34A6BA63-E407-4E99-9A6A-6C40A2A42737}"/>
              </a:ext>
            </a:extLst>
          </p:cNvPr>
          <p:cNvSpPr txBox="1">
            <a:spLocks/>
          </p:cNvSpPr>
          <p:nvPr/>
        </p:nvSpPr>
        <p:spPr>
          <a:xfrm>
            <a:off x="146632" y="-385079"/>
            <a:ext cx="4463288" cy="2253233"/>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n-US" sz="3600" b="1" dirty="0" err="1">
                <a:solidFill>
                  <a:schemeClr val="bg1"/>
                </a:solidFill>
                <a:latin typeface="Segoe UI Light" panose="020B0502040204020203" pitchFamily="34" charset="0"/>
                <a:cs typeface="Segoe UI Light" panose="020B0502040204020203" pitchFamily="34" charset="0"/>
              </a:rPr>
              <a:t>Hola,This</a:t>
            </a:r>
            <a:r>
              <a:rPr lang="en-US" sz="3600" b="1" dirty="0">
                <a:solidFill>
                  <a:schemeClr val="bg1"/>
                </a:solidFill>
                <a:latin typeface="Segoe UI Light" panose="020B0502040204020203" pitchFamily="34" charset="0"/>
                <a:cs typeface="Segoe UI Light" panose="020B0502040204020203" pitchFamily="34" charset="0"/>
              </a:rPr>
              <a:t> is</a:t>
            </a:r>
            <a:r>
              <a:rPr lang="en-US" sz="4800" b="1" dirty="0">
                <a:solidFill>
                  <a:schemeClr val="bg1"/>
                </a:solidFill>
                <a:latin typeface="Segoe UI Light" panose="020B0502040204020203" pitchFamily="34" charset="0"/>
                <a:cs typeface="Segoe UI Light" panose="020B0502040204020203" pitchFamily="34" charset="0"/>
              </a:rPr>
              <a:t> </a:t>
            </a:r>
            <a:r>
              <a:rPr lang="en-US" sz="6000" b="1" dirty="0" err="1">
                <a:solidFill>
                  <a:schemeClr val="bg1"/>
                </a:solidFill>
                <a:latin typeface="Segoe UI Light" panose="020B0502040204020203" pitchFamily="34" charset="0"/>
                <a:cs typeface="Segoe UI Light" panose="020B0502040204020203" pitchFamily="34" charset="0"/>
              </a:rPr>
              <a:t>Prasun</a:t>
            </a:r>
            <a:r>
              <a:rPr lang="en-US" sz="6000" b="1" dirty="0">
                <a:solidFill>
                  <a:schemeClr val="bg1"/>
                </a:solidFill>
                <a:latin typeface="Segoe UI Light" panose="020B0502040204020203" pitchFamily="34" charset="0"/>
                <a:cs typeface="Segoe UI Light" panose="020B0502040204020203" pitchFamily="34" charset="0"/>
              </a:rPr>
              <a:t> Das</a:t>
            </a:r>
          </a:p>
        </p:txBody>
      </p:sp>
      <p:sp>
        <p:nvSpPr>
          <p:cNvPr id="12" name="Subtitle 2">
            <a:extLst>
              <a:ext uri="{FF2B5EF4-FFF2-40B4-BE49-F238E27FC236}">
                <a16:creationId xmlns:a16="http://schemas.microsoft.com/office/drawing/2014/main" id="{6858B6AE-099E-412B-8DB5-1EBBC773A863}"/>
              </a:ext>
            </a:extLst>
          </p:cNvPr>
          <p:cNvSpPr txBox="1">
            <a:spLocks/>
          </p:cNvSpPr>
          <p:nvPr/>
        </p:nvSpPr>
        <p:spPr>
          <a:xfrm>
            <a:off x="164226" y="2253233"/>
            <a:ext cx="5548084" cy="2652121"/>
          </a:xfrm>
          <a:prstGeom prst="rect">
            <a:avLst/>
          </a:prstGeom>
        </p:spPr>
        <p:txBody>
          <a:bodyPr vert="horz" lIns="91440" tIns="45720" rIns="91440" bIns="45720" rtlCol="0">
            <a:normAutofit fontScale="25000" lnSpcReduction="2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lnSpc>
                <a:spcPct val="170000"/>
              </a:lnSpc>
            </a:pPr>
            <a:r>
              <a:rPr lang="en-US" sz="8000" dirty="0">
                <a:solidFill>
                  <a:schemeClr val="bg1"/>
                </a:solidFill>
                <a:latin typeface="Segoe UI" panose="020B0502040204020203" pitchFamily="34" charset="0"/>
                <a:cs typeface="Segoe UI" panose="020B0502040204020203" pitchFamily="34" charset="0"/>
              </a:rPr>
              <a:t>Undergrad @UEMK</a:t>
            </a:r>
          </a:p>
          <a:p>
            <a:pPr algn="l">
              <a:lnSpc>
                <a:spcPct val="170000"/>
              </a:lnSpc>
            </a:pPr>
            <a:r>
              <a:rPr lang="en-US" sz="5600" dirty="0">
                <a:solidFill>
                  <a:schemeClr val="bg1"/>
                </a:solidFill>
                <a:latin typeface="Segoe UI" panose="020B0502040204020203" pitchFamily="34" charset="0"/>
                <a:cs typeface="Segoe UI" panose="020B0502040204020203" pitchFamily="34" charset="0"/>
              </a:rPr>
              <a:t>SDE @Quantorix | SDE </a:t>
            </a:r>
            <a:r>
              <a:rPr lang="en-US" sz="5600" dirty="0" err="1">
                <a:solidFill>
                  <a:schemeClr val="bg1"/>
                </a:solidFill>
                <a:latin typeface="Segoe UI" panose="020B0502040204020203" pitchFamily="34" charset="0"/>
                <a:cs typeface="Segoe UI" panose="020B0502040204020203" pitchFamily="34" charset="0"/>
              </a:rPr>
              <a:t>Intern@IEMLABS</a:t>
            </a:r>
            <a:r>
              <a:rPr lang="en-US" sz="5600" dirty="0">
                <a:solidFill>
                  <a:schemeClr val="bg1"/>
                </a:solidFill>
                <a:latin typeface="Segoe UI" panose="020B0502040204020203" pitchFamily="34" charset="0"/>
                <a:cs typeface="Segoe UI" panose="020B0502040204020203" pitchFamily="34" charset="0"/>
              </a:rPr>
              <a:t> | SDE Intern @Aberrantz</a:t>
            </a:r>
          </a:p>
          <a:p>
            <a:pPr algn="l">
              <a:lnSpc>
                <a:spcPct val="170000"/>
              </a:lnSpc>
            </a:pPr>
            <a:r>
              <a:rPr lang="en-US" sz="5600" dirty="0">
                <a:solidFill>
                  <a:schemeClr val="bg1"/>
                </a:solidFill>
                <a:latin typeface="Segoe UI" panose="020B0502040204020203" pitchFamily="34" charset="0"/>
                <a:cs typeface="Segoe UI" panose="020B0502040204020203" pitchFamily="34" charset="0"/>
              </a:rPr>
              <a:t>Ex-Full Stack Web </a:t>
            </a:r>
            <a:r>
              <a:rPr lang="en-US" sz="5600" dirty="0" err="1">
                <a:solidFill>
                  <a:schemeClr val="bg1"/>
                </a:solidFill>
                <a:latin typeface="Segoe UI" panose="020B0502040204020203" pitchFamily="34" charset="0"/>
                <a:cs typeface="Segoe UI" panose="020B0502040204020203" pitchFamily="34" charset="0"/>
              </a:rPr>
              <a:t>Developer@Quordnet</a:t>
            </a:r>
            <a:r>
              <a:rPr lang="en-US" sz="5600" dirty="0">
                <a:solidFill>
                  <a:schemeClr val="bg1"/>
                </a:solidFill>
                <a:latin typeface="Segoe UI" panose="020B0502040204020203" pitchFamily="34" charset="0"/>
                <a:cs typeface="Segoe UI" panose="020B0502040204020203" pitchFamily="34" charset="0"/>
              </a:rPr>
              <a:t>  Academy | SWE Freelancer @OYO , </a:t>
            </a:r>
            <a:r>
              <a:rPr lang="en-US" sz="5600" dirty="0" err="1">
                <a:solidFill>
                  <a:schemeClr val="bg1"/>
                </a:solidFill>
                <a:latin typeface="Segoe UI" panose="020B0502040204020203" pitchFamily="34" charset="0"/>
                <a:cs typeface="Segoe UI" panose="020B0502040204020203" pitchFamily="34" charset="0"/>
              </a:rPr>
              <a:t>TreatAp</a:t>
            </a:r>
            <a:r>
              <a:rPr lang="en-US" sz="5600" dirty="0">
                <a:solidFill>
                  <a:schemeClr val="bg1"/>
                </a:solidFill>
                <a:latin typeface="Segoe UI" panose="020B0502040204020203" pitchFamily="34" charset="0"/>
                <a:cs typeface="Segoe UI" panose="020B0502040204020203" pitchFamily="34" charset="0"/>
              </a:rPr>
              <a:t> , UEMK | Web and Blockchain Trainer</a:t>
            </a:r>
          </a:p>
          <a:p>
            <a:pPr algn="l">
              <a:lnSpc>
                <a:spcPct val="170000"/>
              </a:lnSpc>
            </a:pPr>
            <a:r>
              <a:rPr lang="en-US" sz="5600" dirty="0">
                <a:solidFill>
                  <a:schemeClr val="bg1"/>
                </a:solidFill>
                <a:latin typeface="Segoe UI" panose="020B0502040204020203" pitchFamily="34" charset="0"/>
                <a:cs typeface="Segoe UI" panose="020B0502040204020203" pitchFamily="34" charset="0"/>
              </a:rPr>
              <a:t>Open Source Contributor | Entrepreneur</a:t>
            </a:r>
            <a:r>
              <a:rPr lang="en-US" sz="2000" dirty="0">
                <a:solidFill>
                  <a:schemeClr val="bg1"/>
                </a:solidFill>
                <a:latin typeface="Segoe UI" panose="020B0502040204020203" pitchFamily="34" charset="0"/>
                <a:cs typeface="Segoe UI" panose="020B0502040204020203" pitchFamily="34" charset="0"/>
              </a:rPr>
              <a:t> </a:t>
            </a:r>
          </a:p>
        </p:txBody>
      </p:sp>
      <p:pic>
        <p:nvPicPr>
          <p:cNvPr id="8" name="Picture 7">
            <a:extLst>
              <a:ext uri="{FF2B5EF4-FFF2-40B4-BE49-F238E27FC236}">
                <a16:creationId xmlns:a16="http://schemas.microsoft.com/office/drawing/2014/main" id="{20E6748C-6F36-49B1-BAB0-988CE1C02D8A}"/>
              </a:ext>
            </a:extLst>
          </p:cNvPr>
          <p:cNvPicPr>
            <a:picLocks noChangeAspect="1"/>
          </p:cNvPicPr>
          <p:nvPr/>
        </p:nvPicPr>
        <p:blipFill>
          <a:blip r:embed="rId4"/>
          <a:stretch>
            <a:fillRect/>
          </a:stretch>
        </p:blipFill>
        <p:spPr>
          <a:xfrm>
            <a:off x="6502798" y="1594326"/>
            <a:ext cx="2068302" cy="20683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0000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fad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fade">
                                      <p:cBhvr>
                                        <p:cTn id="27"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E5AB6-4555-4CE6-9EFB-81EF59C9ADB9}"/>
              </a:ext>
            </a:extLst>
          </p:cNvPr>
          <p:cNvPicPr>
            <a:picLocks noChangeAspect="1"/>
          </p:cNvPicPr>
          <p:nvPr/>
        </p:nvPicPr>
        <p:blipFill>
          <a:blip r:embed="rId2"/>
          <a:stretch>
            <a:fillRect/>
          </a:stretch>
        </p:blipFill>
        <p:spPr>
          <a:xfrm>
            <a:off x="3209925" y="0"/>
            <a:ext cx="5934074" cy="5143500"/>
          </a:xfrm>
          <a:prstGeom prst="rect">
            <a:avLst/>
          </a:prstGeom>
        </p:spPr>
      </p:pic>
      <p:sp>
        <p:nvSpPr>
          <p:cNvPr id="2" name="Title 1">
            <a:extLst>
              <a:ext uri="{FF2B5EF4-FFF2-40B4-BE49-F238E27FC236}">
                <a16:creationId xmlns:a16="http://schemas.microsoft.com/office/drawing/2014/main" id="{7546D355-F68B-4C7F-B6FE-BBEED00C8B34}"/>
              </a:ext>
            </a:extLst>
          </p:cNvPr>
          <p:cNvSpPr>
            <a:spLocks noGrp="1"/>
          </p:cNvSpPr>
          <p:nvPr>
            <p:ph type="title"/>
          </p:nvPr>
        </p:nvSpPr>
        <p:spPr>
          <a:xfrm>
            <a:off x="1028700" y="-86915"/>
            <a:ext cx="4362450" cy="994172"/>
          </a:xfrm>
        </p:spPr>
        <p:txBody>
          <a:bodyPr/>
          <a:lstStyle/>
          <a:p>
            <a:r>
              <a:rPr lang="en-US" dirty="0">
                <a:solidFill>
                  <a:schemeClr val="bg1"/>
                </a:solidFill>
                <a:latin typeface="Arial Rounded MT Bold" panose="020F0704030504030204" pitchFamily="34" charset="0"/>
              </a:rPr>
              <a:t>Chrome     Dev Tools</a:t>
            </a:r>
            <a:endParaRPr lang="en-IN" dirty="0">
              <a:solidFill>
                <a:schemeClr val="bg1"/>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4B7D493-BDE1-443E-B094-B67DC0DC4700}"/>
              </a:ext>
            </a:extLst>
          </p:cNvPr>
          <p:cNvSpPr>
            <a:spLocks noGrp="1"/>
          </p:cNvSpPr>
          <p:nvPr>
            <p:ph idx="1"/>
          </p:nvPr>
        </p:nvSpPr>
        <p:spPr>
          <a:xfrm>
            <a:off x="142875" y="925116"/>
            <a:ext cx="2943225" cy="4123134"/>
          </a:xfrm>
        </p:spPr>
        <p:txBody>
          <a:bodyPr>
            <a:normAutofit/>
          </a:bodyPr>
          <a:lstStyle/>
          <a:p>
            <a:r>
              <a:rPr lang="en-US" dirty="0"/>
              <a:t>Chrome </a:t>
            </a:r>
            <a:r>
              <a:rPr lang="en-US" dirty="0" err="1"/>
              <a:t>DevTools</a:t>
            </a:r>
            <a:r>
              <a:rPr lang="en-US" dirty="0"/>
              <a:t> is a set of web developer tools built directly into the Google Chrome </a:t>
            </a:r>
            <a:r>
              <a:rPr lang="en-US" dirty="0" err="1"/>
              <a:t>browser.DevTools</a:t>
            </a:r>
            <a:r>
              <a:rPr lang="en-US" dirty="0"/>
              <a:t> can help you edit pages  on-the-fly and diagnose problems quickly, which ultimately helps you build better websites, faster.</a:t>
            </a:r>
            <a:endParaRPr lang="en-IN" dirty="0"/>
          </a:p>
        </p:txBody>
      </p:sp>
      <p:pic>
        <p:nvPicPr>
          <p:cNvPr id="9" name="Picture 8">
            <a:extLst>
              <a:ext uri="{FF2B5EF4-FFF2-40B4-BE49-F238E27FC236}">
                <a16:creationId xmlns:a16="http://schemas.microsoft.com/office/drawing/2014/main" id="{E6C1797B-33A0-40EE-BD75-3841C9318ABD}"/>
              </a:ext>
            </a:extLst>
          </p:cNvPr>
          <p:cNvPicPr>
            <a:picLocks noChangeAspect="1"/>
          </p:cNvPicPr>
          <p:nvPr/>
        </p:nvPicPr>
        <p:blipFill>
          <a:blip r:embed="rId3"/>
          <a:stretch>
            <a:fillRect/>
          </a:stretch>
        </p:blipFill>
        <p:spPr>
          <a:xfrm>
            <a:off x="0" y="4533828"/>
            <a:ext cx="2686050" cy="609672"/>
          </a:xfrm>
          <a:prstGeom prst="rect">
            <a:avLst/>
          </a:prstGeom>
        </p:spPr>
      </p:pic>
    </p:spTree>
    <p:extLst>
      <p:ext uri="{BB962C8B-B14F-4D97-AF65-F5344CB8AC3E}">
        <p14:creationId xmlns:p14="http://schemas.microsoft.com/office/powerpoint/2010/main" val="111861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0" y="0"/>
            <a:ext cx="7886700" cy="5102860"/>
          </a:xfrm>
        </p:spPr>
        <p:txBody>
          <a:bodyPr>
            <a:normAutofit/>
          </a:bodyPr>
          <a:lstStyle/>
          <a:p>
            <a:pPr marL="0" indent="0">
              <a:buNone/>
            </a:pPr>
            <a:r>
              <a:rPr lang="en-IN" sz="4800" dirty="0">
                <a:solidFill>
                  <a:schemeClr val="bg1"/>
                </a:solidFill>
              </a:rPr>
              <a:t>What If I get Stuck?</a:t>
            </a:r>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r>
              <a:rPr lang="en-IN" sz="2400" dirty="0"/>
              <a:t>                                                 </a:t>
            </a:r>
            <a:r>
              <a:rPr lang="en-IN" sz="2400" b="1" dirty="0">
                <a:latin typeface="Bradley Hand ITC" panose="03070402050302030203" pitchFamily="66" charset="0"/>
              </a:rPr>
              <a:t>Make them your best friend</a:t>
            </a:r>
          </a:p>
          <a:p>
            <a:pPr marL="0" indent="0">
              <a:buNone/>
            </a:pPr>
            <a:endParaRPr lang="en-IN" sz="3600" dirty="0"/>
          </a:p>
          <a:p>
            <a:pPr marL="0" indent="0">
              <a:buNone/>
            </a:pPr>
            <a:endParaRPr lang="en-IN" sz="6000" dirty="0"/>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7613374" y="4336629"/>
            <a:ext cx="1554576" cy="809779"/>
          </a:xfrm>
          <a:prstGeom prst="rect">
            <a:avLst/>
          </a:prstGeom>
        </p:spPr>
      </p:pic>
      <p:pic>
        <p:nvPicPr>
          <p:cNvPr id="6" name="Picture 5">
            <a:extLst>
              <a:ext uri="{FF2B5EF4-FFF2-40B4-BE49-F238E27FC236}">
                <a16:creationId xmlns:a16="http://schemas.microsoft.com/office/drawing/2014/main" id="{AD7571E7-2508-4E78-9594-767A44C56F87}"/>
              </a:ext>
            </a:extLst>
          </p:cNvPr>
          <p:cNvPicPr>
            <a:picLocks noChangeAspect="1"/>
          </p:cNvPicPr>
          <p:nvPr/>
        </p:nvPicPr>
        <p:blipFill>
          <a:blip r:embed="rId4"/>
          <a:stretch>
            <a:fillRect/>
          </a:stretch>
        </p:blipFill>
        <p:spPr>
          <a:xfrm>
            <a:off x="6337055" y="3667448"/>
            <a:ext cx="785812" cy="785812"/>
          </a:xfrm>
          <a:prstGeom prst="rect">
            <a:avLst/>
          </a:prstGeom>
        </p:spPr>
      </p:pic>
      <p:pic>
        <p:nvPicPr>
          <p:cNvPr id="9" name="Picture 8">
            <a:extLst>
              <a:ext uri="{FF2B5EF4-FFF2-40B4-BE49-F238E27FC236}">
                <a16:creationId xmlns:a16="http://schemas.microsoft.com/office/drawing/2014/main" id="{1C02A195-E4C8-4038-9416-BFC3B95E8D24}"/>
              </a:ext>
            </a:extLst>
          </p:cNvPr>
          <p:cNvPicPr>
            <a:picLocks noChangeAspect="1"/>
          </p:cNvPicPr>
          <p:nvPr/>
        </p:nvPicPr>
        <p:blipFill>
          <a:blip r:embed="rId5"/>
          <a:stretch>
            <a:fillRect/>
          </a:stretch>
        </p:blipFill>
        <p:spPr>
          <a:xfrm>
            <a:off x="5194706" y="867928"/>
            <a:ext cx="2284697" cy="631368"/>
          </a:xfrm>
          <a:prstGeom prst="rect">
            <a:avLst/>
          </a:prstGeom>
        </p:spPr>
      </p:pic>
      <p:pic>
        <p:nvPicPr>
          <p:cNvPr id="12" name="Picture 11">
            <a:extLst>
              <a:ext uri="{FF2B5EF4-FFF2-40B4-BE49-F238E27FC236}">
                <a16:creationId xmlns:a16="http://schemas.microsoft.com/office/drawing/2014/main" id="{E916745C-CBDA-4264-8AAF-EB6760D2F5A6}"/>
              </a:ext>
            </a:extLst>
          </p:cNvPr>
          <p:cNvPicPr>
            <a:picLocks noChangeAspect="1"/>
          </p:cNvPicPr>
          <p:nvPr/>
        </p:nvPicPr>
        <p:blipFill>
          <a:blip r:embed="rId6"/>
          <a:stretch>
            <a:fillRect/>
          </a:stretch>
        </p:blipFill>
        <p:spPr>
          <a:xfrm>
            <a:off x="3162327" y="3515198"/>
            <a:ext cx="1071562" cy="1071562"/>
          </a:xfrm>
          <a:prstGeom prst="rect">
            <a:avLst/>
          </a:prstGeom>
        </p:spPr>
      </p:pic>
      <p:pic>
        <p:nvPicPr>
          <p:cNvPr id="14" name="Picture 13">
            <a:extLst>
              <a:ext uri="{FF2B5EF4-FFF2-40B4-BE49-F238E27FC236}">
                <a16:creationId xmlns:a16="http://schemas.microsoft.com/office/drawing/2014/main" id="{E1995EE9-D051-4F32-89CD-1EBEF425A75F}"/>
              </a:ext>
            </a:extLst>
          </p:cNvPr>
          <p:cNvPicPr>
            <a:picLocks noChangeAspect="1"/>
          </p:cNvPicPr>
          <p:nvPr/>
        </p:nvPicPr>
        <p:blipFill>
          <a:blip r:embed="rId7"/>
          <a:stretch>
            <a:fillRect/>
          </a:stretch>
        </p:blipFill>
        <p:spPr>
          <a:xfrm>
            <a:off x="6814240" y="2443636"/>
            <a:ext cx="1931378" cy="1071562"/>
          </a:xfrm>
          <a:prstGeom prst="rect">
            <a:avLst/>
          </a:prstGeom>
        </p:spPr>
      </p:pic>
      <p:pic>
        <p:nvPicPr>
          <p:cNvPr id="16" name="Picture 15">
            <a:extLst>
              <a:ext uri="{FF2B5EF4-FFF2-40B4-BE49-F238E27FC236}">
                <a16:creationId xmlns:a16="http://schemas.microsoft.com/office/drawing/2014/main" id="{E1B71B45-E462-411C-8FD5-0650295AD991}"/>
              </a:ext>
            </a:extLst>
          </p:cNvPr>
          <p:cNvPicPr>
            <a:picLocks noChangeAspect="1"/>
          </p:cNvPicPr>
          <p:nvPr/>
        </p:nvPicPr>
        <p:blipFill>
          <a:blip r:embed="rId8"/>
          <a:stretch>
            <a:fillRect/>
          </a:stretch>
        </p:blipFill>
        <p:spPr>
          <a:xfrm>
            <a:off x="317613" y="772325"/>
            <a:ext cx="3665129" cy="1435509"/>
          </a:xfrm>
          <a:prstGeom prst="rect">
            <a:avLst/>
          </a:prstGeom>
        </p:spPr>
      </p:pic>
      <p:pic>
        <p:nvPicPr>
          <p:cNvPr id="18" name="Picture 17">
            <a:extLst>
              <a:ext uri="{FF2B5EF4-FFF2-40B4-BE49-F238E27FC236}">
                <a16:creationId xmlns:a16="http://schemas.microsoft.com/office/drawing/2014/main" id="{6FA45B11-95C4-4C9E-A1E9-3AEC5A181BDA}"/>
              </a:ext>
            </a:extLst>
          </p:cNvPr>
          <p:cNvPicPr>
            <a:picLocks noChangeAspect="1"/>
          </p:cNvPicPr>
          <p:nvPr/>
        </p:nvPicPr>
        <p:blipFill>
          <a:blip r:embed="rId9"/>
          <a:stretch>
            <a:fillRect/>
          </a:stretch>
        </p:blipFill>
        <p:spPr>
          <a:xfrm>
            <a:off x="3656105" y="2027486"/>
            <a:ext cx="2665397" cy="1047888"/>
          </a:xfrm>
          <a:prstGeom prst="rect">
            <a:avLst/>
          </a:prstGeom>
        </p:spPr>
      </p:pic>
      <p:pic>
        <p:nvPicPr>
          <p:cNvPr id="20" name="Picture 19">
            <a:extLst>
              <a:ext uri="{FF2B5EF4-FFF2-40B4-BE49-F238E27FC236}">
                <a16:creationId xmlns:a16="http://schemas.microsoft.com/office/drawing/2014/main" id="{830E219B-62EE-4AD0-8875-9380559FEB56}"/>
              </a:ext>
            </a:extLst>
          </p:cNvPr>
          <p:cNvPicPr>
            <a:picLocks noChangeAspect="1"/>
          </p:cNvPicPr>
          <p:nvPr/>
        </p:nvPicPr>
        <p:blipFill>
          <a:blip r:embed="rId10"/>
          <a:stretch>
            <a:fillRect/>
          </a:stretch>
        </p:blipFill>
        <p:spPr>
          <a:xfrm>
            <a:off x="7458866" y="1842610"/>
            <a:ext cx="804862" cy="804862"/>
          </a:xfrm>
          <a:prstGeom prst="rect">
            <a:avLst/>
          </a:prstGeom>
        </p:spPr>
      </p:pic>
      <p:pic>
        <p:nvPicPr>
          <p:cNvPr id="22" name="Picture 21">
            <a:extLst>
              <a:ext uri="{FF2B5EF4-FFF2-40B4-BE49-F238E27FC236}">
                <a16:creationId xmlns:a16="http://schemas.microsoft.com/office/drawing/2014/main" id="{9EDDCE09-8AFD-45F9-A8F2-846054FBC2B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Lst>
          </a:blip>
          <a:stretch>
            <a:fillRect/>
          </a:stretch>
        </p:blipFill>
        <p:spPr>
          <a:xfrm>
            <a:off x="-58275" y="2571750"/>
            <a:ext cx="2843574" cy="1592401"/>
          </a:xfrm>
          <a:prstGeom prst="rect">
            <a:avLst/>
          </a:prstGeom>
        </p:spPr>
      </p:pic>
      <p:pic>
        <p:nvPicPr>
          <p:cNvPr id="7" name="Picture 6">
            <a:extLst>
              <a:ext uri="{FF2B5EF4-FFF2-40B4-BE49-F238E27FC236}">
                <a16:creationId xmlns:a16="http://schemas.microsoft.com/office/drawing/2014/main" id="{A7F3EAFC-3E0B-4DDF-8113-4B393BBAEFE3}"/>
              </a:ext>
            </a:extLst>
          </p:cNvPr>
          <p:cNvPicPr>
            <a:picLocks noChangeAspect="1"/>
          </p:cNvPicPr>
          <p:nvPr/>
        </p:nvPicPr>
        <p:blipFill>
          <a:blip r:embed="rId13"/>
          <a:stretch>
            <a:fillRect/>
          </a:stretch>
        </p:blipFill>
        <p:spPr>
          <a:xfrm>
            <a:off x="2661869" y="2072540"/>
            <a:ext cx="1232336" cy="1232336"/>
          </a:xfrm>
          <a:prstGeom prst="rect">
            <a:avLst/>
          </a:prstGeom>
        </p:spPr>
      </p:pic>
    </p:spTree>
    <p:extLst>
      <p:ext uri="{BB962C8B-B14F-4D97-AF65-F5344CB8AC3E}">
        <p14:creationId xmlns:p14="http://schemas.microsoft.com/office/powerpoint/2010/main" val="386347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86DBA-27DF-4A90-A6B6-700AC8D4BE2D}"/>
              </a:ext>
            </a:extLst>
          </p:cNvPr>
          <p:cNvSpPr>
            <a:spLocks noGrp="1"/>
          </p:cNvSpPr>
          <p:nvPr>
            <p:ph idx="1"/>
          </p:nvPr>
        </p:nvSpPr>
        <p:spPr>
          <a:xfrm>
            <a:off x="628650" y="1134848"/>
            <a:ext cx="7886700" cy="3263504"/>
          </a:xfrm>
        </p:spPr>
        <p:txBody>
          <a:bodyPr>
            <a:normAutofit/>
          </a:bodyPr>
          <a:lstStyle/>
          <a:p>
            <a:pPr marL="0" indent="0">
              <a:buNone/>
            </a:pPr>
            <a:r>
              <a:rPr lang="en-IN" sz="6000" dirty="0"/>
              <a:t>What’s Next?</a:t>
            </a:r>
          </a:p>
          <a:p>
            <a:pPr marL="0" indent="0">
              <a:buNone/>
            </a:pPr>
            <a:r>
              <a:rPr lang="en-IN" sz="6000" dirty="0"/>
              <a:t>Do some Hands-On</a:t>
            </a:r>
          </a:p>
        </p:txBody>
      </p:sp>
      <p:sp>
        <p:nvSpPr>
          <p:cNvPr id="4" name="Rectangle 3">
            <a:extLst>
              <a:ext uri="{FF2B5EF4-FFF2-40B4-BE49-F238E27FC236}">
                <a16:creationId xmlns:a16="http://schemas.microsoft.com/office/drawing/2014/main" id="{201A29AE-1630-4837-809E-AB12DB2CD15B}"/>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52A627-734D-4CF6-9083-A177137C1E48}"/>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2C0856E3-694B-4DAF-B213-361D318F09AC}"/>
              </a:ext>
            </a:extLst>
          </p:cNvPr>
          <p:cNvPicPr>
            <a:picLocks noChangeAspect="1"/>
          </p:cNvPicPr>
          <p:nvPr/>
        </p:nvPicPr>
        <p:blipFill>
          <a:blip r:embed="rId2"/>
          <a:stretch>
            <a:fillRect/>
          </a:stretch>
        </p:blipFill>
        <p:spPr>
          <a:xfrm>
            <a:off x="-515082" y="3921420"/>
            <a:ext cx="3562350" cy="1885950"/>
          </a:xfrm>
          <a:prstGeom prst="rect">
            <a:avLst/>
          </a:prstGeom>
        </p:spPr>
      </p:pic>
      <p:pic>
        <p:nvPicPr>
          <p:cNvPr id="10" name="Picture 9">
            <a:extLst>
              <a:ext uri="{FF2B5EF4-FFF2-40B4-BE49-F238E27FC236}">
                <a16:creationId xmlns:a16="http://schemas.microsoft.com/office/drawing/2014/main" id="{C368E853-2587-41F6-916D-2CD8EBB660BA}"/>
              </a:ext>
            </a:extLst>
          </p:cNvPr>
          <p:cNvPicPr>
            <a:picLocks noChangeAspect="1"/>
          </p:cNvPicPr>
          <p:nvPr/>
        </p:nvPicPr>
        <p:blipFill>
          <a:blip r:embed="rId3"/>
          <a:stretch>
            <a:fillRect/>
          </a:stretch>
        </p:blipFill>
        <p:spPr>
          <a:xfrm>
            <a:off x="6096734" y="3559811"/>
            <a:ext cx="2962275" cy="1543050"/>
          </a:xfrm>
          <a:prstGeom prst="rect">
            <a:avLst/>
          </a:prstGeom>
        </p:spPr>
      </p:pic>
    </p:spTree>
    <p:extLst>
      <p:ext uri="{BB962C8B-B14F-4D97-AF65-F5344CB8AC3E}">
        <p14:creationId xmlns:p14="http://schemas.microsoft.com/office/powerpoint/2010/main" val="86990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EAA7FC-9AF9-4142-94D0-8A6E2F145702}"/>
              </a:ext>
            </a:extLst>
          </p:cNvPr>
          <p:cNvSpPr>
            <a:spLocks noGrp="1"/>
          </p:cNvSpPr>
          <p:nvPr>
            <p:ph idx="1"/>
          </p:nvPr>
        </p:nvSpPr>
        <p:spPr>
          <a:xfrm>
            <a:off x="230090" y="761394"/>
            <a:ext cx="8683819" cy="4023440"/>
          </a:xfrm>
        </p:spPr>
        <p:txBody>
          <a:bodyPr>
            <a:noAutofit/>
          </a:bodyPr>
          <a:lstStyle/>
          <a:p>
            <a:pPr fontAlgn="base"/>
            <a:endParaRPr lang="en-US" sz="2000" dirty="0"/>
          </a:p>
          <a:p>
            <a:pPr fontAlgn="base"/>
            <a:endParaRPr lang="en-US" sz="2000" dirty="0"/>
          </a:p>
        </p:txBody>
      </p:sp>
      <p:sp>
        <p:nvSpPr>
          <p:cNvPr id="3" name="Title 2">
            <a:extLst>
              <a:ext uri="{FF2B5EF4-FFF2-40B4-BE49-F238E27FC236}">
                <a16:creationId xmlns:a16="http://schemas.microsoft.com/office/drawing/2014/main" id="{EBE3ECB3-8081-4B2D-BCA0-EBAFE2F0B5D4}"/>
              </a:ext>
            </a:extLst>
          </p:cNvPr>
          <p:cNvSpPr>
            <a:spLocks noGrp="1"/>
          </p:cNvSpPr>
          <p:nvPr>
            <p:ph type="title"/>
          </p:nvPr>
        </p:nvSpPr>
        <p:spPr/>
        <p:txBody>
          <a:bodyPr>
            <a:normAutofit fontScale="90000"/>
          </a:bodyPr>
          <a:lstStyle/>
          <a:p>
            <a:r>
              <a:rPr lang="en-US" sz="3600" b="1" dirty="0">
                <a:solidFill>
                  <a:schemeClr val="bg1"/>
                </a:solidFill>
                <a:latin typeface="Segoe UI Light" panose="020B0502040204020203" pitchFamily="34" charset="0"/>
                <a:cs typeface="Segoe UI Light" panose="020B0502040204020203" pitchFamily="34" charset="0"/>
              </a:rPr>
              <a:t>Course Module in Brief</a:t>
            </a:r>
            <a:endParaRPr lang="en-US" b="1" dirty="0"/>
          </a:p>
        </p:txBody>
      </p:sp>
      <p:pic>
        <p:nvPicPr>
          <p:cNvPr id="11" name="Picture 10">
            <a:extLst>
              <a:ext uri="{FF2B5EF4-FFF2-40B4-BE49-F238E27FC236}">
                <a16:creationId xmlns:a16="http://schemas.microsoft.com/office/drawing/2014/main" id="{5BDD9F21-87FF-4DE2-8C5F-155FD270B3A4}"/>
              </a:ext>
            </a:extLst>
          </p:cNvPr>
          <p:cNvPicPr>
            <a:picLocks noChangeAspect="1"/>
          </p:cNvPicPr>
          <p:nvPr/>
        </p:nvPicPr>
        <p:blipFill>
          <a:blip r:embed="rId3"/>
          <a:stretch>
            <a:fillRect/>
          </a:stretch>
        </p:blipFill>
        <p:spPr>
          <a:xfrm>
            <a:off x="5826675" y="4698568"/>
            <a:ext cx="366400" cy="378677"/>
          </a:xfrm>
          <a:prstGeom prst="rect">
            <a:avLst/>
          </a:prstGeom>
        </p:spPr>
      </p:pic>
      <p:sp>
        <p:nvSpPr>
          <p:cNvPr id="12" name="Text Placeholder 4">
            <a:extLst>
              <a:ext uri="{FF2B5EF4-FFF2-40B4-BE49-F238E27FC236}">
                <a16:creationId xmlns:a16="http://schemas.microsoft.com/office/drawing/2014/main" id="{9FCAE605-942B-4B73-B9F9-628F61C4BF15}"/>
              </a:ext>
            </a:extLst>
          </p:cNvPr>
          <p:cNvSpPr txBox="1">
            <a:spLocks/>
          </p:cNvSpPr>
          <p:nvPr/>
        </p:nvSpPr>
        <p:spPr>
          <a:xfrm>
            <a:off x="6285185" y="4683250"/>
            <a:ext cx="1903339"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rPr>
              <a:t>@</a:t>
            </a:r>
            <a:r>
              <a:rPr lang="en-US" dirty="0" err="1">
                <a:solidFill>
                  <a:schemeClr val="tx1"/>
                </a:solidFill>
              </a:rPr>
              <a:t>s_oumyadip</a:t>
            </a:r>
            <a:endParaRPr lang="en-US" dirty="0">
              <a:solidFill>
                <a:schemeClr val="tx1"/>
              </a:solidFill>
            </a:endParaRPr>
          </a:p>
        </p:txBody>
      </p:sp>
      <p:sp>
        <p:nvSpPr>
          <p:cNvPr id="6" name="Rectangle 5">
            <a:extLst>
              <a:ext uri="{FF2B5EF4-FFF2-40B4-BE49-F238E27FC236}">
                <a16:creationId xmlns:a16="http://schemas.microsoft.com/office/drawing/2014/main" id="{3CD25823-15EB-449B-AA68-D28C5BC4FD4A}"/>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7BE44CE-D0CD-4A79-A594-F5D6D33B0A2E}"/>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68D1493F-A8FA-4A1D-A599-ED50DD2ADA40}"/>
              </a:ext>
            </a:extLst>
          </p:cNvPr>
          <p:cNvSpPr/>
          <p:nvPr/>
        </p:nvSpPr>
        <p:spPr>
          <a:xfrm>
            <a:off x="5560829" y="4582831"/>
            <a:ext cx="3583172" cy="494414"/>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FF7D8A4A-0EDC-4AF9-8D1B-945DBFA474FF}"/>
              </a:ext>
            </a:extLst>
          </p:cNvPr>
          <p:cNvGraphicFramePr>
            <a:graphicFrameLocks noGrp="1"/>
          </p:cNvGraphicFramePr>
          <p:nvPr>
            <p:extLst>
              <p:ext uri="{D42A27DB-BD31-4B8C-83A1-F6EECF244321}">
                <p14:modId xmlns:p14="http://schemas.microsoft.com/office/powerpoint/2010/main" val="2874019293"/>
              </p:ext>
            </p:extLst>
          </p:nvPr>
        </p:nvGraphicFramePr>
        <p:xfrm>
          <a:off x="228601" y="726225"/>
          <a:ext cx="7772400" cy="4351020"/>
        </p:xfrm>
        <a:graphic>
          <a:graphicData uri="http://schemas.openxmlformats.org/drawingml/2006/table">
            <a:tbl>
              <a:tblPr firstRow="1" bandRow="1">
                <a:tableStyleId>{D27102A9-8310-4765-A935-A1911B00CA55}</a:tableStyleId>
              </a:tblPr>
              <a:tblGrid>
                <a:gridCol w="3886200">
                  <a:extLst>
                    <a:ext uri="{9D8B030D-6E8A-4147-A177-3AD203B41FA5}">
                      <a16:colId xmlns:a16="http://schemas.microsoft.com/office/drawing/2014/main" val="1250071200"/>
                    </a:ext>
                  </a:extLst>
                </a:gridCol>
                <a:gridCol w="3886200">
                  <a:extLst>
                    <a:ext uri="{9D8B030D-6E8A-4147-A177-3AD203B41FA5}">
                      <a16:colId xmlns:a16="http://schemas.microsoft.com/office/drawing/2014/main" val="587131382"/>
                    </a:ext>
                  </a:extLst>
                </a:gridCol>
              </a:tblGrid>
              <a:tr h="4166655">
                <a:tc>
                  <a:txBody>
                    <a:bodyPr/>
                    <a:lstStyle/>
                    <a:p>
                      <a:r>
                        <a:rPr lang="en-US" sz="1400" dirty="0"/>
                        <a:t>Introduction to Web Development </a:t>
                      </a:r>
                    </a:p>
                    <a:p>
                      <a:endParaRPr lang="en-US" sz="1400" dirty="0"/>
                    </a:p>
                    <a:p>
                      <a:r>
                        <a:rPr lang="en-US" sz="1400" dirty="0"/>
                        <a:t>HTML</a:t>
                      </a:r>
                    </a:p>
                    <a:p>
                      <a:endParaRPr lang="en-US" sz="1400" dirty="0"/>
                    </a:p>
                    <a:p>
                      <a:r>
                        <a:rPr lang="en-US" sz="1400" dirty="0"/>
                        <a:t>CSS with Web Design</a:t>
                      </a:r>
                    </a:p>
                    <a:p>
                      <a:endParaRPr lang="en-US" sz="1400" dirty="0"/>
                    </a:p>
                    <a:p>
                      <a:r>
                        <a:rPr lang="en-US" sz="1400" dirty="0"/>
                        <a:t>Bootstrap and other styling Framework</a:t>
                      </a:r>
                    </a:p>
                    <a:p>
                      <a:endParaRPr lang="en-US" sz="1400" dirty="0"/>
                    </a:p>
                    <a:p>
                      <a:r>
                        <a:rPr lang="en-US" sz="1400" dirty="0"/>
                        <a:t>Git and GitHub</a:t>
                      </a:r>
                    </a:p>
                    <a:p>
                      <a:endParaRPr lang="en-US" sz="1400" dirty="0"/>
                    </a:p>
                    <a:p>
                      <a:r>
                        <a:rPr lang="en-US" sz="1400" dirty="0"/>
                        <a:t>JavaScript</a:t>
                      </a:r>
                    </a:p>
                    <a:p>
                      <a:endParaRPr lang="en-US" sz="1400" dirty="0"/>
                    </a:p>
                    <a:p>
                      <a:r>
                        <a:rPr lang="en-US" sz="1400" dirty="0"/>
                        <a:t>jQuery</a:t>
                      </a:r>
                    </a:p>
                    <a:p>
                      <a:endParaRPr lang="en-US" sz="1400" dirty="0"/>
                    </a:p>
                    <a:p>
                      <a:r>
                        <a:rPr lang="en-US" sz="1400" dirty="0"/>
                        <a:t>Firebase</a:t>
                      </a:r>
                    </a:p>
                    <a:p>
                      <a:endParaRPr lang="en-US" sz="1400" dirty="0"/>
                    </a:p>
                    <a:p>
                      <a:r>
                        <a:rPr lang="en-US" sz="1400" dirty="0"/>
                        <a:t>PHP</a:t>
                      </a:r>
                    </a:p>
                    <a:p>
                      <a:endParaRPr lang="en-US" sz="1400" dirty="0"/>
                    </a:p>
                    <a:p>
                      <a:r>
                        <a:rPr lang="en-US" sz="1400" dirty="0"/>
                        <a:t>Database (SQL vs </a:t>
                      </a:r>
                      <a:r>
                        <a:rPr lang="en-IN" sz="1400" dirty="0"/>
                        <a:t>NoSQL)</a:t>
                      </a:r>
                      <a:endParaRPr lang="en-US" sz="1400" dirty="0"/>
                    </a:p>
                    <a:p>
                      <a:endParaRPr lang="en-IN"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a:t>Database (SQL)</a:t>
                      </a:r>
                    </a:p>
                    <a:p>
                      <a:endParaRPr lang="en-US" sz="1200" dirty="0"/>
                    </a:p>
                    <a:p>
                      <a:r>
                        <a:rPr lang="en-US" sz="1200" dirty="0"/>
                        <a:t>Node with Express</a:t>
                      </a:r>
                    </a:p>
                    <a:p>
                      <a:endParaRPr lang="en-US" sz="1200" dirty="0"/>
                    </a:p>
                    <a:p>
                      <a:r>
                        <a:rPr lang="en-US" sz="1200" dirty="0"/>
                        <a:t>EJS</a:t>
                      </a:r>
                    </a:p>
                    <a:p>
                      <a:endParaRPr lang="en-US" sz="1200" dirty="0"/>
                    </a:p>
                    <a:p>
                      <a:r>
                        <a:rPr lang="en-US" sz="1200" dirty="0"/>
                        <a:t>React</a:t>
                      </a:r>
                    </a:p>
                    <a:p>
                      <a:endParaRPr lang="en-US" sz="1200" dirty="0"/>
                    </a:p>
                    <a:p>
                      <a:r>
                        <a:rPr lang="en-US" sz="1200" dirty="0"/>
                        <a:t>Angular</a:t>
                      </a:r>
                    </a:p>
                    <a:p>
                      <a:endParaRPr lang="en-US" sz="1200" dirty="0"/>
                    </a:p>
                    <a:p>
                      <a:r>
                        <a:rPr lang="en-IN" dirty="0"/>
                        <a:t>Vue</a:t>
                      </a:r>
                    </a:p>
                    <a:p>
                      <a:endParaRPr lang="en-IN" dirty="0"/>
                    </a:p>
                    <a:p>
                      <a:r>
                        <a:rPr lang="en-IN" dirty="0"/>
                        <a:t>Other Concepts(</a:t>
                      </a:r>
                      <a:r>
                        <a:rPr lang="en-IN" dirty="0" err="1"/>
                        <a:t>Devops</a:t>
                      </a:r>
                      <a:r>
                        <a:rPr lang="en-IN" dirty="0"/>
                        <a:t>, Personal </a:t>
                      </a:r>
                      <a:r>
                        <a:rPr lang="en-IN" dirty="0" err="1"/>
                        <a:t>hosting,native</a:t>
                      </a:r>
                      <a:r>
                        <a:rPr lang="en-IN" dirty="0"/>
                        <a:t> apps </a:t>
                      </a:r>
                      <a:r>
                        <a:rPr lang="en-IN" dirty="0" err="1"/>
                        <a:t>etc,etc</a:t>
                      </a:r>
                      <a:r>
                        <a:rPr lang="en-IN" dirty="0"/>
                        <a:t>)</a:t>
                      </a:r>
                    </a:p>
                    <a:p>
                      <a:endParaRPr lang="en-IN" dirty="0"/>
                    </a:p>
                    <a:p>
                      <a:r>
                        <a:rPr lang="en-IN" dirty="0"/>
                        <a:t>Projects</a:t>
                      </a:r>
                    </a:p>
                  </a:txBody>
                  <a:tcPr/>
                </a:tc>
                <a:extLst>
                  <a:ext uri="{0D108BD9-81ED-4DB2-BD59-A6C34878D82A}">
                    <a16:rowId xmlns:a16="http://schemas.microsoft.com/office/drawing/2014/main" val="4087008943"/>
                  </a:ext>
                </a:extLst>
              </a:tr>
            </a:tbl>
          </a:graphicData>
        </a:graphic>
      </p:graphicFrame>
    </p:spTree>
    <p:extLst>
      <p:ext uri="{BB962C8B-B14F-4D97-AF65-F5344CB8AC3E}">
        <p14:creationId xmlns:p14="http://schemas.microsoft.com/office/powerpoint/2010/main" val="3466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2E045-44F2-4E15-815F-6668EF74B3A2}"/>
              </a:ext>
            </a:extLst>
          </p:cNvPr>
          <p:cNvSpPr>
            <a:spLocks noGrp="1"/>
          </p:cNvSpPr>
          <p:nvPr>
            <p:ph type="ctrTitle"/>
          </p:nvPr>
        </p:nvSpPr>
        <p:spPr>
          <a:xfrm>
            <a:off x="1143000" y="1335758"/>
            <a:ext cx="6858000" cy="1790700"/>
          </a:xfrm>
        </p:spPr>
        <p:txBody>
          <a:bodyPr/>
          <a:lstStyle/>
          <a:p>
            <a:r>
              <a:rPr lang="en-US" sz="4000" dirty="0"/>
              <a:t>What is </a:t>
            </a:r>
            <a:r>
              <a:rPr lang="en-US" sz="4800" dirty="0"/>
              <a:t>Web Development </a:t>
            </a:r>
            <a:r>
              <a:rPr lang="en-US" sz="4000" dirty="0"/>
              <a:t>?</a:t>
            </a:r>
            <a:endParaRPr lang="en-US" dirty="0"/>
          </a:p>
        </p:txBody>
      </p:sp>
      <p:sp>
        <p:nvSpPr>
          <p:cNvPr id="2" name="Rectangle 1">
            <a:extLst>
              <a:ext uri="{FF2B5EF4-FFF2-40B4-BE49-F238E27FC236}">
                <a16:creationId xmlns:a16="http://schemas.microsoft.com/office/drawing/2014/main" id="{CDF48180-EF01-4521-A2C5-76DD2B373F03}"/>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D4A59DEF-AD47-40E0-9DE9-916AFE4FB305}"/>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8A722D30-954D-4C5D-8847-EB4B85B65801}"/>
              </a:ext>
            </a:extLst>
          </p:cNvPr>
          <p:cNvSpPr/>
          <p:nvPr/>
        </p:nvSpPr>
        <p:spPr>
          <a:xfrm>
            <a:off x="6602819" y="4747636"/>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6986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7AFE2-887A-4D4E-9BBE-E67CEF7EA538}"/>
              </a:ext>
            </a:extLst>
          </p:cNvPr>
          <p:cNvSpPr>
            <a:spLocks noGrp="1"/>
          </p:cNvSpPr>
          <p:nvPr>
            <p:ph idx="1"/>
          </p:nvPr>
        </p:nvSpPr>
        <p:spPr>
          <a:xfrm>
            <a:off x="242851" y="800562"/>
            <a:ext cx="7633742" cy="3326329"/>
          </a:xfrm>
        </p:spPr>
        <p:txBody>
          <a:bodyPr>
            <a:normAutofit/>
          </a:bodyPr>
          <a:lstStyle/>
          <a:p>
            <a:pPr marL="0" indent="0">
              <a:buNone/>
            </a:pPr>
            <a:r>
              <a:rPr lang="en-US" b="1" dirty="0"/>
              <a:t>Web development</a:t>
            </a:r>
            <a:r>
              <a:rPr lang="en-US" dirty="0"/>
              <a:t> is the work involved in developing a </a:t>
            </a:r>
          </a:p>
          <a:p>
            <a:pPr marL="0" indent="0">
              <a:buNone/>
            </a:pPr>
            <a:r>
              <a:rPr lang="en-US" dirty="0">
                <a:hlinkClick r:id="rId2" tooltip="Web site"/>
              </a:rPr>
              <a:t>Web site</a:t>
            </a:r>
            <a:r>
              <a:rPr lang="en-US" dirty="0"/>
              <a:t> for the </a:t>
            </a:r>
            <a:r>
              <a:rPr lang="en-US" dirty="0">
                <a:hlinkClick r:id="rId3" tooltip="Internet"/>
              </a:rPr>
              <a:t>Internet</a:t>
            </a:r>
            <a:r>
              <a:rPr lang="en-US" dirty="0"/>
              <a:t> (</a:t>
            </a:r>
            <a:r>
              <a:rPr lang="en-US" dirty="0">
                <a:hlinkClick r:id="rId4" tooltip="World Wide Web"/>
              </a:rPr>
              <a:t>World Wide Web</a:t>
            </a:r>
            <a:r>
              <a:rPr lang="en-US" dirty="0"/>
              <a:t>) or an </a:t>
            </a:r>
            <a:r>
              <a:rPr lang="en-US" dirty="0">
                <a:hlinkClick r:id="rId5" tooltip="Intranet"/>
              </a:rPr>
              <a:t>intranet</a:t>
            </a:r>
            <a:r>
              <a:rPr lang="en-US" dirty="0"/>
              <a:t> </a:t>
            </a:r>
          </a:p>
          <a:p>
            <a:pPr marL="0" indent="0">
              <a:buNone/>
            </a:pPr>
            <a:r>
              <a:rPr lang="en-US" dirty="0"/>
              <a:t>(a private network).</a:t>
            </a:r>
            <a:r>
              <a:rPr lang="en-US" baseline="30000" dirty="0">
                <a:hlinkClick r:id="rId6"/>
              </a:rPr>
              <a:t>[1]</a:t>
            </a:r>
            <a:r>
              <a:rPr lang="en-US" dirty="0"/>
              <a:t> Web development can range </a:t>
            </a:r>
          </a:p>
          <a:p>
            <a:pPr marL="0" indent="0">
              <a:buNone/>
            </a:pPr>
            <a:r>
              <a:rPr lang="en-US" dirty="0"/>
              <a:t>from developing a simple single </a:t>
            </a:r>
            <a:r>
              <a:rPr lang="en-US" dirty="0">
                <a:hlinkClick r:id="rId7" tooltip="Static Web page"/>
              </a:rPr>
              <a:t>static page</a:t>
            </a:r>
            <a:r>
              <a:rPr lang="en-US" dirty="0"/>
              <a:t> of </a:t>
            </a:r>
            <a:r>
              <a:rPr lang="en-US" dirty="0">
                <a:hlinkClick r:id="rId8" tooltip="Plain text"/>
              </a:rPr>
              <a:t>plain text</a:t>
            </a:r>
            <a:r>
              <a:rPr lang="en-US" dirty="0"/>
              <a:t> to complex </a:t>
            </a:r>
            <a:r>
              <a:rPr lang="en-US" dirty="0">
                <a:hlinkClick r:id="rId9" tooltip="Web application"/>
              </a:rPr>
              <a:t>web applications</a:t>
            </a:r>
            <a:r>
              <a:rPr lang="en-US" dirty="0"/>
              <a:t>, </a:t>
            </a:r>
            <a:r>
              <a:rPr lang="en-US" dirty="0">
                <a:hlinkClick r:id="rId10" tooltip="Electronic business"/>
              </a:rPr>
              <a:t>electronic businesses</a:t>
            </a:r>
            <a:r>
              <a:rPr lang="en-US" dirty="0"/>
              <a:t>, </a:t>
            </a:r>
          </a:p>
          <a:p>
            <a:pPr marL="0" indent="0">
              <a:buNone/>
            </a:pPr>
            <a:r>
              <a:rPr lang="en-US" dirty="0"/>
              <a:t>and </a:t>
            </a:r>
            <a:r>
              <a:rPr lang="en-US" dirty="0">
                <a:hlinkClick r:id="rId11" tooltip="Social network service"/>
              </a:rPr>
              <a:t>social network services</a:t>
            </a:r>
            <a:r>
              <a:rPr lang="en-US" dirty="0"/>
              <a:t>.</a:t>
            </a:r>
            <a:endParaRPr lang="en-US" sz="1600" dirty="0"/>
          </a:p>
        </p:txBody>
      </p:sp>
      <p:sp>
        <p:nvSpPr>
          <p:cNvPr id="5" name="Title 4">
            <a:extLst>
              <a:ext uri="{FF2B5EF4-FFF2-40B4-BE49-F238E27FC236}">
                <a16:creationId xmlns:a16="http://schemas.microsoft.com/office/drawing/2014/main" id="{68FEEC93-12DE-457B-A389-05CDB12384FE}"/>
              </a:ext>
            </a:extLst>
          </p:cNvPr>
          <p:cNvSpPr>
            <a:spLocks noGrp="1"/>
          </p:cNvSpPr>
          <p:nvPr>
            <p:ph type="title"/>
          </p:nvPr>
        </p:nvSpPr>
        <p:spPr>
          <a:xfrm>
            <a:off x="317565" y="-101015"/>
            <a:ext cx="7886700" cy="994172"/>
          </a:xfrm>
        </p:spPr>
        <p:txBody>
          <a:bodyPr/>
          <a:lstStyle/>
          <a:p>
            <a:r>
              <a:rPr lang="en-IN" dirty="0">
                <a:solidFill>
                  <a:schemeClr val="bg1"/>
                </a:solidFill>
              </a:rPr>
              <a:t>What is Web Development?</a:t>
            </a:r>
          </a:p>
        </p:txBody>
      </p:sp>
      <p:sp>
        <p:nvSpPr>
          <p:cNvPr id="8" name="Rectangle 7">
            <a:extLst>
              <a:ext uri="{FF2B5EF4-FFF2-40B4-BE49-F238E27FC236}">
                <a16:creationId xmlns:a16="http://schemas.microsoft.com/office/drawing/2014/main" id="{C9FBCFB6-2549-4793-971B-50E426DE3C74}"/>
              </a:ext>
            </a:extLst>
          </p:cNvPr>
          <p:cNvSpPr/>
          <p:nvPr/>
        </p:nvSpPr>
        <p:spPr>
          <a:xfrm>
            <a:off x="7246088" y="0"/>
            <a:ext cx="1897912"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F7FA136D-8950-4B64-9B51-15FFB3355E70}"/>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7" name="Picture 16">
            <a:extLst>
              <a:ext uri="{FF2B5EF4-FFF2-40B4-BE49-F238E27FC236}">
                <a16:creationId xmlns:a16="http://schemas.microsoft.com/office/drawing/2014/main" id="{BFD7EEF6-268A-4746-9D35-888EAE6F0C60}"/>
              </a:ext>
            </a:extLst>
          </p:cNvPr>
          <p:cNvPicPr>
            <a:picLocks noChangeAspect="1"/>
          </p:cNvPicPr>
          <p:nvPr/>
        </p:nvPicPr>
        <p:blipFill>
          <a:blip r:embed="rId12"/>
          <a:stretch>
            <a:fillRect/>
          </a:stretch>
        </p:blipFill>
        <p:spPr>
          <a:xfrm>
            <a:off x="6942471" y="3780517"/>
            <a:ext cx="2195917" cy="1362983"/>
          </a:xfrm>
          <a:prstGeom prst="rect">
            <a:avLst/>
          </a:prstGeom>
        </p:spPr>
      </p:pic>
      <p:pic>
        <p:nvPicPr>
          <p:cNvPr id="19" name="Picture 18">
            <a:extLst>
              <a:ext uri="{FF2B5EF4-FFF2-40B4-BE49-F238E27FC236}">
                <a16:creationId xmlns:a16="http://schemas.microsoft.com/office/drawing/2014/main" id="{F390091E-274D-4DE2-B732-A58DBAB00522}"/>
              </a:ext>
            </a:extLst>
          </p:cNvPr>
          <p:cNvPicPr>
            <a:picLocks noChangeAspect="1"/>
          </p:cNvPicPr>
          <p:nvPr/>
        </p:nvPicPr>
        <p:blipFill>
          <a:blip r:embed="rId13"/>
          <a:stretch>
            <a:fillRect/>
          </a:stretch>
        </p:blipFill>
        <p:spPr>
          <a:xfrm>
            <a:off x="128587" y="3524983"/>
            <a:ext cx="2962275" cy="1543050"/>
          </a:xfrm>
          <a:prstGeom prst="rect">
            <a:avLst/>
          </a:prstGeom>
        </p:spPr>
      </p:pic>
    </p:spTree>
    <p:extLst>
      <p:ext uri="{BB962C8B-B14F-4D97-AF65-F5344CB8AC3E}">
        <p14:creationId xmlns:p14="http://schemas.microsoft.com/office/powerpoint/2010/main" val="33540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Web Career Goals</a:t>
            </a:r>
            <a:endParaRPr spc="-4" dirty="0">
              <a:solidFill>
                <a:schemeClr val="bg1"/>
              </a:solidFill>
            </a:endParaRPr>
          </a:p>
        </p:txBody>
      </p:sp>
      <p:pic>
        <p:nvPicPr>
          <p:cNvPr id="8194" name="Picture 2" descr="The 9 Best Programming Languages to Learn in 2021 | Fullstack Academy">
            <a:extLst>
              <a:ext uri="{FF2B5EF4-FFF2-40B4-BE49-F238E27FC236}">
                <a16:creationId xmlns:a16="http://schemas.microsoft.com/office/drawing/2014/main" id="{5424A807-708E-4221-BE87-149D341BB1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07" b="6809"/>
          <a:stretch/>
        </p:blipFill>
        <p:spPr bwMode="auto">
          <a:xfrm>
            <a:off x="1591229" y="756684"/>
            <a:ext cx="5968207" cy="427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076" name="Picture 4" descr="Front End Development, Back End Development, and Full Stack Developers">
            <a:extLst>
              <a:ext uri="{FF2B5EF4-FFF2-40B4-BE49-F238E27FC236}">
                <a16:creationId xmlns:a16="http://schemas.microsoft.com/office/drawing/2014/main" id="{F7397D51-2656-4FCA-BD90-CABA54DA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53" y="675622"/>
            <a:ext cx="6123689" cy="38142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5BCB04C-EA2C-40C6-A8C5-5AC59A1ADB89}"/>
              </a:ext>
            </a:extLst>
          </p:cNvPr>
          <p:cNvPicPr>
            <a:picLocks noChangeAspect="1"/>
          </p:cNvPicPr>
          <p:nvPr/>
        </p:nvPicPr>
        <p:blipFill>
          <a:blip r:embed="rId3"/>
          <a:stretch>
            <a:fillRect/>
          </a:stretch>
        </p:blipFill>
        <p:spPr>
          <a:xfrm>
            <a:off x="7511159" y="2524896"/>
            <a:ext cx="1556238" cy="778119"/>
          </a:xfrm>
          <a:prstGeom prst="rect">
            <a:avLst/>
          </a:prstGeom>
        </p:spPr>
      </p:pic>
      <p:pic>
        <p:nvPicPr>
          <p:cNvPr id="11" name="Picture 10">
            <a:extLst>
              <a:ext uri="{FF2B5EF4-FFF2-40B4-BE49-F238E27FC236}">
                <a16:creationId xmlns:a16="http://schemas.microsoft.com/office/drawing/2014/main" id="{3F00A603-9E51-4EE6-96C9-AE50711B1A7A}"/>
              </a:ext>
            </a:extLst>
          </p:cNvPr>
          <p:cNvPicPr>
            <a:picLocks noChangeAspect="1"/>
          </p:cNvPicPr>
          <p:nvPr/>
        </p:nvPicPr>
        <p:blipFill>
          <a:blip r:embed="rId4"/>
          <a:stretch>
            <a:fillRect/>
          </a:stretch>
        </p:blipFill>
        <p:spPr>
          <a:xfrm>
            <a:off x="7630074" y="4071866"/>
            <a:ext cx="1366694" cy="835961"/>
          </a:xfrm>
          <a:prstGeom prst="rect">
            <a:avLst/>
          </a:prstGeom>
        </p:spPr>
      </p:pic>
      <p:pic>
        <p:nvPicPr>
          <p:cNvPr id="13" name="Picture 12">
            <a:extLst>
              <a:ext uri="{FF2B5EF4-FFF2-40B4-BE49-F238E27FC236}">
                <a16:creationId xmlns:a16="http://schemas.microsoft.com/office/drawing/2014/main" id="{F54BED93-C861-45AF-B101-56C1454A1119}"/>
              </a:ext>
            </a:extLst>
          </p:cNvPr>
          <p:cNvPicPr>
            <a:picLocks noChangeAspect="1"/>
          </p:cNvPicPr>
          <p:nvPr/>
        </p:nvPicPr>
        <p:blipFill>
          <a:blip r:embed="rId5"/>
          <a:stretch>
            <a:fillRect/>
          </a:stretch>
        </p:blipFill>
        <p:spPr>
          <a:xfrm>
            <a:off x="4860460" y="4365381"/>
            <a:ext cx="2003913" cy="778119"/>
          </a:xfrm>
          <a:prstGeom prst="rect">
            <a:avLst/>
          </a:prstGeom>
        </p:spPr>
      </p:pic>
      <p:pic>
        <p:nvPicPr>
          <p:cNvPr id="15" name="Picture 14">
            <a:extLst>
              <a:ext uri="{FF2B5EF4-FFF2-40B4-BE49-F238E27FC236}">
                <a16:creationId xmlns:a16="http://schemas.microsoft.com/office/drawing/2014/main" id="{68BF7053-70F5-430E-8986-1B133BD5F9FB}"/>
              </a:ext>
            </a:extLst>
          </p:cNvPr>
          <p:cNvPicPr>
            <a:picLocks noChangeAspect="1"/>
          </p:cNvPicPr>
          <p:nvPr/>
        </p:nvPicPr>
        <p:blipFill>
          <a:blip r:embed="rId6"/>
          <a:stretch>
            <a:fillRect/>
          </a:stretch>
        </p:blipFill>
        <p:spPr>
          <a:xfrm>
            <a:off x="127591" y="742270"/>
            <a:ext cx="2003913" cy="1418500"/>
          </a:xfrm>
          <a:prstGeom prst="rect">
            <a:avLst/>
          </a:prstGeom>
        </p:spPr>
      </p:pic>
      <p:pic>
        <p:nvPicPr>
          <p:cNvPr id="17" name="Picture 16">
            <a:extLst>
              <a:ext uri="{FF2B5EF4-FFF2-40B4-BE49-F238E27FC236}">
                <a16:creationId xmlns:a16="http://schemas.microsoft.com/office/drawing/2014/main" id="{0666FF1A-268E-48DF-91B8-BC5C7593001C}"/>
              </a:ext>
            </a:extLst>
          </p:cNvPr>
          <p:cNvPicPr>
            <a:picLocks noChangeAspect="1"/>
          </p:cNvPicPr>
          <p:nvPr/>
        </p:nvPicPr>
        <p:blipFill>
          <a:blip r:embed="rId7"/>
          <a:stretch>
            <a:fillRect/>
          </a:stretch>
        </p:blipFill>
        <p:spPr>
          <a:xfrm>
            <a:off x="100465" y="2683243"/>
            <a:ext cx="1197952" cy="598976"/>
          </a:xfrm>
          <a:prstGeom prst="rect">
            <a:avLst/>
          </a:prstGeom>
        </p:spPr>
      </p:pic>
      <p:pic>
        <p:nvPicPr>
          <p:cNvPr id="19" name="Picture 18">
            <a:extLst>
              <a:ext uri="{FF2B5EF4-FFF2-40B4-BE49-F238E27FC236}">
                <a16:creationId xmlns:a16="http://schemas.microsoft.com/office/drawing/2014/main" id="{EE559351-76D0-4324-8F32-92975316C82C}"/>
              </a:ext>
            </a:extLst>
          </p:cNvPr>
          <p:cNvPicPr>
            <a:picLocks noChangeAspect="1"/>
          </p:cNvPicPr>
          <p:nvPr/>
        </p:nvPicPr>
        <p:blipFill>
          <a:blip r:embed="rId8"/>
          <a:stretch>
            <a:fillRect/>
          </a:stretch>
        </p:blipFill>
        <p:spPr>
          <a:xfrm>
            <a:off x="450964" y="4012170"/>
            <a:ext cx="778119" cy="778119"/>
          </a:xfrm>
          <a:prstGeom prst="rect">
            <a:avLst/>
          </a:prstGeom>
        </p:spPr>
      </p:pic>
      <p:graphicFrame>
        <p:nvGraphicFramePr>
          <p:cNvPr id="2" name="Table 9">
            <a:extLst>
              <a:ext uri="{FF2B5EF4-FFF2-40B4-BE49-F238E27FC236}">
                <a16:creationId xmlns:a16="http://schemas.microsoft.com/office/drawing/2014/main" id="{2E8899E2-20C0-4051-8B1A-9AC86C88B570}"/>
              </a:ext>
            </a:extLst>
          </p:cNvPr>
          <p:cNvGraphicFramePr>
            <a:graphicFrameLocks noGrp="1"/>
          </p:cNvGraphicFramePr>
          <p:nvPr>
            <p:extLst>
              <p:ext uri="{D42A27DB-BD31-4B8C-83A1-F6EECF244321}">
                <p14:modId xmlns:p14="http://schemas.microsoft.com/office/powerpoint/2010/main" val="4127991393"/>
              </p:ext>
            </p:extLst>
          </p:nvPr>
        </p:nvGraphicFramePr>
        <p:xfrm>
          <a:off x="5316" y="-4327"/>
          <a:ext cx="9144000" cy="684344"/>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749140339"/>
                    </a:ext>
                  </a:extLst>
                </a:gridCol>
              </a:tblGrid>
              <a:tr h="684344">
                <a:tc>
                  <a:txBody>
                    <a:bodyPr/>
                    <a:lstStyle/>
                    <a:p>
                      <a:r>
                        <a:rPr lang="en-US" sz="2000" dirty="0">
                          <a:latin typeface="Arial Rounded MT Bold" panose="020F0704030504030204" pitchFamily="34" charset="0"/>
                        </a:rPr>
                        <a:t>Who are full stack developers ? (5+ years)</a:t>
                      </a:r>
                      <a:endParaRPr lang="en-IN" dirty="0">
                        <a:latin typeface="Arial Rounded MT Bold" panose="020F0704030504030204" pitchFamily="34" charset="0"/>
                      </a:endParaRPr>
                    </a:p>
                  </a:txBody>
                  <a:tcPr>
                    <a:solidFill>
                      <a:schemeClr val="tx2"/>
                    </a:solidFill>
                  </a:tcPr>
                </a:tc>
                <a:extLst>
                  <a:ext uri="{0D108BD9-81ED-4DB2-BD59-A6C34878D82A}">
                    <a16:rowId xmlns:a16="http://schemas.microsoft.com/office/drawing/2014/main" val="3559328367"/>
                  </a:ext>
                </a:extLst>
              </a:tr>
            </a:tbl>
          </a:graphicData>
        </a:graphic>
      </p:graphicFrame>
      <p:pic>
        <p:nvPicPr>
          <p:cNvPr id="12" name="Picture 11">
            <a:extLst>
              <a:ext uri="{FF2B5EF4-FFF2-40B4-BE49-F238E27FC236}">
                <a16:creationId xmlns:a16="http://schemas.microsoft.com/office/drawing/2014/main" id="{47F77044-9DA9-42E1-B3BB-A3768EF99EF8}"/>
              </a:ext>
            </a:extLst>
          </p:cNvPr>
          <p:cNvPicPr>
            <a:picLocks noChangeAspect="1"/>
          </p:cNvPicPr>
          <p:nvPr/>
        </p:nvPicPr>
        <p:blipFill>
          <a:blip r:embed="rId9"/>
          <a:stretch>
            <a:fillRect/>
          </a:stretch>
        </p:blipFill>
        <p:spPr>
          <a:xfrm>
            <a:off x="1825222" y="4594297"/>
            <a:ext cx="1289198" cy="427523"/>
          </a:xfrm>
          <a:prstGeom prst="rect">
            <a:avLst/>
          </a:prstGeom>
        </p:spPr>
      </p:pic>
      <p:pic>
        <p:nvPicPr>
          <p:cNvPr id="16" name="Picture 15">
            <a:extLst>
              <a:ext uri="{FF2B5EF4-FFF2-40B4-BE49-F238E27FC236}">
                <a16:creationId xmlns:a16="http://schemas.microsoft.com/office/drawing/2014/main" id="{E5E7BDF3-9872-4DA5-AB31-6F3F009B13E0}"/>
              </a:ext>
            </a:extLst>
          </p:cNvPr>
          <p:cNvPicPr>
            <a:picLocks noChangeAspect="1"/>
          </p:cNvPicPr>
          <p:nvPr/>
        </p:nvPicPr>
        <p:blipFill>
          <a:blip r:embed="rId10"/>
          <a:stretch>
            <a:fillRect/>
          </a:stretch>
        </p:blipFill>
        <p:spPr>
          <a:xfrm>
            <a:off x="6755348" y="717200"/>
            <a:ext cx="2155298" cy="1031084"/>
          </a:xfrm>
          <a:prstGeom prst="rect">
            <a:avLst/>
          </a:prstGeom>
        </p:spPr>
      </p:pic>
    </p:spTree>
    <p:extLst>
      <p:ext uri="{BB962C8B-B14F-4D97-AF65-F5344CB8AC3E}">
        <p14:creationId xmlns:p14="http://schemas.microsoft.com/office/powerpoint/2010/main" val="414665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100" name="Picture 4" descr="Revindex Storefront 13 - HTML5, CSS3, JS, Bootstrap - Revindex -">
            <a:extLst>
              <a:ext uri="{FF2B5EF4-FFF2-40B4-BE49-F238E27FC236}">
                <a16:creationId xmlns:a16="http://schemas.microsoft.com/office/drawing/2014/main" id="{E2E19118-13EF-440C-ACCE-A3949B1BE1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2151"/>
          <a:stretch/>
        </p:blipFill>
        <p:spPr bwMode="auto">
          <a:xfrm>
            <a:off x="318280" y="1138667"/>
            <a:ext cx="8507440" cy="307591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0EF5D5F3-65CA-4262-8CBF-25F1AAFE4BE9}"/>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Components</a:t>
            </a:r>
            <a:endParaRPr spc="-4" dirty="0">
              <a:solidFill>
                <a:schemeClr val="bg1"/>
              </a:solidFill>
            </a:endParaRPr>
          </a:p>
        </p:txBody>
      </p:sp>
    </p:spTree>
    <p:extLst>
      <p:ext uri="{BB962C8B-B14F-4D97-AF65-F5344CB8AC3E}">
        <p14:creationId xmlns:p14="http://schemas.microsoft.com/office/powerpoint/2010/main" val="417123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122" name="Picture 2" descr="React vs Angular vs Vue.js — What to choose in 2020? (updated in 2020) | by  TechMagic | TechMagic | Medium">
            <a:extLst>
              <a:ext uri="{FF2B5EF4-FFF2-40B4-BE49-F238E27FC236}">
                <a16:creationId xmlns:a16="http://schemas.microsoft.com/office/drawing/2014/main" id="{60060520-B4D1-46D6-9F80-1307E2119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787" y="661503"/>
            <a:ext cx="6870552" cy="4248204"/>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Frontend Market Trend</a:t>
            </a:r>
            <a:endParaRPr spc="-4" dirty="0">
              <a:solidFill>
                <a:schemeClr val="bg1"/>
              </a:solidFill>
            </a:endParaRPr>
          </a:p>
        </p:txBody>
      </p:sp>
    </p:spTree>
    <p:extLst>
      <p:ext uri="{BB962C8B-B14F-4D97-AF65-F5344CB8AC3E}">
        <p14:creationId xmlns:p14="http://schemas.microsoft.com/office/powerpoint/2010/main" val="146216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3C43C7-78E9-49F4-A33E-731E1FB62675}"/>
              </a:ext>
            </a:extLst>
          </p:cNvPr>
          <p:cNvSpPr/>
          <p:nvPr/>
        </p:nvSpPr>
        <p:spPr>
          <a:xfrm>
            <a:off x="7612912" y="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1869786-5F73-4933-8E08-205D37B94DED}"/>
              </a:ext>
            </a:extLst>
          </p:cNvPr>
          <p:cNvSpPr/>
          <p:nvPr/>
        </p:nvSpPr>
        <p:spPr>
          <a:xfrm>
            <a:off x="127591"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CBDFFDED-C692-4873-A6EC-615E44046D31}"/>
              </a:ext>
            </a:extLst>
          </p:cNvPr>
          <p:cNvSpPr/>
          <p:nvPr/>
        </p:nvSpPr>
        <p:spPr>
          <a:xfrm>
            <a:off x="6472749" y="46995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4D65AF7-6C3B-44B7-98B5-751D10B7CCA7}"/>
              </a:ext>
            </a:extLst>
          </p:cNvPr>
          <p:cNvSpPr/>
          <p:nvPr/>
        </p:nvSpPr>
        <p:spPr>
          <a:xfrm>
            <a:off x="7482842" y="7850"/>
            <a:ext cx="1531088" cy="637953"/>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60166E4-C9C5-47EF-A749-915E41095991}"/>
              </a:ext>
            </a:extLst>
          </p:cNvPr>
          <p:cNvSpPr/>
          <p:nvPr/>
        </p:nvSpPr>
        <p:spPr>
          <a:xfrm>
            <a:off x="5316" y="653653"/>
            <a:ext cx="9138684" cy="4416305"/>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48A4B2ED-2CEB-4873-8C3C-024E08575E30}"/>
              </a:ext>
            </a:extLst>
          </p:cNvPr>
          <p:cNvSpPr/>
          <p:nvPr/>
        </p:nvSpPr>
        <p:spPr>
          <a:xfrm>
            <a:off x="6625149" y="4851991"/>
            <a:ext cx="2541181" cy="329609"/>
          </a:xfrm>
          <a:prstGeom prst="rect">
            <a:avLst/>
          </a:prstGeom>
          <a:solidFill>
            <a:schemeClr val="bg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object 2">
            <a:extLst>
              <a:ext uri="{FF2B5EF4-FFF2-40B4-BE49-F238E27FC236}">
                <a16:creationId xmlns:a16="http://schemas.microsoft.com/office/drawing/2014/main" id="{312AF270-CF79-4C66-BDAC-207C34AA197C}"/>
              </a:ext>
            </a:extLst>
          </p:cNvPr>
          <p:cNvSpPr txBox="1">
            <a:spLocks noGrp="1"/>
          </p:cNvSpPr>
          <p:nvPr>
            <p:ph type="title"/>
          </p:nvPr>
        </p:nvSpPr>
        <p:spPr>
          <a:xfrm>
            <a:off x="127590" y="60251"/>
            <a:ext cx="4369981" cy="517449"/>
          </a:xfrm>
          <a:prstGeom prst="rect">
            <a:avLst/>
          </a:prstGeom>
        </p:spPr>
        <p:txBody>
          <a:bodyPr vert="horz" wrap="square" lIns="0" tIns="9525" rIns="0" bIns="0" rtlCol="0" anchor="ctr">
            <a:spAutoFit/>
          </a:bodyPr>
          <a:lstStyle/>
          <a:p>
            <a:pPr marL="9525">
              <a:lnSpc>
                <a:spcPct val="100000"/>
              </a:lnSpc>
              <a:spcBef>
                <a:spcPts val="75"/>
              </a:spcBef>
            </a:pPr>
            <a:r>
              <a:rPr lang="en-US" spc="-4" dirty="0">
                <a:solidFill>
                  <a:schemeClr val="bg1"/>
                </a:solidFill>
              </a:rPr>
              <a:t>Backend Market Trend</a:t>
            </a:r>
            <a:endParaRPr spc="-4" dirty="0">
              <a:solidFill>
                <a:schemeClr val="bg1"/>
              </a:solidFill>
            </a:endParaRPr>
          </a:p>
        </p:txBody>
      </p:sp>
      <p:pic>
        <p:nvPicPr>
          <p:cNvPr id="18" name="Picture 17">
            <a:extLst>
              <a:ext uri="{FF2B5EF4-FFF2-40B4-BE49-F238E27FC236}">
                <a16:creationId xmlns:a16="http://schemas.microsoft.com/office/drawing/2014/main" id="{A955D066-4510-4985-8597-B2ED92A383C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113853" y="682920"/>
            <a:ext cx="6629486" cy="4333875"/>
          </a:xfrm>
          <a:prstGeom prst="rect">
            <a:avLst/>
          </a:prstGeom>
        </p:spPr>
      </p:pic>
    </p:spTree>
    <p:extLst>
      <p:ext uri="{BB962C8B-B14F-4D97-AF65-F5344CB8AC3E}">
        <p14:creationId xmlns:p14="http://schemas.microsoft.com/office/powerpoint/2010/main" val="216183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Sp">
  <a:themeElements>
    <a:clrScheme name="MSP">
      <a:dk1>
        <a:srgbClr val="0078D7"/>
      </a:dk1>
      <a:lt1>
        <a:srgbClr val="FFFFFF"/>
      </a:lt1>
      <a:dk2>
        <a:srgbClr val="0078D7"/>
      </a:dk2>
      <a:lt2>
        <a:srgbClr val="FFFFFF"/>
      </a:lt2>
      <a:accent1>
        <a:srgbClr val="00BCF2"/>
      </a:accent1>
      <a:accent2>
        <a:srgbClr val="A2CC38"/>
      </a:accent2>
      <a:accent3>
        <a:srgbClr val="505050"/>
      </a:accent3>
      <a:accent4>
        <a:srgbClr val="E6E6E6"/>
      </a:accent4>
      <a:accent5>
        <a:srgbClr val="000000"/>
      </a:accent5>
      <a:accent6>
        <a:srgbClr val="00BCF2"/>
      </a:accent6>
      <a:hlink>
        <a:srgbClr val="A2CC38"/>
      </a:hlink>
      <a:folHlink>
        <a:srgbClr val="50505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1" id="{FBEE654E-AA81-1B40-B4BC-D546265E03CC}" vid="{672938A6-3772-494B-98F7-38D50B36B5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8" ma:contentTypeDescription="Create a new document." ma:contentTypeScope="" ma:versionID="1792ac7516b7dbd1685cde4762c4e339">
  <xsd:schema xmlns:xsd="http://www.w3.org/2001/XMLSchema" xmlns:xs="http://www.w3.org/2001/XMLSchema" xmlns:p="http://schemas.microsoft.com/office/2006/metadata/properties" xmlns:ns2="78bc6fde-72ac-489a-b0a4-ba51770a119a" targetNamespace="http://schemas.microsoft.com/office/2006/metadata/properties" ma:root="true" ma:fieldsID="2400080e9c033793c5592cc32f6335d2" ns2:_="">
    <xsd:import namespace="78bc6fde-72ac-489a-b0a4-ba51770a11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81D2DF-F93E-4CC1-8A50-704C6CA0430E}">
  <ds:schemaRefs>
    <ds:schemaRef ds:uri="http://schemas.microsoft.com/sharepoint/v3/contenttype/forms"/>
  </ds:schemaRefs>
</ds:datastoreItem>
</file>

<file path=customXml/itemProps2.xml><?xml version="1.0" encoding="utf-8"?>
<ds:datastoreItem xmlns:ds="http://schemas.openxmlformats.org/officeDocument/2006/customXml" ds:itemID="{74E5000A-F104-4496-A348-839329B7CD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52303-DD41-4871-8221-5749C8E3EEE6}">
  <ds:schemaRefs>
    <ds:schemaRef ds:uri="http://purl.org/dc/elements/1.1/"/>
    <ds:schemaRef ds:uri="efd76e83-4173-4a26-b431-618a788339a8"/>
    <ds:schemaRef ds:uri="http://purl.org/dc/dcmitype/"/>
    <ds:schemaRef ds:uri="http://schemas.microsoft.com/office/infopath/2007/PartnerControls"/>
    <ds:schemaRef ds:uri="http://purl.org/dc/terms/"/>
    <ds:schemaRef ds:uri="6dfb84fc-c783-47c9-928a-3d458849d261"/>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0419_MSP_ppt template</Template>
  <TotalTime>2091</TotalTime>
  <Words>411</Words>
  <Application>Microsoft Office PowerPoint</Application>
  <PresentationFormat>On-screen Show (16:9)</PresentationFormat>
  <Paragraphs>85</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Bradley Hand ITC</vt:lpstr>
      <vt:lpstr>Calibri</vt:lpstr>
      <vt:lpstr>Calibri Light</vt:lpstr>
      <vt:lpstr>Segoe UI</vt:lpstr>
      <vt:lpstr>Segoe UI Light</vt:lpstr>
      <vt:lpstr>Wingdings</vt:lpstr>
      <vt:lpstr>MSp</vt:lpstr>
      <vt:lpstr>Hola, This is Soumyadip</vt:lpstr>
      <vt:lpstr>Course Module in Brief</vt:lpstr>
      <vt:lpstr>What is Web Development ?</vt:lpstr>
      <vt:lpstr>What is Web Development?</vt:lpstr>
      <vt:lpstr>Web Career Goals</vt:lpstr>
      <vt:lpstr>PowerPoint Presentation</vt:lpstr>
      <vt:lpstr>Frontend Components</vt:lpstr>
      <vt:lpstr>Frontend Market Trend</vt:lpstr>
      <vt:lpstr>Backend Market Trend</vt:lpstr>
      <vt:lpstr>Chrome     Dev Tools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Technobuzz- Cloud Computing</dc:title>
  <dc:creator>Ahmad Uzair</dc:creator>
  <cp:lastModifiedBy>Prasun Das</cp:lastModifiedBy>
  <cp:revision>207</cp:revision>
  <dcterms:created xsi:type="dcterms:W3CDTF">2019-03-24T14:34:59Z</dcterms:created>
  <dcterms:modified xsi:type="dcterms:W3CDTF">2022-06-10T17:54:08Z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Order">
    <vt:r8>1200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