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76" r:id="rId2"/>
    <p:sldId id="283" r:id="rId3"/>
    <p:sldId id="282" r:id="rId4"/>
    <p:sldId id="277" r:id="rId5"/>
    <p:sldId id="275" r:id="rId6"/>
    <p:sldId id="261" r:id="rId7"/>
    <p:sldId id="260" r:id="rId8"/>
    <p:sldId id="271" r:id="rId9"/>
    <p:sldId id="262" r:id="rId10"/>
    <p:sldId id="263" r:id="rId11"/>
    <p:sldId id="264" r:id="rId12"/>
    <p:sldId id="270" r:id="rId13"/>
    <p:sldId id="269" r:id="rId14"/>
    <p:sldId id="268" r:id="rId15"/>
    <p:sldId id="267" r:id="rId16"/>
    <p:sldId id="266" r:id="rId17"/>
    <p:sldId id="265" r:id="rId18"/>
    <p:sldId id="273" r:id="rId19"/>
    <p:sldId id="274" r:id="rId20"/>
    <p:sldId id="281" r:id="rId21"/>
    <p:sldId id="280" r:id="rId22"/>
    <p:sldId id="279" r:id="rId23"/>
    <p:sldId id="272" r:id="rId24"/>
    <p:sldId id="278" r:id="rId25"/>
    <p:sldId id="285" r:id="rId26"/>
    <p:sldId id="284" r:id="rId27"/>
    <p:sldId id="28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702728-7779-492F-BDA4-83D13BE2AF75}" type="datetimeFigureOut">
              <a:rPr lang="en-IN" smtClean="0"/>
              <a:t>03-09-2024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70079D-EECC-4A9C-B38A-CD99FEA30702}" type="slidenum">
              <a:rPr lang="en-IN" smtClean="0"/>
              <a:t>‹#›</a:t>
            </a:fld>
            <a:endParaRPr lang="en-IN"/>
          </a:p>
        </p:txBody>
      </p:sp>
    </p:spTree>
    <p:extLst>
      <p:ext uri="{BB962C8B-B14F-4D97-AF65-F5344CB8AC3E}">
        <p14:creationId xmlns:p14="http://schemas.microsoft.com/office/powerpoint/2010/main" val="3861299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070079D-EECC-4A9C-B38A-CD99FEA30702}" type="slidenum">
              <a:rPr lang="en-IN" smtClean="0"/>
              <a:t>1</a:t>
            </a:fld>
            <a:endParaRPr lang="en-IN"/>
          </a:p>
        </p:txBody>
      </p:sp>
    </p:spTree>
    <p:extLst>
      <p:ext uri="{BB962C8B-B14F-4D97-AF65-F5344CB8AC3E}">
        <p14:creationId xmlns:p14="http://schemas.microsoft.com/office/powerpoint/2010/main" val="23893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070079D-EECC-4A9C-B38A-CD99FEA30702}" type="slidenum">
              <a:rPr lang="en-IN" smtClean="0"/>
              <a:t>3</a:t>
            </a:fld>
            <a:endParaRPr lang="en-IN"/>
          </a:p>
        </p:txBody>
      </p:sp>
    </p:spTree>
    <p:extLst>
      <p:ext uri="{BB962C8B-B14F-4D97-AF65-F5344CB8AC3E}">
        <p14:creationId xmlns:p14="http://schemas.microsoft.com/office/powerpoint/2010/main" val="1167354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070079D-EECC-4A9C-B38A-CD99FEA30702}" type="slidenum">
              <a:rPr lang="en-IN" smtClean="0"/>
              <a:t>12</a:t>
            </a:fld>
            <a:endParaRPr lang="en-IN"/>
          </a:p>
        </p:txBody>
      </p:sp>
    </p:spTree>
    <p:extLst>
      <p:ext uri="{BB962C8B-B14F-4D97-AF65-F5344CB8AC3E}">
        <p14:creationId xmlns:p14="http://schemas.microsoft.com/office/powerpoint/2010/main" val="13113248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070079D-EECC-4A9C-B38A-CD99FEA30702}" type="slidenum">
              <a:rPr lang="en-IN" smtClean="0"/>
              <a:t>19</a:t>
            </a:fld>
            <a:endParaRPr lang="en-IN"/>
          </a:p>
        </p:txBody>
      </p:sp>
    </p:spTree>
    <p:extLst>
      <p:ext uri="{BB962C8B-B14F-4D97-AF65-F5344CB8AC3E}">
        <p14:creationId xmlns:p14="http://schemas.microsoft.com/office/powerpoint/2010/main" val="1172673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A223C-BF6B-76ED-0C75-36FCF7CD6A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E09FF8C-1518-000A-D3AE-A5E130E530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A20A725-D4DD-3EAE-17EA-09479855F401}"/>
              </a:ext>
            </a:extLst>
          </p:cNvPr>
          <p:cNvSpPr>
            <a:spLocks noGrp="1"/>
          </p:cNvSpPr>
          <p:nvPr>
            <p:ph type="dt" sz="half" idx="10"/>
          </p:nvPr>
        </p:nvSpPr>
        <p:spPr/>
        <p:txBody>
          <a:bodyPr/>
          <a:lstStyle/>
          <a:p>
            <a:fld id="{E2A73D4C-6707-43AF-BFCB-2D64913ACF9C}" type="datetimeFigureOut">
              <a:rPr lang="en-IN" smtClean="0"/>
              <a:t>03-09-2024</a:t>
            </a:fld>
            <a:endParaRPr lang="en-IN"/>
          </a:p>
        </p:txBody>
      </p:sp>
      <p:sp>
        <p:nvSpPr>
          <p:cNvPr id="5" name="Footer Placeholder 4">
            <a:extLst>
              <a:ext uri="{FF2B5EF4-FFF2-40B4-BE49-F238E27FC236}">
                <a16:creationId xmlns:a16="http://schemas.microsoft.com/office/drawing/2014/main" id="{B3533306-9455-38F8-4721-89CD71A795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07469D-6D88-AFFB-E30A-C8540A6BC654}"/>
              </a:ext>
            </a:extLst>
          </p:cNvPr>
          <p:cNvSpPr>
            <a:spLocks noGrp="1"/>
          </p:cNvSpPr>
          <p:nvPr>
            <p:ph type="sldNum" sz="quarter" idx="12"/>
          </p:nvPr>
        </p:nvSpPr>
        <p:spPr/>
        <p:txBody>
          <a:bodyPr/>
          <a:lstStyle/>
          <a:p>
            <a:fld id="{703F5883-51D1-4ADB-BD86-4D23EF10CE31}" type="slidenum">
              <a:rPr lang="en-IN" smtClean="0"/>
              <a:t>‹#›</a:t>
            </a:fld>
            <a:endParaRPr lang="en-IN"/>
          </a:p>
        </p:txBody>
      </p:sp>
    </p:spTree>
    <p:extLst>
      <p:ext uri="{BB962C8B-B14F-4D97-AF65-F5344CB8AC3E}">
        <p14:creationId xmlns:p14="http://schemas.microsoft.com/office/powerpoint/2010/main" val="5694801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F396F-246E-E772-F4E3-D53196CDAD4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D2BBE60-EA97-5985-5143-EB95FDFB4B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E8CA8D-A920-CC26-1016-11E037414B0C}"/>
              </a:ext>
            </a:extLst>
          </p:cNvPr>
          <p:cNvSpPr>
            <a:spLocks noGrp="1"/>
          </p:cNvSpPr>
          <p:nvPr>
            <p:ph type="dt" sz="half" idx="10"/>
          </p:nvPr>
        </p:nvSpPr>
        <p:spPr/>
        <p:txBody>
          <a:bodyPr/>
          <a:lstStyle/>
          <a:p>
            <a:fld id="{E2A73D4C-6707-43AF-BFCB-2D64913ACF9C}" type="datetimeFigureOut">
              <a:rPr lang="en-IN" smtClean="0"/>
              <a:t>03-09-2024</a:t>
            </a:fld>
            <a:endParaRPr lang="en-IN"/>
          </a:p>
        </p:txBody>
      </p:sp>
      <p:sp>
        <p:nvSpPr>
          <p:cNvPr id="5" name="Footer Placeholder 4">
            <a:extLst>
              <a:ext uri="{FF2B5EF4-FFF2-40B4-BE49-F238E27FC236}">
                <a16:creationId xmlns:a16="http://schemas.microsoft.com/office/drawing/2014/main" id="{469F7241-4127-0F74-8A79-7A68EC25FB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4B13A7-59CE-C08E-DCBA-D0254E3A3BD5}"/>
              </a:ext>
            </a:extLst>
          </p:cNvPr>
          <p:cNvSpPr>
            <a:spLocks noGrp="1"/>
          </p:cNvSpPr>
          <p:nvPr>
            <p:ph type="sldNum" sz="quarter" idx="12"/>
          </p:nvPr>
        </p:nvSpPr>
        <p:spPr/>
        <p:txBody>
          <a:bodyPr/>
          <a:lstStyle/>
          <a:p>
            <a:fld id="{703F5883-51D1-4ADB-BD86-4D23EF10CE31}" type="slidenum">
              <a:rPr lang="en-IN" smtClean="0"/>
              <a:t>‹#›</a:t>
            </a:fld>
            <a:endParaRPr lang="en-IN"/>
          </a:p>
        </p:txBody>
      </p:sp>
    </p:spTree>
    <p:extLst>
      <p:ext uri="{BB962C8B-B14F-4D97-AF65-F5344CB8AC3E}">
        <p14:creationId xmlns:p14="http://schemas.microsoft.com/office/powerpoint/2010/main" val="36719058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C1489D-70BC-3651-3D2A-788017D7C81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B2AB89-6B12-C2F7-7E97-72CBDF4AF3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457043-7E9D-35D9-727A-8849A5F3B770}"/>
              </a:ext>
            </a:extLst>
          </p:cNvPr>
          <p:cNvSpPr>
            <a:spLocks noGrp="1"/>
          </p:cNvSpPr>
          <p:nvPr>
            <p:ph type="dt" sz="half" idx="10"/>
          </p:nvPr>
        </p:nvSpPr>
        <p:spPr/>
        <p:txBody>
          <a:bodyPr/>
          <a:lstStyle/>
          <a:p>
            <a:fld id="{E2A73D4C-6707-43AF-BFCB-2D64913ACF9C}" type="datetimeFigureOut">
              <a:rPr lang="en-IN" smtClean="0"/>
              <a:t>03-09-2024</a:t>
            </a:fld>
            <a:endParaRPr lang="en-IN"/>
          </a:p>
        </p:txBody>
      </p:sp>
      <p:sp>
        <p:nvSpPr>
          <p:cNvPr id="5" name="Footer Placeholder 4">
            <a:extLst>
              <a:ext uri="{FF2B5EF4-FFF2-40B4-BE49-F238E27FC236}">
                <a16:creationId xmlns:a16="http://schemas.microsoft.com/office/drawing/2014/main" id="{C87C7FFC-2536-7EB6-3995-C3B349974B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06EBFD-DD44-F031-6E28-80AF27DDE4DD}"/>
              </a:ext>
            </a:extLst>
          </p:cNvPr>
          <p:cNvSpPr>
            <a:spLocks noGrp="1"/>
          </p:cNvSpPr>
          <p:nvPr>
            <p:ph type="sldNum" sz="quarter" idx="12"/>
          </p:nvPr>
        </p:nvSpPr>
        <p:spPr/>
        <p:txBody>
          <a:bodyPr/>
          <a:lstStyle/>
          <a:p>
            <a:fld id="{703F5883-51D1-4ADB-BD86-4D23EF10CE31}" type="slidenum">
              <a:rPr lang="en-IN" smtClean="0"/>
              <a:t>‹#›</a:t>
            </a:fld>
            <a:endParaRPr lang="en-IN"/>
          </a:p>
        </p:txBody>
      </p:sp>
    </p:spTree>
    <p:extLst>
      <p:ext uri="{BB962C8B-B14F-4D97-AF65-F5344CB8AC3E}">
        <p14:creationId xmlns:p14="http://schemas.microsoft.com/office/powerpoint/2010/main" val="23167781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8DA28-C04A-E8B0-C5F8-EDBAF486B34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E8F5FB8-84F3-56BE-6812-3DD055F3B1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F9C49F-E3AE-0ED9-967C-393EF71DD92D}"/>
              </a:ext>
            </a:extLst>
          </p:cNvPr>
          <p:cNvSpPr>
            <a:spLocks noGrp="1"/>
          </p:cNvSpPr>
          <p:nvPr>
            <p:ph type="dt" sz="half" idx="10"/>
          </p:nvPr>
        </p:nvSpPr>
        <p:spPr/>
        <p:txBody>
          <a:bodyPr/>
          <a:lstStyle/>
          <a:p>
            <a:fld id="{E2A73D4C-6707-43AF-BFCB-2D64913ACF9C}" type="datetimeFigureOut">
              <a:rPr lang="en-IN" smtClean="0"/>
              <a:t>03-09-2024</a:t>
            </a:fld>
            <a:endParaRPr lang="en-IN"/>
          </a:p>
        </p:txBody>
      </p:sp>
      <p:sp>
        <p:nvSpPr>
          <p:cNvPr id="5" name="Footer Placeholder 4">
            <a:extLst>
              <a:ext uri="{FF2B5EF4-FFF2-40B4-BE49-F238E27FC236}">
                <a16:creationId xmlns:a16="http://schemas.microsoft.com/office/drawing/2014/main" id="{8FFD6B14-DAA9-49A7-D425-C8C5FD8D89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E48404-9998-9C27-4662-814E7F9F336F}"/>
              </a:ext>
            </a:extLst>
          </p:cNvPr>
          <p:cNvSpPr>
            <a:spLocks noGrp="1"/>
          </p:cNvSpPr>
          <p:nvPr>
            <p:ph type="sldNum" sz="quarter" idx="12"/>
          </p:nvPr>
        </p:nvSpPr>
        <p:spPr/>
        <p:txBody>
          <a:bodyPr/>
          <a:lstStyle/>
          <a:p>
            <a:fld id="{703F5883-51D1-4ADB-BD86-4D23EF10CE31}" type="slidenum">
              <a:rPr lang="en-IN" smtClean="0"/>
              <a:t>‹#›</a:t>
            </a:fld>
            <a:endParaRPr lang="en-IN"/>
          </a:p>
        </p:txBody>
      </p:sp>
    </p:spTree>
    <p:extLst>
      <p:ext uri="{BB962C8B-B14F-4D97-AF65-F5344CB8AC3E}">
        <p14:creationId xmlns:p14="http://schemas.microsoft.com/office/powerpoint/2010/main" val="41199760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1F1A4-8D52-65CF-0C1F-2AD94129C7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F4C3511-9430-1E72-BF05-B961FCF9370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7A0540-8AE8-BD13-ECE4-E748E1DDA062}"/>
              </a:ext>
            </a:extLst>
          </p:cNvPr>
          <p:cNvSpPr>
            <a:spLocks noGrp="1"/>
          </p:cNvSpPr>
          <p:nvPr>
            <p:ph type="dt" sz="half" idx="10"/>
          </p:nvPr>
        </p:nvSpPr>
        <p:spPr/>
        <p:txBody>
          <a:bodyPr/>
          <a:lstStyle/>
          <a:p>
            <a:fld id="{E2A73D4C-6707-43AF-BFCB-2D64913ACF9C}" type="datetimeFigureOut">
              <a:rPr lang="en-IN" smtClean="0"/>
              <a:t>03-09-2024</a:t>
            </a:fld>
            <a:endParaRPr lang="en-IN"/>
          </a:p>
        </p:txBody>
      </p:sp>
      <p:sp>
        <p:nvSpPr>
          <p:cNvPr id="5" name="Footer Placeholder 4">
            <a:extLst>
              <a:ext uri="{FF2B5EF4-FFF2-40B4-BE49-F238E27FC236}">
                <a16:creationId xmlns:a16="http://schemas.microsoft.com/office/drawing/2014/main" id="{D1CE0BF3-2F0D-4941-CEAB-ACC81669A3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9589D5-7403-00C5-6457-B2CC6A0C2A93}"/>
              </a:ext>
            </a:extLst>
          </p:cNvPr>
          <p:cNvSpPr>
            <a:spLocks noGrp="1"/>
          </p:cNvSpPr>
          <p:nvPr>
            <p:ph type="sldNum" sz="quarter" idx="12"/>
          </p:nvPr>
        </p:nvSpPr>
        <p:spPr/>
        <p:txBody>
          <a:bodyPr/>
          <a:lstStyle/>
          <a:p>
            <a:fld id="{703F5883-51D1-4ADB-BD86-4D23EF10CE31}" type="slidenum">
              <a:rPr lang="en-IN" smtClean="0"/>
              <a:t>‹#›</a:t>
            </a:fld>
            <a:endParaRPr lang="en-IN"/>
          </a:p>
        </p:txBody>
      </p:sp>
    </p:spTree>
    <p:extLst>
      <p:ext uri="{BB962C8B-B14F-4D97-AF65-F5344CB8AC3E}">
        <p14:creationId xmlns:p14="http://schemas.microsoft.com/office/powerpoint/2010/main" val="30841414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CAB46-4AC5-E197-D907-C7F6D36F57B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514862D-5533-4114-1817-0885F14846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8490DA8-CA8F-A1AE-A952-7A1FCB3847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92E3F2F-9257-03DE-1011-806543E45515}"/>
              </a:ext>
            </a:extLst>
          </p:cNvPr>
          <p:cNvSpPr>
            <a:spLocks noGrp="1"/>
          </p:cNvSpPr>
          <p:nvPr>
            <p:ph type="dt" sz="half" idx="10"/>
          </p:nvPr>
        </p:nvSpPr>
        <p:spPr/>
        <p:txBody>
          <a:bodyPr/>
          <a:lstStyle/>
          <a:p>
            <a:fld id="{E2A73D4C-6707-43AF-BFCB-2D64913ACF9C}" type="datetimeFigureOut">
              <a:rPr lang="en-IN" smtClean="0"/>
              <a:t>03-09-2024</a:t>
            </a:fld>
            <a:endParaRPr lang="en-IN"/>
          </a:p>
        </p:txBody>
      </p:sp>
      <p:sp>
        <p:nvSpPr>
          <p:cNvPr id="6" name="Footer Placeholder 5">
            <a:extLst>
              <a:ext uri="{FF2B5EF4-FFF2-40B4-BE49-F238E27FC236}">
                <a16:creationId xmlns:a16="http://schemas.microsoft.com/office/drawing/2014/main" id="{C6475CC2-084E-2374-2DC3-22C734437C3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B5EA5E-1836-2940-3F7E-B530B057C9B9}"/>
              </a:ext>
            </a:extLst>
          </p:cNvPr>
          <p:cNvSpPr>
            <a:spLocks noGrp="1"/>
          </p:cNvSpPr>
          <p:nvPr>
            <p:ph type="sldNum" sz="quarter" idx="12"/>
          </p:nvPr>
        </p:nvSpPr>
        <p:spPr/>
        <p:txBody>
          <a:bodyPr/>
          <a:lstStyle/>
          <a:p>
            <a:fld id="{703F5883-51D1-4ADB-BD86-4D23EF10CE31}" type="slidenum">
              <a:rPr lang="en-IN" smtClean="0"/>
              <a:t>‹#›</a:t>
            </a:fld>
            <a:endParaRPr lang="en-IN"/>
          </a:p>
        </p:txBody>
      </p:sp>
    </p:spTree>
    <p:extLst>
      <p:ext uri="{BB962C8B-B14F-4D97-AF65-F5344CB8AC3E}">
        <p14:creationId xmlns:p14="http://schemas.microsoft.com/office/powerpoint/2010/main" val="41299823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19143-35B1-033F-9DF1-351EB779E9C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BC04B3C-D649-72E8-CC31-A2A4B6AA6F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AABFC0-1493-5120-4BEA-682DEE6252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0068625-FB92-2A68-97F0-93D236F90E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D94C35-69CA-41E0-34B0-618B9ABA3C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935D61B-2E03-F9D5-E809-EF650CCF410E}"/>
              </a:ext>
            </a:extLst>
          </p:cNvPr>
          <p:cNvSpPr>
            <a:spLocks noGrp="1"/>
          </p:cNvSpPr>
          <p:nvPr>
            <p:ph type="dt" sz="half" idx="10"/>
          </p:nvPr>
        </p:nvSpPr>
        <p:spPr/>
        <p:txBody>
          <a:bodyPr/>
          <a:lstStyle/>
          <a:p>
            <a:fld id="{E2A73D4C-6707-43AF-BFCB-2D64913ACF9C}" type="datetimeFigureOut">
              <a:rPr lang="en-IN" smtClean="0"/>
              <a:t>03-09-2024</a:t>
            </a:fld>
            <a:endParaRPr lang="en-IN"/>
          </a:p>
        </p:txBody>
      </p:sp>
      <p:sp>
        <p:nvSpPr>
          <p:cNvPr id="8" name="Footer Placeholder 7">
            <a:extLst>
              <a:ext uri="{FF2B5EF4-FFF2-40B4-BE49-F238E27FC236}">
                <a16:creationId xmlns:a16="http://schemas.microsoft.com/office/drawing/2014/main" id="{7E5973FF-0C0B-1350-8252-FA9D3DAD092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884AFB4-CAC2-F37A-18C2-AEFD58475D04}"/>
              </a:ext>
            </a:extLst>
          </p:cNvPr>
          <p:cNvSpPr>
            <a:spLocks noGrp="1"/>
          </p:cNvSpPr>
          <p:nvPr>
            <p:ph type="sldNum" sz="quarter" idx="12"/>
          </p:nvPr>
        </p:nvSpPr>
        <p:spPr/>
        <p:txBody>
          <a:bodyPr/>
          <a:lstStyle/>
          <a:p>
            <a:fld id="{703F5883-51D1-4ADB-BD86-4D23EF10CE31}" type="slidenum">
              <a:rPr lang="en-IN" smtClean="0"/>
              <a:t>‹#›</a:t>
            </a:fld>
            <a:endParaRPr lang="en-IN"/>
          </a:p>
        </p:txBody>
      </p:sp>
    </p:spTree>
    <p:extLst>
      <p:ext uri="{BB962C8B-B14F-4D97-AF65-F5344CB8AC3E}">
        <p14:creationId xmlns:p14="http://schemas.microsoft.com/office/powerpoint/2010/main" val="6847321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F8CDC-31CD-FBF7-816F-56219399BF6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315C4E4-DEEA-2DB4-801B-EF82DFFBD063}"/>
              </a:ext>
            </a:extLst>
          </p:cNvPr>
          <p:cNvSpPr>
            <a:spLocks noGrp="1"/>
          </p:cNvSpPr>
          <p:nvPr>
            <p:ph type="dt" sz="half" idx="10"/>
          </p:nvPr>
        </p:nvSpPr>
        <p:spPr/>
        <p:txBody>
          <a:bodyPr/>
          <a:lstStyle/>
          <a:p>
            <a:fld id="{E2A73D4C-6707-43AF-BFCB-2D64913ACF9C}" type="datetimeFigureOut">
              <a:rPr lang="en-IN" smtClean="0"/>
              <a:t>03-09-2024</a:t>
            </a:fld>
            <a:endParaRPr lang="en-IN"/>
          </a:p>
        </p:txBody>
      </p:sp>
      <p:sp>
        <p:nvSpPr>
          <p:cNvPr id="4" name="Footer Placeholder 3">
            <a:extLst>
              <a:ext uri="{FF2B5EF4-FFF2-40B4-BE49-F238E27FC236}">
                <a16:creationId xmlns:a16="http://schemas.microsoft.com/office/drawing/2014/main" id="{64310C28-0346-4FA0-03A4-B54AA5D7CE7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C407BAC-4F84-D621-2A39-794B45F70678}"/>
              </a:ext>
            </a:extLst>
          </p:cNvPr>
          <p:cNvSpPr>
            <a:spLocks noGrp="1"/>
          </p:cNvSpPr>
          <p:nvPr>
            <p:ph type="sldNum" sz="quarter" idx="12"/>
          </p:nvPr>
        </p:nvSpPr>
        <p:spPr/>
        <p:txBody>
          <a:bodyPr/>
          <a:lstStyle/>
          <a:p>
            <a:fld id="{703F5883-51D1-4ADB-BD86-4D23EF10CE31}" type="slidenum">
              <a:rPr lang="en-IN" smtClean="0"/>
              <a:t>‹#›</a:t>
            </a:fld>
            <a:endParaRPr lang="en-IN"/>
          </a:p>
        </p:txBody>
      </p:sp>
    </p:spTree>
    <p:extLst>
      <p:ext uri="{BB962C8B-B14F-4D97-AF65-F5344CB8AC3E}">
        <p14:creationId xmlns:p14="http://schemas.microsoft.com/office/powerpoint/2010/main" val="19079145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494B23-C676-D762-A2D0-1EC5A02E0942}"/>
              </a:ext>
            </a:extLst>
          </p:cNvPr>
          <p:cNvSpPr>
            <a:spLocks noGrp="1"/>
          </p:cNvSpPr>
          <p:nvPr>
            <p:ph type="dt" sz="half" idx="10"/>
          </p:nvPr>
        </p:nvSpPr>
        <p:spPr/>
        <p:txBody>
          <a:bodyPr/>
          <a:lstStyle/>
          <a:p>
            <a:fld id="{E2A73D4C-6707-43AF-BFCB-2D64913ACF9C}" type="datetimeFigureOut">
              <a:rPr lang="en-IN" smtClean="0"/>
              <a:t>03-09-2024</a:t>
            </a:fld>
            <a:endParaRPr lang="en-IN"/>
          </a:p>
        </p:txBody>
      </p:sp>
      <p:sp>
        <p:nvSpPr>
          <p:cNvPr id="3" name="Footer Placeholder 2">
            <a:extLst>
              <a:ext uri="{FF2B5EF4-FFF2-40B4-BE49-F238E27FC236}">
                <a16:creationId xmlns:a16="http://schemas.microsoft.com/office/drawing/2014/main" id="{0471694E-968D-D153-CE2C-6DB655EAA3D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3706F69-6296-2A05-BAF8-4CBF0B48262A}"/>
              </a:ext>
            </a:extLst>
          </p:cNvPr>
          <p:cNvSpPr>
            <a:spLocks noGrp="1"/>
          </p:cNvSpPr>
          <p:nvPr>
            <p:ph type="sldNum" sz="quarter" idx="12"/>
          </p:nvPr>
        </p:nvSpPr>
        <p:spPr/>
        <p:txBody>
          <a:bodyPr/>
          <a:lstStyle/>
          <a:p>
            <a:fld id="{703F5883-51D1-4ADB-BD86-4D23EF10CE31}" type="slidenum">
              <a:rPr lang="en-IN" smtClean="0"/>
              <a:t>‹#›</a:t>
            </a:fld>
            <a:endParaRPr lang="en-IN"/>
          </a:p>
        </p:txBody>
      </p:sp>
    </p:spTree>
    <p:extLst>
      <p:ext uri="{BB962C8B-B14F-4D97-AF65-F5344CB8AC3E}">
        <p14:creationId xmlns:p14="http://schemas.microsoft.com/office/powerpoint/2010/main" val="10525361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8F9F7-F68A-F940-B818-D584B960E6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5024748-001D-F329-4ABF-CEF676E0D5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DDFB203-C879-9F3A-572B-2EEA082A47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88A454-565B-904C-A2DB-F12942EF3897}"/>
              </a:ext>
            </a:extLst>
          </p:cNvPr>
          <p:cNvSpPr>
            <a:spLocks noGrp="1"/>
          </p:cNvSpPr>
          <p:nvPr>
            <p:ph type="dt" sz="half" idx="10"/>
          </p:nvPr>
        </p:nvSpPr>
        <p:spPr/>
        <p:txBody>
          <a:bodyPr/>
          <a:lstStyle/>
          <a:p>
            <a:fld id="{E2A73D4C-6707-43AF-BFCB-2D64913ACF9C}" type="datetimeFigureOut">
              <a:rPr lang="en-IN" smtClean="0"/>
              <a:t>03-09-2024</a:t>
            </a:fld>
            <a:endParaRPr lang="en-IN"/>
          </a:p>
        </p:txBody>
      </p:sp>
      <p:sp>
        <p:nvSpPr>
          <p:cNvPr id="6" name="Footer Placeholder 5">
            <a:extLst>
              <a:ext uri="{FF2B5EF4-FFF2-40B4-BE49-F238E27FC236}">
                <a16:creationId xmlns:a16="http://schemas.microsoft.com/office/drawing/2014/main" id="{0405CDB3-2ED6-5D04-A5C3-EC79CC5633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6FC23D-84D1-717D-6902-248390B4BCCF}"/>
              </a:ext>
            </a:extLst>
          </p:cNvPr>
          <p:cNvSpPr>
            <a:spLocks noGrp="1"/>
          </p:cNvSpPr>
          <p:nvPr>
            <p:ph type="sldNum" sz="quarter" idx="12"/>
          </p:nvPr>
        </p:nvSpPr>
        <p:spPr/>
        <p:txBody>
          <a:bodyPr/>
          <a:lstStyle/>
          <a:p>
            <a:fld id="{703F5883-51D1-4ADB-BD86-4D23EF10CE31}" type="slidenum">
              <a:rPr lang="en-IN" smtClean="0"/>
              <a:t>‹#›</a:t>
            </a:fld>
            <a:endParaRPr lang="en-IN"/>
          </a:p>
        </p:txBody>
      </p:sp>
    </p:spTree>
    <p:extLst>
      <p:ext uri="{BB962C8B-B14F-4D97-AF65-F5344CB8AC3E}">
        <p14:creationId xmlns:p14="http://schemas.microsoft.com/office/powerpoint/2010/main" val="42174202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4D787-78AB-65AF-590F-6A31955497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9359FC3-69E3-2109-70E0-73A54EA0F5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7E4518E-B70E-800C-050C-1361838175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39E4E0-93BB-890A-CD29-B54388874CDD}"/>
              </a:ext>
            </a:extLst>
          </p:cNvPr>
          <p:cNvSpPr>
            <a:spLocks noGrp="1"/>
          </p:cNvSpPr>
          <p:nvPr>
            <p:ph type="dt" sz="half" idx="10"/>
          </p:nvPr>
        </p:nvSpPr>
        <p:spPr/>
        <p:txBody>
          <a:bodyPr/>
          <a:lstStyle/>
          <a:p>
            <a:fld id="{E2A73D4C-6707-43AF-BFCB-2D64913ACF9C}" type="datetimeFigureOut">
              <a:rPr lang="en-IN" smtClean="0"/>
              <a:t>03-09-2024</a:t>
            </a:fld>
            <a:endParaRPr lang="en-IN"/>
          </a:p>
        </p:txBody>
      </p:sp>
      <p:sp>
        <p:nvSpPr>
          <p:cNvPr id="6" name="Footer Placeholder 5">
            <a:extLst>
              <a:ext uri="{FF2B5EF4-FFF2-40B4-BE49-F238E27FC236}">
                <a16:creationId xmlns:a16="http://schemas.microsoft.com/office/drawing/2014/main" id="{0BB375E8-B635-7B28-4215-EBD6B278DB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B0ADA8-97A1-46FE-D3F5-37F50B3638B2}"/>
              </a:ext>
            </a:extLst>
          </p:cNvPr>
          <p:cNvSpPr>
            <a:spLocks noGrp="1"/>
          </p:cNvSpPr>
          <p:nvPr>
            <p:ph type="sldNum" sz="quarter" idx="12"/>
          </p:nvPr>
        </p:nvSpPr>
        <p:spPr/>
        <p:txBody>
          <a:bodyPr/>
          <a:lstStyle/>
          <a:p>
            <a:fld id="{703F5883-51D1-4ADB-BD86-4D23EF10CE31}" type="slidenum">
              <a:rPr lang="en-IN" smtClean="0"/>
              <a:t>‹#›</a:t>
            </a:fld>
            <a:endParaRPr lang="en-IN"/>
          </a:p>
        </p:txBody>
      </p:sp>
    </p:spTree>
    <p:extLst>
      <p:ext uri="{BB962C8B-B14F-4D97-AF65-F5344CB8AC3E}">
        <p14:creationId xmlns:p14="http://schemas.microsoft.com/office/powerpoint/2010/main" val="4467974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25E086-DE3D-D02E-4CCD-56853271BF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7C9D5B5-CCF9-3AE6-8B16-77A884AEE2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062F21-0805-8A2F-F400-9408C97CAE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2A73D4C-6707-43AF-BFCB-2D64913ACF9C}" type="datetimeFigureOut">
              <a:rPr lang="en-IN" smtClean="0"/>
              <a:t>03-09-2024</a:t>
            </a:fld>
            <a:endParaRPr lang="en-IN"/>
          </a:p>
        </p:txBody>
      </p:sp>
      <p:sp>
        <p:nvSpPr>
          <p:cNvPr id="5" name="Footer Placeholder 4">
            <a:extLst>
              <a:ext uri="{FF2B5EF4-FFF2-40B4-BE49-F238E27FC236}">
                <a16:creationId xmlns:a16="http://schemas.microsoft.com/office/drawing/2014/main" id="{FB12C7ED-A262-E396-E928-B25E0DBB42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EA9A9537-343C-3AF0-A7D9-44DC8CFAC7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03F5883-51D1-4ADB-BD86-4D23EF10CE31}" type="slidenum">
              <a:rPr lang="en-IN" smtClean="0"/>
              <a:t>‹#›</a:t>
            </a:fld>
            <a:endParaRPr lang="en-IN"/>
          </a:p>
        </p:txBody>
      </p:sp>
    </p:spTree>
    <p:extLst>
      <p:ext uri="{BB962C8B-B14F-4D97-AF65-F5344CB8AC3E}">
        <p14:creationId xmlns:p14="http://schemas.microsoft.com/office/powerpoint/2010/main" val="1512058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25.jpeg"/></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ack background with a circle&#10;&#10;Description automatically generated">
            <a:extLst>
              <a:ext uri="{FF2B5EF4-FFF2-40B4-BE49-F238E27FC236}">
                <a16:creationId xmlns:a16="http://schemas.microsoft.com/office/drawing/2014/main" id="{CAFA89F5-CD0A-A8A3-675B-521F09727B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9463DE8A-6516-3E14-3BD7-664FACACA755}"/>
              </a:ext>
            </a:extLst>
          </p:cNvPr>
          <p:cNvSpPr txBox="1"/>
          <p:nvPr/>
        </p:nvSpPr>
        <p:spPr>
          <a:xfrm>
            <a:off x="3003172" y="4248589"/>
            <a:ext cx="6185647" cy="584775"/>
          </a:xfrm>
          <a:prstGeom prst="rect">
            <a:avLst/>
          </a:prstGeom>
          <a:noFill/>
        </p:spPr>
        <p:txBody>
          <a:bodyPr wrap="square" rtlCol="0">
            <a:spAutoFit/>
          </a:bodyPr>
          <a:lstStyle/>
          <a:p>
            <a:pPr algn="ctr"/>
            <a:r>
              <a:rPr lang="en-US" sz="3200" dirty="0">
                <a:solidFill>
                  <a:schemeClr val="bg1"/>
                </a:solidFill>
                <a:latin typeface="Aptos Narrow" panose="020B0004020202020204" pitchFamily="34" charset="0"/>
              </a:rPr>
              <a:t>Code Basics Resume Challenge #12</a:t>
            </a:r>
            <a:endParaRPr lang="en-IN" sz="3200" dirty="0">
              <a:solidFill>
                <a:schemeClr val="bg1"/>
              </a:solidFill>
              <a:latin typeface="Aptos Narrow" panose="020B0004020202020204" pitchFamily="34" charset="0"/>
            </a:endParaRPr>
          </a:p>
        </p:txBody>
      </p:sp>
      <p:sp>
        <p:nvSpPr>
          <p:cNvPr id="4" name="TextBox 3">
            <a:extLst>
              <a:ext uri="{FF2B5EF4-FFF2-40B4-BE49-F238E27FC236}">
                <a16:creationId xmlns:a16="http://schemas.microsoft.com/office/drawing/2014/main" id="{F784E636-AB35-0664-C493-AFFFA900C9EF}"/>
              </a:ext>
            </a:extLst>
          </p:cNvPr>
          <p:cNvSpPr txBox="1"/>
          <p:nvPr/>
        </p:nvSpPr>
        <p:spPr>
          <a:xfrm>
            <a:off x="2439518" y="1516069"/>
            <a:ext cx="7312957" cy="1323439"/>
          </a:xfrm>
          <a:prstGeom prst="rect">
            <a:avLst/>
          </a:prstGeom>
          <a:noFill/>
        </p:spPr>
        <p:txBody>
          <a:bodyPr wrap="square" rtlCol="0">
            <a:spAutoFit/>
          </a:bodyPr>
          <a:lstStyle/>
          <a:p>
            <a:pPr algn="ctr"/>
            <a:r>
              <a:rPr lang="en-US" sz="4000" dirty="0">
                <a:solidFill>
                  <a:schemeClr val="bg1"/>
                </a:solidFill>
                <a:latin typeface="Arial Black" panose="020B0A04020102020204" pitchFamily="34" charset="0"/>
              </a:rPr>
              <a:t>Electric-Vehicle Analysis In INDIA</a:t>
            </a:r>
            <a:endParaRPr lang="en-IN" sz="4000"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92231912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black background with a circle&#10;&#10;Description automatically generated">
            <a:extLst>
              <a:ext uri="{FF2B5EF4-FFF2-40B4-BE49-F238E27FC236}">
                <a16:creationId xmlns:a16="http://schemas.microsoft.com/office/drawing/2014/main" id="{95B24124-0774-37E4-0EAC-B3A4FA9E41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69289"/>
          </a:xfrm>
          <a:prstGeom prst="rect">
            <a:avLst/>
          </a:prstGeom>
        </p:spPr>
      </p:pic>
      <p:sp>
        <p:nvSpPr>
          <p:cNvPr id="2" name="TextBox 1">
            <a:extLst>
              <a:ext uri="{FF2B5EF4-FFF2-40B4-BE49-F238E27FC236}">
                <a16:creationId xmlns:a16="http://schemas.microsoft.com/office/drawing/2014/main" id="{0514F69B-9E41-401F-2F5C-B3CEE5491994}"/>
              </a:ext>
            </a:extLst>
          </p:cNvPr>
          <p:cNvSpPr txBox="1"/>
          <p:nvPr/>
        </p:nvSpPr>
        <p:spPr>
          <a:xfrm>
            <a:off x="401171" y="606214"/>
            <a:ext cx="11389658" cy="369332"/>
          </a:xfrm>
          <a:prstGeom prst="rect">
            <a:avLst/>
          </a:prstGeom>
          <a:noFill/>
        </p:spPr>
        <p:txBody>
          <a:bodyPr wrap="square" rtlCol="0">
            <a:spAutoFit/>
          </a:bodyPr>
          <a:lstStyle/>
          <a:p>
            <a:r>
              <a:rPr lang="en-US" dirty="0">
                <a:solidFill>
                  <a:schemeClr val="bg1"/>
                </a:solidFill>
              </a:rPr>
              <a:t>2. Identify the top 5 states with the highest penetration rate in 2-wheeler and 4-wheeler EV sales in FY 2024.</a:t>
            </a:r>
            <a:endParaRPr lang="en-IN" dirty="0">
              <a:solidFill>
                <a:schemeClr val="bg1"/>
              </a:solidFill>
            </a:endParaRPr>
          </a:p>
        </p:txBody>
      </p:sp>
      <p:pic>
        <p:nvPicPr>
          <p:cNvPr id="4" name="Picture 3" descr="A graph with green and blue bars&#10;&#10;Description automatically generated">
            <a:extLst>
              <a:ext uri="{FF2B5EF4-FFF2-40B4-BE49-F238E27FC236}">
                <a16:creationId xmlns:a16="http://schemas.microsoft.com/office/drawing/2014/main" id="{5472F8D2-F170-2CE2-39EF-150F386CFD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497" y="2476571"/>
            <a:ext cx="4779491" cy="2993216"/>
          </a:xfrm>
          <a:prstGeom prst="rect">
            <a:avLst/>
          </a:prstGeom>
        </p:spPr>
      </p:pic>
      <p:pic>
        <p:nvPicPr>
          <p:cNvPr id="6" name="Picture 5" descr="A graph with green and blue bars">
            <a:extLst>
              <a:ext uri="{FF2B5EF4-FFF2-40B4-BE49-F238E27FC236}">
                <a16:creationId xmlns:a16="http://schemas.microsoft.com/office/drawing/2014/main" id="{88C5577E-81B2-B368-A3E0-B2679C1D6BDC}"/>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82938" y="2473061"/>
            <a:ext cx="4744565" cy="2993216"/>
          </a:xfrm>
          <a:prstGeom prst="rect">
            <a:avLst/>
          </a:prstGeom>
        </p:spPr>
      </p:pic>
      <p:sp>
        <p:nvSpPr>
          <p:cNvPr id="7" name="TextBox 6">
            <a:extLst>
              <a:ext uri="{FF2B5EF4-FFF2-40B4-BE49-F238E27FC236}">
                <a16:creationId xmlns:a16="http://schemas.microsoft.com/office/drawing/2014/main" id="{96E95331-1400-2F26-6638-CFEC9399B215}"/>
              </a:ext>
            </a:extLst>
          </p:cNvPr>
          <p:cNvSpPr txBox="1"/>
          <p:nvPr/>
        </p:nvSpPr>
        <p:spPr>
          <a:xfrm>
            <a:off x="2174462" y="1939803"/>
            <a:ext cx="2124636" cy="369332"/>
          </a:xfrm>
          <a:prstGeom prst="rect">
            <a:avLst/>
          </a:prstGeom>
          <a:noFill/>
        </p:spPr>
        <p:txBody>
          <a:bodyPr wrap="square" rtlCol="0">
            <a:spAutoFit/>
          </a:bodyPr>
          <a:lstStyle/>
          <a:p>
            <a:pPr algn="ctr"/>
            <a:r>
              <a:rPr lang="en-US" dirty="0">
                <a:solidFill>
                  <a:schemeClr val="bg1"/>
                </a:solidFill>
              </a:rPr>
              <a:t>For 2 Wheeler</a:t>
            </a:r>
            <a:endParaRPr lang="en-IN" dirty="0">
              <a:solidFill>
                <a:schemeClr val="bg1"/>
              </a:solidFill>
            </a:endParaRPr>
          </a:p>
        </p:txBody>
      </p:sp>
      <p:sp>
        <p:nvSpPr>
          <p:cNvPr id="8" name="TextBox 7">
            <a:extLst>
              <a:ext uri="{FF2B5EF4-FFF2-40B4-BE49-F238E27FC236}">
                <a16:creationId xmlns:a16="http://schemas.microsoft.com/office/drawing/2014/main" id="{6D13C954-F33F-BF94-80AB-DAE16B2AC8B8}"/>
              </a:ext>
            </a:extLst>
          </p:cNvPr>
          <p:cNvSpPr txBox="1"/>
          <p:nvPr/>
        </p:nvSpPr>
        <p:spPr>
          <a:xfrm>
            <a:off x="7892902" y="1939803"/>
            <a:ext cx="2124636" cy="369332"/>
          </a:xfrm>
          <a:prstGeom prst="rect">
            <a:avLst/>
          </a:prstGeom>
          <a:noFill/>
        </p:spPr>
        <p:txBody>
          <a:bodyPr wrap="square" rtlCol="0">
            <a:spAutoFit/>
          </a:bodyPr>
          <a:lstStyle/>
          <a:p>
            <a:pPr algn="ctr"/>
            <a:r>
              <a:rPr lang="en-US" dirty="0">
                <a:solidFill>
                  <a:schemeClr val="bg1"/>
                </a:solidFill>
              </a:rPr>
              <a:t>For 4 Wheeler</a:t>
            </a:r>
            <a:endParaRPr lang="en-IN" dirty="0">
              <a:solidFill>
                <a:schemeClr val="bg1"/>
              </a:solidFill>
            </a:endParaRPr>
          </a:p>
        </p:txBody>
      </p:sp>
    </p:spTree>
    <p:extLst>
      <p:ext uri="{BB962C8B-B14F-4D97-AF65-F5344CB8AC3E}">
        <p14:creationId xmlns:p14="http://schemas.microsoft.com/office/powerpoint/2010/main" val="298891221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ack background with a circle&#10;&#10;Description automatically generated">
            <a:extLst>
              <a:ext uri="{FF2B5EF4-FFF2-40B4-BE49-F238E27FC236}">
                <a16:creationId xmlns:a16="http://schemas.microsoft.com/office/drawing/2014/main" id="{CAFA89F5-CD0A-A8A3-675B-521F09727B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3E596E2F-A165-E7C8-7D4E-84F553BB051E}"/>
              </a:ext>
            </a:extLst>
          </p:cNvPr>
          <p:cNvSpPr txBox="1"/>
          <p:nvPr/>
        </p:nvSpPr>
        <p:spPr>
          <a:xfrm>
            <a:off x="169333" y="555845"/>
            <a:ext cx="10886805" cy="369332"/>
          </a:xfrm>
          <a:prstGeom prst="rect">
            <a:avLst/>
          </a:prstGeom>
          <a:noFill/>
        </p:spPr>
        <p:txBody>
          <a:bodyPr wrap="square" rtlCol="0">
            <a:spAutoFit/>
          </a:bodyPr>
          <a:lstStyle/>
          <a:p>
            <a:r>
              <a:rPr lang="en-US" dirty="0">
                <a:solidFill>
                  <a:schemeClr val="bg1"/>
                </a:solidFill>
              </a:rPr>
              <a:t>3. List the states with negative penetration (decline) in EV sales from 2022 to 2024? </a:t>
            </a:r>
            <a:endParaRPr lang="en-IN" dirty="0">
              <a:solidFill>
                <a:schemeClr val="bg1"/>
              </a:solidFill>
            </a:endParaRPr>
          </a:p>
        </p:txBody>
      </p:sp>
      <p:pic>
        <p:nvPicPr>
          <p:cNvPr id="8" name="Picture 7">
            <a:extLst>
              <a:ext uri="{FF2B5EF4-FFF2-40B4-BE49-F238E27FC236}">
                <a16:creationId xmlns:a16="http://schemas.microsoft.com/office/drawing/2014/main" id="{73201890-D5AC-96EA-9BC3-BAF739F931EC}"/>
              </a:ext>
            </a:extLst>
          </p:cNvPr>
          <p:cNvPicPr>
            <a:picLocks noChangeAspect="1"/>
          </p:cNvPicPr>
          <p:nvPr/>
        </p:nvPicPr>
        <p:blipFill>
          <a:blip r:embed="rId3"/>
          <a:stretch>
            <a:fillRect/>
          </a:stretch>
        </p:blipFill>
        <p:spPr>
          <a:xfrm>
            <a:off x="2184600" y="1481022"/>
            <a:ext cx="7822800" cy="4539877"/>
          </a:xfrm>
          <a:prstGeom prst="rect">
            <a:avLst/>
          </a:prstGeom>
        </p:spPr>
      </p:pic>
    </p:spTree>
    <p:extLst>
      <p:ext uri="{BB962C8B-B14F-4D97-AF65-F5344CB8AC3E}">
        <p14:creationId xmlns:p14="http://schemas.microsoft.com/office/powerpoint/2010/main" val="392838036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ack background with a circle&#10;&#10;Description automatically generated">
            <a:extLst>
              <a:ext uri="{FF2B5EF4-FFF2-40B4-BE49-F238E27FC236}">
                <a16:creationId xmlns:a16="http://schemas.microsoft.com/office/drawing/2014/main" id="{CAFA89F5-CD0A-A8A3-675B-521F09727B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A926380E-6F29-B9E1-AD3E-C4B1BD8C6C4B}"/>
              </a:ext>
            </a:extLst>
          </p:cNvPr>
          <p:cNvSpPr txBox="1"/>
          <p:nvPr/>
        </p:nvSpPr>
        <p:spPr>
          <a:xfrm>
            <a:off x="255992" y="573278"/>
            <a:ext cx="10730753" cy="646331"/>
          </a:xfrm>
          <a:prstGeom prst="rect">
            <a:avLst/>
          </a:prstGeom>
          <a:noFill/>
        </p:spPr>
        <p:txBody>
          <a:bodyPr wrap="square" rtlCol="0">
            <a:spAutoFit/>
          </a:bodyPr>
          <a:lstStyle/>
          <a:p>
            <a:r>
              <a:rPr lang="en-US" dirty="0">
                <a:solidFill>
                  <a:schemeClr val="bg1"/>
                </a:solidFill>
              </a:rPr>
              <a:t>4. What are the quarterly trends based on sales volume for the top 5 EV makers (4-wheelers) from 2022 to 2024?</a:t>
            </a:r>
            <a:endParaRPr lang="en-IN" dirty="0">
              <a:solidFill>
                <a:schemeClr val="bg1"/>
              </a:solidFill>
            </a:endParaRPr>
          </a:p>
        </p:txBody>
      </p:sp>
      <p:pic>
        <p:nvPicPr>
          <p:cNvPr id="5" name="Picture 4">
            <a:extLst>
              <a:ext uri="{FF2B5EF4-FFF2-40B4-BE49-F238E27FC236}">
                <a16:creationId xmlns:a16="http://schemas.microsoft.com/office/drawing/2014/main" id="{79778494-2FCE-F74B-7E2F-8C16FE499A56}"/>
              </a:ext>
            </a:extLst>
          </p:cNvPr>
          <p:cNvPicPr>
            <a:picLocks noChangeAspect="1"/>
          </p:cNvPicPr>
          <p:nvPr/>
        </p:nvPicPr>
        <p:blipFill>
          <a:blip r:embed="rId4"/>
          <a:stretch>
            <a:fillRect/>
          </a:stretch>
        </p:blipFill>
        <p:spPr>
          <a:xfrm>
            <a:off x="2020711" y="1776745"/>
            <a:ext cx="8160091" cy="4507977"/>
          </a:xfrm>
          <a:prstGeom prst="rect">
            <a:avLst/>
          </a:prstGeom>
        </p:spPr>
      </p:pic>
    </p:spTree>
    <p:extLst>
      <p:ext uri="{BB962C8B-B14F-4D97-AF65-F5344CB8AC3E}">
        <p14:creationId xmlns:p14="http://schemas.microsoft.com/office/powerpoint/2010/main" val="352375922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ack background with a circle&#10;&#10;Description automatically generated">
            <a:extLst>
              <a:ext uri="{FF2B5EF4-FFF2-40B4-BE49-F238E27FC236}">
                <a16:creationId xmlns:a16="http://schemas.microsoft.com/office/drawing/2014/main" id="{CAFA89F5-CD0A-A8A3-675B-521F09727B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410F9547-CCB7-C435-EABB-E8B7890CEAB0}"/>
              </a:ext>
            </a:extLst>
          </p:cNvPr>
          <p:cNvSpPr txBox="1"/>
          <p:nvPr/>
        </p:nvSpPr>
        <p:spPr>
          <a:xfrm>
            <a:off x="204362" y="571584"/>
            <a:ext cx="10663517" cy="369332"/>
          </a:xfrm>
          <a:prstGeom prst="rect">
            <a:avLst/>
          </a:prstGeom>
          <a:noFill/>
        </p:spPr>
        <p:txBody>
          <a:bodyPr wrap="square" rtlCol="0">
            <a:spAutoFit/>
          </a:bodyPr>
          <a:lstStyle/>
          <a:p>
            <a:r>
              <a:rPr lang="en-US" dirty="0">
                <a:solidFill>
                  <a:schemeClr val="bg1"/>
                </a:solidFill>
              </a:rPr>
              <a:t>5. How do the EV sales and penetration rates in Delhi compare to Karnataka for 2024?</a:t>
            </a:r>
            <a:endParaRPr lang="en-IN" dirty="0">
              <a:solidFill>
                <a:schemeClr val="bg1"/>
              </a:solidFill>
            </a:endParaRPr>
          </a:p>
        </p:txBody>
      </p:sp>
      <p:pic>
        <p:nvPicPr>
          <p:cNvPr id="7" name="Picture 6">
            <a:extLst>
              <a:ext uri="{FF2B5EF4-FFF2-40B4-BE49-F238E27FC236}">
                <a16:creationId xmlns:a16="http://schemas.microsoft.com/office/drawing/2014/main" id="{6B157FEF-AB76-152A-DE3A-EC52FAD5818C}"/>
              </a:ext>
            </a:extLst>
          </p:cNvPr>
          <p:cNvPicPr>
            <a:picLocks noChangeAspect="1"/>
          </p:cNvPicPr>
          <p:nvPr/>
        </p:nvPicPr>
        <p:blipFill>
          <a:blip r:embed="rId3"/>
          <a:stretch>
            <a:fillRect/>
          </a:stretch>
        </p:blipFill>
        <p:spPr>
          <a:xfrm>
            <a:off x="3028491" y="1676511"/>
            <a:ext cx="6135018" cy="3742654"/>
          </a:xfrm>
          <a:prstGeom prst="rect">
            <a:avLst/>
          </a:prstGeom>
        </p:spPr>
      </p:pic>
    </p:spTree>
    <p:extLst>
      <p:ext uri="{BB962C8B-B14F-4D97-AF65-F5344CB8AC3E}">
        <p14:creationId xmlns:p14="http://schemas.microsoft.com/office/powerpoint/2010/main" val="5645612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ack background with a circle&#10;&#10;Description automatically generated">
            <a:extLst>
              <a:ext uri="{FF2B5EF4-FFF2-40B4-BE49-F238E27FC236}">
                <a16:creationId xmlns:a16="http://schemas.microsoft.com/office/drawing/2014/main" id="{CAFA89F5-CD0A-A8A3-675B-521F09727B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CE1A50D2-877F-67EB-9996-220BBB5B9AE8}"/>
              </a:ext>
            </a:extLst>
          </p:cNvPr>
          <p:cNvSpPr txBox="1"/>
          <p:nvPr/>
        </p:nvSpPr>
        <p:spPr>
          <a:xfrm>
            <a:off x="212995" y="569923"/>
            <a:ext cx="10529047" cy="646331"/>
          </a:xfrm>
          <a:prstGeom prst="rect">
            <a:avLst/>
          </a:prstGeom>
          <a:noFill/>
        </p:spPr>
        <p:txBody>
          <a:bodyPr wrap="square" rtlCol="0">
            <a:spAutoFit/>
          </a:bodyPr>
          <a:lstStyle/>
          <a:p>
            <a:r>
              <a:rPr lang="en-US" dirty="0">
                <a:solidFill>
                  <a:schemeClr val="bg1"/>
                </a:solidFill>
              </a:rPr>
              <a:t>6. List down the compounded annual growth rate (CAGR) in 4-wheeler units for the top 5 makers from 2022 to 2024.</a:t>
            </a:r>
            <a:endParaRPr lang="en-IN" dirty="0">
              <a:solidFill>
                <a:schemeClr val="bg1"/>
              </a:solidFill>
            </a:endParaRPr>
          </a:p>
        </p:txBody>
      </p:sp>
      <p:pic>
        <p:nvPicPr>
          <p:cNvPr id="5" name="Picture 4">
            <a:extLst>
              <a:ext uri="{FF2B5EF4-FFF2-40B4-BE49-F238E27FC236}">
                <a16:creationId xmlns:a16="http://schemas.microsoft.com/office/drawing/2014/main" id="{240C301C-B849-8645-097D-AE3054182884}"/>
              </a:ext>
            </a:extLst>
          </p:cNvPr>
          <p:cNvPicPr>
            <a:picLocks noChangeAspect="1"/>
          </p:cNvPicPr>
          <p:nvPr/>
        </p:nvPicPr>
        <p:blipFill>
          <a:blip r:embed="rId3"/>
          <a:stretch>
            <a:fillRect/>
          </a:stretch>
        </p:blipFill>
        <p:spPr>
          <a:xfrm>
            <a:off x="2030927" y="1786177"/>
            <a:ext cx="8130145" cy="4266963"/>
          </a:xfrm>
          <a:prstGeom prst="rect">
            <a:avLst/>
          </a:prstGeom>
        </p:spPr>
      </p:pic>
    </p:spTree>
    <p:extLst>
      <p:ext uri="{BB962C8B-B14F-4D97-AF65-F5344CB8AC3E}">
        <p14:creationId xmlns:p14="http://schemas.microsoft.com/office/powerpoint/2010/main" val="251878372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ack background with a circle&#10;&#10;Description automatically generated">
            <a:extLst>
              <a:ext uri="{FF2B5EF4-FFF2-40B4-BE49-F238E27FC236}">
                <a16:creationId xmlns:a16="http://schemas.microsoft.com/office/drawing/2014/main" id="{CAFA89F5-CD0A-A8A3-675B-521F09727B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1CACF253-B869-22E5-E22E-71DB8D6BCCEC}"/>
              </a:ext>
            </a:extLst>
          </p:cNvPr>
          <p:cNvSpPr txBox="1"/>
          <p:nvPr/>
        </p:nvSpPr>
        <p:spPr>
          <a:xfrm>
            <a:off x="228600" y="592501"/>
            <a:ext cx="10582835" cy="646331"/>
          </a:xfrm>
          <a:prstGeom prst="rect">
            <a:avLst/>
          </a:prstGeom>
          <a:noFill/>
        </p:spPr>
        <p:txBody>
          <a:bodyPr wrap="square" rtlCol="0">
            <a:spAutoFit/>
          </a:bodyPr>
          <a:lstStyle/>
          <a:p>
            <a:r>
              <a:rPr lang="en-US" dirty="0">
                <a:solidFill>
                  <a:schemeClr val="bg1"/>
                </a:solidFill>
              </a:rPr>
              <a:t>7. List down the top 10 states that had the highest compounded annual growth rate (CAGR) from 2022 to 2024 in total vehicles sold.</a:t>
            </a:r>
            <a:endParaRPr lang="en-IN" dirty="0">
              <a:solidFill>
                <a:schemeClr val="bg1"/>
              </a:solidFill>
            </a:endParaRPr>
          </a:p>
        </p:txBody>
      </p:sp>
      <p:pic>
        <p:nvPicPr>
          <p:cNvPr id="5" name="Picture 4">
            <a:extLst>
              <a:ext uri="{FF2B5EF4-FFF2-40B4-BE49-F238E27FC236}">
                <a16:creationId xmlns:a16="http://schemas.microsoft.com/office/drawing/2014/main" id="{49445B6C-F080-D399-855E-352946F9CFDE}"/>
              </a:ext>
            </a:extLst>
          </p:cNvPr>
          <p:cNvPicPr>
            <a:picLocks noChangeAspect="1"/>
          </p:cNvPicPr>
          <p:nvPr/>
        </p:nvPicPr>
        <p:blipFill>
          <a:blip r:embed="rId3"/>
          <a:stretch>
            <a:fillRect/>
          </a:stretch>
        </p:blipFill>
        <p:spPr>
          <a:xfrm>
            <a:off x="1814973" y="1937814"/>
            <a:ext cx="8562053" cy="4104440"/>
          </a:xfrm>
          <a:prstGeom prst="rect">
            <a:avLst/>
          </a:prstGeom>
        </p:spPr>
      </p:pic>
    </p:spTree>
    <p:extLst>
      <p:ext uri="{BB962C8B-B14F-4D97-AF65-F5344CB8AC3E}">
        <p14:creationId xmlns:p14="http://schemas.microsoft.com/office/powerpoint/2010/main" val="415909926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ack background with a circle&#10;&#10;Description automatically generated">
            <a:extLst>
              <a:ext uri="{FF2B5EF4-FFF2-40B4-BE49-F238E27FC236}">
                <a16:creationId xmlns:a16="http://schemas.microsoft.com/office/drawing/2014/main" id="{CAFA89F5-CD0A-A8A3-675B-521F09727B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B6F08F21-2344-DB43-CF39-CDBA125C0F5D}"/>
              </a:ext>
            </a:extLst>
          </p:cNvPr>
          <p:cNvSpPr txBox="1"/>
          <p:nvPr/>
        </p:nvSpPr>
        <p:spPr>
          <a:xfrm>
            <a:off x="224284" y="584150"/>
            <a:ext cx="10515600" cy="369332"/>
          </a:xfrm>
          <a:prstGeom prst="rect">
            <a:avLst/>
          </a:prstGeom>
          <a:noFill/>
        </p:spPr>
        <p:txBody>
          <a:bodyPr wrap="square" rtlCol="0">
            <a:spAutoFit/>
          </a:bodyPr>
          <a:lstStyle/>
          <a:p>
            <a:r>
              <a:rPr lang="en-US" dirty="0">
                <a:solidFill>
                  <a:schemeClr val="bg1"/>
                </a:solidFill>
              </a:rPr>
              <a:t>8. What are the peak and low season months for EV sales based on the data from 2022 to 2024? </a:t>
            </a:r>
            <a:endParaRPr lang="en-IN" dirty="0">
              <a:solidFill>
                <a:schemeClr val="bg1"/>
              </a:solidFill>
            </a:endParaRPr>
          </a:p>
        </p:txBody>
      </p:sp>
      <p:pic>
        <p:nvPicPr>
          <p:cNvPr id="6" name="Picture 5">
            <a:extLst>
              <a:ext uri="{FF2B5EF4-FFF2-40B4-BE49-F238E27FC236}">
                <a16:creationId xmlns:a16="http://schemas.microsoft.com/office/drawing/2014/main" id="{790E6050-41FE-B715-F3AA-9F465B4FA5C8}"/>
              </a:ext>
            </a:extLst>
          </p:cNvPr>
          <p:cNvPicPr>
            <a:picLocks noChangeAspect="1"/>
          </p:cNvPicPr>
          <p:nvPr/>
        </p:nvPicPr>
        <p:blipFill>
          <a:blip r:embed="rId3"/>
          <a:stretch>
            <a:fillRect/>
          </a:stretch>
        </p:blipFill>
        <p:spPr>
          <a:xfrm>
            <a:off x="1624098" y="1537632"/>
            <a:ext cx="8943803" cy="4113889"/>
          </a:xfrm>
          <a:prstGeom prst="rect">
            <a:avLst/>
          </a:prstGeom>
        </p:spPr>
      </p:pic>
    </p:spTree>
    <p:extLst>
      <p:ext uri="{BB962C8B-B14F-4D97-AF65-F5344CB8AC3E}">
        <p14:creationId xmlns:p14="http://schemas.microsoft.com/office/powerpoint/2010/main" val="348468527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ack background with a circle&#10;&#10;Description automatically generated">
            <a:extLst>
              <a:ext uri="{FF2B5EF4-FFF2-40B4-BE49-F238E27FC236}">
                <a16:creationId xmlns:a16="http://schemas.microsoft.com/office/drawing/2014/main" id="{CAFA89F5-CD0A-A8A3-675B-521F09727B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F8B920B3-76B8-E49F-FF82-E683C6B50097}"/>
              </a:ext>
            </a:extLst>
          </p:cNvPr>
          <p:cNvSpPr txBox="1"/>
          <p:nvPr/>
        </p:nvSpPr>
        <p:spPr>
          <a:xfrm>
            <a:off x="144307" y="544769"/>
            <a:ext cx="10633262" cy="646331"/>
          </a:xfrm>
          <a:prstGeom prst="rect">
            <a:avLst/>
          </a:prstGeom>
          <a:noFill/>
        </p:spPr>
        <p:txBody>
          <a:bodyPr wrap="square">
            <a:spAutoFit/>
          </a:bodyPr>
          <a:lstStyle/>
          <a:p>
            <a:r>
              <a:rPr lang="en-US" dirty="0">
                <a:solidFill>
                  <a:schemeClr val="bg1"/>
                </a:solidFill>
              </a:rPr>
              <a:t>9. What is the projected number of EV sales (including 2-wheelers and 4- wheelers) for the top 10 states by penetration rate in 2030, based on the compounded annual growth rate (CAGR) from previous years? </a:t>
            </a:r>
            <a:endParaRPr lang="en-IN" dirty="0">
              <a:solidFill>
                <a:schemeClr val="bg1"/>
              </a:solidFill>
            </a:endParaRPr>
          </a:p>
        </p:txBody>
      </p:sp>
      <p:pic>
        <p:nvPicPr>
          <p:cNvPr id="8" name="Picture 7">
            <a:extLst>
              <a:ext uri="{FF2B5EF4-FFF2-40B4-BE49-F238E27FC236}">
                <a16:creationId xmlns:a16="http://schemas.microsoft.com/office/drawing/2014/main" id="{F66BF632-80FE-AE82-9D24-95A89FA03F90}"/>
              </a:ext>
            </a:extLst>
          </p:cNvPr>
          <p:cNvPicPr>
            <a:picLocks noChangeAspect="1"/>
          </p:cNvPicPr>
          <p:nvPr/>
        </p:nvPicPr>
        <p:blipFill>
          <a:blip r:embed="rId3"/>
          <a:stretch>
            <a:fillRect/>
          </a:stretch>
        </p:blipFill>
        <p:spPr>
          <a:xfrm>
            <a:off x="2137184" y="1956379"/>
            <a:ext cx="7917632" cy="4136342"/>
          </a:xfrm>
          <a:prstGeom prst="rect">
            <a:avLst/>
          </a:prstGeom>
        </p:spPr>
      </p:pic>
    </p:spTree>
    <p:extLst>
      <p:ext uri="{BB962C8B-B14F-4D97-AF65-F5344CB8AC3E}">
        <p14:creationId xmlns:p14="http://schemas.microsoft.com/office/powerpoint/2010/main" val="158966810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ack background with a circle&#10;&#10;Description automatically generated">
            <a:extLst>
              <a:ext uri="{FF2B5EF4-FFF2-40B4-BE49-F238E27FC236}">
                <a16:creationId xmlns:a16="http://schemas.microsoft.com/office/drawing/2014/main" id="{CAFA89F5-CD0A-A8A3-675B-521F09727B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A6E77F3A-57B3-8680-3CB7-68E88CCE7AF8}"/>
              </a:ext>
            </a:extLst>
          </p:cNvPr>
          <p:cNvSpPr txBox="1"/>
          <p:nvPr/>
        </p:nvSpPr>
        <p:spPr>
          <a:xfrm>
            <a:off x="193779" y="635100"/>
            <a:ext cx="10431556" cy="646331"/>
          </a:xfrm>
          <a:prstGeom prst="rect">
            <a:avLst/>
          </a:prstGeom>
          <a:noFill/>
        </p:spPr>
        <p:txBody>
          <a:bodyPr wrap="square">
            <a:spAutoFit/>
          </a:bodyPr>
          <a:lstStyle/>
          <a:p>
            <a:r>
              <a:rPr lang="en-US" dirty="0">
                <a:solidFill>
                  <a:schemeClr val="bg1"/>
                </a:solidFill>
              </a:rPr>
              <a:t>10. Estimate the revenue growth rate of 4-wheeler and 2-wheelers EVs in India for 2022 vs 2024 and 2023 vs 2024, assuming an average unit price. H </a:t>
            </a:r>
            <a:endParaRPr lang="en-IN" dirty="0">
              <a:solidFill>
                <a:schemeClr val="bg1"/>
              </a:solidFill>
            </a:endParaRPr>
          </a:p>
        </p:txBody>
      </p:sp>
      <p:pic>
        <p:nvPicPr>
          <p:cNvPr id="6" name="Picture 5">
            <a:extLst>
              <a:ext uri="{FF2B5EF4-FFF2-40B4-BE49-F238E27FC236}">
                <a16:creationId xmlns:a16="http://schemas.microsoft.com/office/drawing/2014/main" id="{BE76FD7A-17E2-D189-9A12-7D5C6AB6913A}"/>
              </a:ext>
            </a:extLst>
          </p:cNvPr>
          <p:cNvPicPr>
            <a:picLocks noChangeAspect="1"/>
          </p:cNvPicPr>
          <p:nvPr/>
        </p:nvPicPr>
        <p:blipFill>
          <a:blip r:embed="rId3"/>
          <a:stretch>
            <a:fillRect/>
          </a:stretch>
        </p:blipFill>
        <p:spPr>
          <a:xfrm>
            <a:off x="654584" y="1498842"/>
            <a:ext cx="4534533" cy="1086002"/>
          </a:xfrm>
          <a:prstGeom prst="rect">
            <a:avLst/>
          </a:prstGeom>
        </p:spPr>
      </p:pic>
      <p:pic>
        <p:nvPicPr>
          <p:cNvPr id="8" name="Picture 7">
            <a:extLst>
              <a:ext uri="{FF2B5EF4-FFF2-40B4-BE49-F238E27FC236}">
                <a16:creationId xmlns:a16="http://schemas.microsoft.com/office/drawing/2014/main" id="{0C4553F8-458E-E2A8-6DA4-0F62EBE12781}"/>
              </a:ext>
            </a:extLst>
          </p:cNvPr>
          <p:cNvPicPr>
            <a:picLocks noChangeAspect="1"/>
          </p:cNvPicPr>
          <p:nvPr/>
        </p:nvPicPr>
        <p:blipFill>
          <a:blip r:embed="rId4"/>
          <a:stretch>
            <a:fillRect/>
          </a:stretch>
        </p:blipFill>
        <p:spPr>
          <a:xfrm>
            <a:off x="3564173" y="3428275"/>
            <a:ext cx="5063654" cy="1886836"/>
          </a:xfrm>
          <a:prstGeom prst="rect">
            <a:avLst/>
          </a:prstGeom>
        </p:spPr>
      </p:pic>
    </p:spTree>
    <p:extLst>
      <p:ext uri="{BB962C8B-B14F-4D97-AF65-F5344CB8AC3E}">
        <p14:creationId xmlns:p14="http://schemas.microsoft.com/office/powerpoint/2010/main" val="74564629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ack background with a circle&#10;&#10;Description automatically generated">
            <a:extLst>
              <a:ext uri="{FF2B5EF4-FFF2-40B4-BE49-F238E27FC236}">
                <a16:creationId xmlns:a16="http://schemas.microsoft.com/office/drawing/2014/main" id="{CAFA89F5-CD0A-A8A3-675B-521F09727B51}"/>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A75B95DF-CAAC-93E0-E320-C70796AC3707}"/>
              </a:ext>
            </a:extLst>
          </p:cNvPr>
          <p:cNvSpPr txBox="1"/>
          <p:nvPr/>
        </p:nvSpPr>
        <p:spPr>
          <a:xfrm>
            <a:off x="2999815" y="289711"/>
            <a:ext cx="6192370" cy="523220"/>
          </a:xfrm>
          <a:prstGeom prst="rect">
            <a:avLst/>
          </a:prstGeom>
          <a:noFill/>
          <a:ln>
            <a:solidFill>
              <a:schemeClr val="bg1"/>
            </a:solidFill>
          </a:ln>
        </p:spPr>
        <p:txBody>
          <a:bodyPr wrap="square">
            <a:spAutoFit/>
          </a:bodyPr>
          <a:lstStyle/>
          <a:p>
            <a:pPr algn="ctr"/>
            <a:r>
              <a:rPr lang="en-IN" sz="2800" dirty="0">
                <a:solidFill>
                  <a:schemeClr val="bg1"/>
                </a:solidFill>
              </a:rPr>
              <a:t>Secondary Research Questions</a:t>
            </a:r>
          </a:p>
        </p:txBody>
      </p:sp>
      <p:sp>
        <p:nvSpPr>
          <p:cNvPr id="5" name="TextBox 4">
            <a:extLst>
              <a:ext uri="{FF2B5EF4-FFF2-40B4-BE49-F238E27FC236}">
                <a16:creationId xmlns:a16="http://schemas.microsoft.com/office/drawing/2014/main" id="{BE01B48D-A077-D2C3-27E1-008065501694}"/>
              </a:ext>
            </a:extLst>
          </p:cNvPr>
          <p:cNvSpPr txBox="1"/>
          <p:nvPr/>
        </p:nvSpPr>
        <p:spPr>
          <a:xfrm>
            <a:off x="341086" y="1221618"/>
            <a:ext cx="10544628" cy="400110"/>
          </a:xfrm>
          <a:prstGeom prst="rect">
            <a:avLst/>
          </a:prstGeom>
          <a:noFill/>
        </p:spPr>
        <p:txBody>
          <a:bodyPr wrap="square">
            <a:spAutoFit/>
          </a:bodyPr>
          <a:lstStyle/>
          <a:p>
            <a:r>
              <a:rPr lang="en-US" sz="2000" b="1" dirty="0">
                <a:solidFill>
                  <a:schemeClr val="bg1"/>
                </a:solidFill>
              </a:rPr>
              <a:t>1. What are the primary reasons for customers choosing 4-wheeler EVs in 2023 and 2024 ?</a:t>
            </a:r>
            <a:endParaRPr lang="en-IN" sz="2000" b="1" dirty="0">
              <a:solidFill>
                <a:schemeClr val="bg1"/>
              </a:solidFill>
            </a:endParaRPr>
          </a:p>
        </p:txBody>
      </p:sp>
      <p:grpSp>
        <p:nvGrpSpPr>
          <p:cNvPr id="22" name="Group 21">
            <a:extLst>
              <a:ext uri="{FF2B5EF4-FFF2-40B4-BE49-F238E27FC236}">
                <a16:creationId xmlns:a16="http://schemas.microsoft.com/office/drawing/2014/main" id="{E83065EB-4A7F-1D14-389A-C218D2AE4CAF}"/>
              </a:ext>
            </a:extLst>
          </p:cNvPr>
          <p:cNvGrpSpPr/>
          <p:nvPr/>
        </p:nvGrpSpPr>
        <p:grpSpPr>
          <a:xfrm>
            <a:off x="341086" y="2097321"/>
            <a:ext cx="11286139" cy="4166110"/>
            <a:chOff x="341085" y="2099538"/>
            <a:chExt cx="11286139" cy="4166110"/>
          </a:xfrm>
        </p:grpSpPr>
        <p:grpSp>
          <p:nvGrpSpPr>
            <p:cNvPr id="10" name="Group 9">
              <a:extLst>
                <a:ext uri="{FF2B5EF4-FFF2-40B4-BE49-F238E27FC236}">
                  <a16:creationId xmlns:a16="http://schemas.microsoft.com/office/drawing/2014/main" id="{570C77CE-D431-4542-159D-B50BBA18305D}"/>
                </a:ext>
              </a:extLst>
            </p:cNvPr>
            <p:cNvGrpSpPr/>
            <p:nvPr/>
          </p:nvGrpSpPr>
          <p:grpSpPr>
            <a:xfrm>
              <a:off x="341086" y="2099538"/>
              <a:ext cx="11286138" cy="923330"/>
              <a:chOff x="341086" y="2099538"/>
              <a:chExt cx="11286138" cy="923330"/>
            </a:xfrm>
          </p:grpSpPr>
          <p:sp>
            <p:nvSpPr>
              <p:cNvPr id="8" name="TextBox 7">
                <a:extLst>
                  <a:ext uri="{FF2B5EF4-FFF2-40B4-BE49-F238E27FC236}">
                    <a16:creationId xmlns:a16="http://schemas.microsoft.com/office/drawing/2014/main" id="{146B3E12-A22A-1661-0839-C1DCC6CCE686}"/>
                  </a:ext>
                </a:extLst>
              </p:cNvPr>
              <p:cNvSpPr txBox="1"/>
              <p:nvPr/>
            </p:nvSpPr>
            <p:spPr>
              <a:xfrm>
                <a:off x="2381624" y="2099538"/>
                <a:ext cx="9245600" cy="923330"/>
              </a:xfrm>
              <a:prstGeom prst="rect">
                <a:avLst/>
              </a:prstGeom>
              <a:noFill/>
            </p:spPr>
            <p:txBody>
              <a:bodyPr wrap="square" rtlCol="0">
                <a:spAutoFit/>
              </a:bodyPr>
              <a:lstStyle/>
              <a:p>
                <a:pPr algn="just"/>
                <a:r>
                  <a:rPr lang="en-US" b="0" i="0" dirty="0">
                    <a:solidFill>
                      <a:schemeClr val="bg1"/>
                    </a:solidFill>
                    <a:effectLst/>
                    <a:latin typeface="-apple-system"/>
                  </a:rPr>
                  <a:t>Although EVs may have a higher upfront cost compared to traditional gasoline-powered vehicles, they can save owners money in the long run due to lower operating costs, such as lower fuel and maintenance costs.</a:t>
                </a:r>
                <a:endParaRPr lang="en-IN" dirty="0">
                  <a:solidFill>
                    <a:schemeClr val="bg1"/>
                  </a:solidFill>
                </a:endParaRPr>
              </a:p>
            </p:txBody>
          </p:sp>
          <p:sp>
            <p:nvSpPr>
              <p:cNvPr id="9" name="TextBox 8">
                <a:extLst>
                  <a:ext uri="{FF2B5EF4-FFF2-40B4-BE49-F238E27FC236}">
                    <a16:creationId xmlns:a16="http://schemas.microsoft.com/office/drawing/2014/main" id="{25AB6EE1-8395-EEDB-AEE8-3C2FE2639BC9}"/>
                  </a:ext>
                </a:extLst>
              </p:cNvPr>
              <p:cNvSpPr txBox="1"/>
              <p:nvPr/>
            </p:nvSpPr>
            <p:spPr>
              <a:xfrm>
                <a:off x="341086" y="2099538"/>
                <a:ext cx="2040539" cy="369332"/>
              </a:xfrm>
              <a:prstGeom prst="rect">
                <a:avLst/>
              </a:prstGeom>
              <a:noFill/>
            </p:spPr>
            <p:txBody>
              <a:bodyPr wrap="square" rtlCol="0">
                <a:spAutoFit/>
              </a:bodyPr>
              <a:lstStyle/>
              <a:p>
                <a:pPr marL="285750" indent="-285750">
                  <a:buFont typeface="Wingdings" panose="05000000000000000000" pitchFamily="2" charset="2"/>
                  <a:buChar char="ü"/>
                </a:pPr>
                <a:r>
                  <a:rPr lang="en-US" b="1" dirty="0">
                    <a:solidFill>
                      <a:schemeClr val="bg1"/>
                    </a:solidFill>
                  </a:rPr>
                  <a:t>Cost Savings </a:t>
                </a:r>
                <a:r>
                  <a:rPr lang="en-IN" b="1" dirty="0">
                    <a:solidFill>
                      <a:schemeClr val="bg1"/>
                    </a:solidFill>
                  </a:rPr>
                  <a:t>:</a:t>
                </a:r>
              </a:p>
            </p:txBody>
          </p:sp>
        </p:grpSp>
        <p:grpSp>
          <p:nvGrpSpPr>
            <p:cNvPr id="11" name="Group 10">
              <a:extLst>
                <a:ext uri="{FF2B5EF4-FFF2-40B4-BE49-F238E27FC236}">
                  <a16:creationId xmlns:a16="http://schemas.microsoft.com/office/drawing/2014/main" id="{14252F4F-78F9-2DE8-E20F-362387764BE8}"/>
                </a:ext>
              </a:extLst>
            </p:cNvPr>
            <p:cNvGrpSpPr/>
            <p:nvPr/>
          </p:nvGrpSpPr>
          <p:grpSpPr>
            <a:xfrm>
              <a:off x="341086" y="3136199"/>
              <a:ext cx="11286138" cy="923330"/>
              <a:chOff x="341086" y="2099538"/>
              <a:chExt cx="11286138" cy="923330"/>
            </a:xfrm>
          </p:grpSpPr>
          <p:sp>
            <p:nvSpPr>
              <p:cNvPr id="12" name="TextBox 11">
                <a:extLst>
                  <a:ext uri="{FF2B5EF4-FFF2-40B4-BE49-F238E27FC236}">
                    <a16:creationId xmlns:a16="http://schemas.microsoft.com/office/drawing/2014/main" id="{219AA131-2222-91DA-7D22-F636167A78A8}"/>
                  </a:ext>
                </a:extLst>
              </p:cNvPr>
              <p:cNvSpPr txBox="1"/>
              <p:nvPr/>
            </p:nvSpPr>
            <p:spPr>
              <a:xfrm>
                <a:off x="2381624" y="2099538"/>
                <a:ext cx="9245600" cy="923330"/>
              </a:xfrm>
              <a:prstGeom prst="rect">
                <a:avLst/>
              </a:prstGeom>
              <a:noFill/>
            </p:spPr>
            <p:txBody>
              <a:bodyPr wrap="square" rtlCol="0">
                <a:spAutoFit/>
              </a:bodyPr>
              <a:lstStyle/>
              <a:p>
                <a:pPr algn="just"/>
                <a:r>
                  <a:rPr lang="en-US" b="0" i="0" dirty="0">
                    <a:solidFill>
                      <a:schemeClr val="bg1"/>
                    </a:solidFill>
                    <a:effectLst/>
                    <a:latin typeface="-apple-system"/>
                  </a:rPr>
                  <a:t>EVs produce zero emissions, which helps reduce air pollution and greenhouse gas emissions. This makes EVs an attractive option for those who are environmentally conscious and want to reduce their carbon footprint.</a:t>
                </a:r>
                <a:endParaRPr lang="en-IN" dirty="0">
                  <a:solidFill>
                    <a:schemeClr val="bg1"/>
                  </a:solidFill>
                </a:endParaRPr>
              </a:p>
            </p:txBody>
          </p:sp>
          <p:sp>
            <p:nvSpPr>
              <p:cNvPr id="13" name="TextBox 12">
                <a:extLst>
                  <a:ext uri="{FF2B5EF4-FFF2-40B4-BE49-F238E27FC236}">
                    <a16:creationId xmlns:a16="http://schemas.microsoft.com/office/drawing/2014/main" id="{8D192F13-6F91-BF87-D981-309A6C0F0ACE}"/>
                  </a:ext>
                </a:extLst>
              </p:cNvPr>
              <p:cNvSpPr txBox="1"/>
              <p:nvPr/>
            </p:nvSpPr>
            <p:spPr>
              <a:xfrm>
                <a:off x="341086" y="2099538"/>
                <a:ext cx="2040538" cy="646331"/>
              </a:xfrm>
              <a:prstGeom prst="rect">
                <a:avLst/>
              </a:prstGeom>
              <a:noFill/>
            </p:spPr>
            <p:txBody>
              <a:bodyPr wrap="square" rtlCol="0">
                <a:spAutoFit/>
              </a:bodyPr>
              <a:lstStyle/>
              <a:p>
                <a:pPr marL="285750" indent="-285750">
                  <a:buFont typeface="Wingdings" panose="05000000000000000000" pitchFamily="2" charset="2"/>
                  <a:buChar char="ü"/>
                </a:pPr>
                <a:r>
                  <a:rPr lang="en-IN" b="1" i="0" dirty="0">
                    <a:solidFill>
                      <a:schemeClr val="bg1"/>
                    </a:solidFill>
                    <a:effectLst/>
                  </a:rPr>
                  <a:t>Environmental friendly  :</a:t>
                </a:r>
                <a:endParaRPr lang="en-IN" b="1" dirty="0">
                  <a:solidFill>
                    <a:schemeClr val="bg1"/>
                  </a:solidFill>
                </a:endParaRPr>
              </a:p>
            </p:txBody>
          </p:sp>
        </p:grpSp>
        <p:grpSp>
          <p:nvGrpSpPr>
            <p:cNvPr id="14" name="Group 13">
              <a:extLst>
                <a:ext uri="{FF2B5EF4-FFF2-40B4-BE49-F238E27FC236}">
                  <a16:creationId xmlns:a16="http://schemas.microsoft.com/office/drawing/2014/main" id="{FB963957-FCB4-08F4-F4CD-FF1DE4B26487}"/>
                </a:ext>
              </a:extLst>
            </p:cNvPr>
            <p:cNvGrpSpPr/>
            <p:nvPr/>
          </p:nvGrpSpPr>
          <p:grpSpPr>
            <a:xfrm>
              <a:off x="341086" y="4144945"/>
              <a:ext cx="11286138" cy="923330"/>
              <a:chOff x="341086" y="2099538"/>
              <a:chExt cx="11286138" cy="923330"/>
            </a:xfrm>
          </p:grpSpPr>
          <p:sp>
            <p:nvSpPr>
              <p:cNvPr id="15" name="TextBox 14">
                <a:extLst>
                  <a:ext uri="{FF2B5EF4-FFF2-40B4-BE49-F238E27FC236}">
                    <a16:creationId xmlns:a16="http://schemas.microsoft.com/office/drawing/2014/main" id="{02471D0C-DFD5-3B1F-D662-057C581BD10C}"/>
                  </a:ext>
                </a:extLst>
              </p:cNvPr>
              <p:cNvSpPr txBox="1"/>
              <p:nvPr/>
            </p:nvSpPr>
            <p:spPr>
              <a:xfrm>
                <a:off x="2381624" y="2099538"/>
                <a:ext cx="9245600" cy="923330"/>
              </a:xfrm>
              <a:prstGeom prst="rect">
                <a:avLst/>
              </a:prstGeom>
              <a:noFill/>
            </p:spPr>
            <p:txBody>
              <a:bodyPr wrap="square" rtlCol="0">
                <a:spAutoFit/>
              </a:bodyPr>
              <a:lstStyle/>
              <a:p>
                <a:pPr algn="just"/>
                <a:r>
                  <a:rPr lang="en-US" b="0" i="0" dirty="0">
                    <a:solidFill>
                      <a:schemeClr val="bg1"/>
                    </a:solidFill>
                    <a:effectLst/>
                    <a:latin typeface="-apple-system"/>
                  </a:rPr>
                  <a:t>The Indian government offers several incentives for EV purchases through its Faster Adoption and Manufacturing of Hybrid &amp; Electric vehicles (FAME) scheme. These incentives can make EVs more affordable and accessible to a wider audience.</a:t>
                </a:r>
                <a:endParaRPr lang="en-IN" dirty="0">
                  <a:solidFill>
                    <a:schemeClr val="bg1"/>
                  </a:solidFill>
                </a:endParaRPr>
              </a:p>
            </p:txBody>
          </p:sp>
          <p:sp>
            <p:nvSpPr>
              <p:cNvPr id="16" name="TextBox 15">
                <a:extLst>
                  <a:ext uri="{FF2B5EF4-FFF2-40B4-BE49-F238E27FC236}">
                    <a16:creationId xmlns:a16="http://schemas.microsoft.com/office/drawing/2014/main" id="{4EF66B94-6895-25E7-AB33-C548EDBD5570}"/>
                  </a:ext>
                </a:extLst>
              </p:cNvPr>
              <p:cNvSpPr txBox="1"/>
              <p:nvPr/>
            </p:nvSpPr>
            <p:spPr>
              <a:xfrm>
                <a:off x="341086" y="2099538"/>
                <a:ext cx="2040538" cy="646331"/>
              </a:xfrm>
              <a:prstGeom prst="rect">
                <a:avLst/>
              </a:prstGeom>
              <a:noFill/>
            </p:spPr>
            <p:txBody>
              <a:bodyPr wrap="square" rtlCol="0">
                <a:spAutoFit/>
              </a:bodyPr>
              <a:lstStyle/>
              <a:p>
                <a:pPr marL="285750" indent="-285750">
                  <a:buFont typeface="Wingdings" panose="05000000000000000000" pitchFamily="2" charset="2"/>
                  <a:buChar char="ü"/>
                </a:pPr>
                <a:r>
                  <a:rPr lang="en-IN" b="1" i="0" dirty="0">
                    <a:solidFill>
                      <a:schemeClr val="bg1"/>
                    </a:solidFill>
                    <a:effectLst/>
                  </a:rPr>
                  <a:t>Government incentives :</a:t>
                </a:r>
                <a:endParaRPr lang="en-IN" b="1" dirty="0">
                  <a:solidFill>
                    <a:schemeClr val="bg1"/>
                  </a:solidFill>
                </a:endParaRPr>
              </a:p>
            </p:txBody>
          </p:sp>
        </p:grpSp>
        <p:grpSp>
          <p:nvGrpSpPr>
            <p:cNvPr id="19" name="Group 18">
              <a:extLst>
                <a:ext uri="{FF2B5EF4-FFF2-40B4-BE49-F238E27FC236}">
                  <a16:creationId xmlns:a16="http://schemas.microsoft.com/office/drawing/2014/main" id="{9D78CAB1-9C1A-6E60-C887-EFAAD4C92644}"/>
                </a:ext>
              </a:extLst>
            </p:cNvPr>
            <p:cNvGrpSpPr/>
            <p:nvPr/>
          </p:nvGrpSpPr>
          <p:grpSpPr>
            <a:xfrm>
              <a:off x="341085" y="5342318"/>
              <a:ext cx="11286139" cy="923330"/>
              <a:chOff x="341085" y="2099538"/>
              <a:chExt cx="11286139" cy="923330"/>
            </a:xfrm>
          </p:grpSpPr>
          <p:sp>
            <p:nvSpPr>
              <p:cNvPr id="20" name="TextBox 19">
                <a:extLst>
                  <a:ext uri="{FF2B5EF4-FFF2-40B4-BE49-F238E27FC236}">
                    <a16:creationId xmlns:a16="http://schemas.microsoft.com/office/drawing/2014/main" id="{6B9C3A1C-26AB-1F9F-D0C5-7C314ADECB79}"/>
                  </a:ext>
                </a:extLst>
              </p:cNvPr>
              <p:cNvSpPr txBox="1"/>
              <p:nvPr/>
            </p:nvSpPr>
            <p:spPr>
              <a:xfrm>
                <a:off x="2685142" y="2099538"/>
                <a:ext cx="8942082" cy="923330"/>
              </a:xfrm>
              <a:prstGeom prst="rect">
                <a:avLst/>
              </a:prstGeom>
              <a:noFill/>
            </p:spPr>
            <p:txBody>
              <a:bodyPr wrap="square" rtlCol="0">
                <a:spAutoFit/>
              </a:bodyPr>
              <a:lstStyle/>
              <a:p>
                <a:pPr algn="just"/>
                <a:r>
                  <a:rPr lang="en-US" b="0" i="0" dirty="0">
                    <a:solidFill>
                      <a:schemeClr val="bg1"/>
                    </a:solidFill>
                    <a:effectLst/>
                    <a:latin typeface="-apple-system"/>
                  </a:rPr>
                  <a:t>Many EV owners find that driving an EV provides a smooth, quiet, and enjoyable driving experience. In addition, EVs offer instant torque, which makes for a quick and responsive driving experience.</a:t>
                </a:r>
                <a:endParaRPr lang="en-IN" dirty="0">
                  <a:solidFill>
                    <a:schemeClr val="bg1"/>
                  </a:solidFill>
                </a:endParaRPr>
              </a:p>
            </p:txBody>
          </p:sp>
          <p:sp>
            <p:nvSpPr>
              <p:cNvPr id="21" name="TextBox 20">
                <a:extLst>
                  <a:ext uri="{FF2B5EF4-FFF2-40B4-BE49-F238E27FC236}">
                    <a16:creationId xmlns:a16="http://schemas.microsoft.com/office/drawing/2014/main" id="{AE48EEB0-C511-EA45-23D6-09C570FD1FC7}"/>
                  </a:ext>
                </a:extLst>
              </p:cNvPr>
              <p:cNvSpPr txBox="1"/>
              <p:nvPr/>
            </p:nvSpPr>
            <p:spPr>
              <a:xfrm>
                <a:off x="341085" y="2099538"/>
                <a:ext cx="2344057" cy="646331"/>
              </a:xfrm>
              <a:prstGeom prst="rect">
                <a:avLst/>
              </a:prstGeom>
              <a:noFill/>
            </p:spPr>
            <p:txBody>
              <a:bodyPr wrap="square" rtlCol="0">
                <a:spAutoFit/>
              </a:bodyPr>
              <a:lstStyle/>
              <a:p>
                <a:pPr marL="285750" indent="-285750">
                  <a:buFont typeface="Wingdings" panose="05000000000000000000" pitchFamily="2" charset="2"/>
                  <a:buChar char="ü"/>
                </a:pPr>
                <a:r>
                  <a:rPr lang="en-IN" b="1" i="0" dirty="0">
                    <a:solidFill>
                      <a:schemeClr val="bg1"/>
                    </a:solidFill>
                    <a:effectLst/>
                  </a:rPr>
                  <a:t> Improved driving experience :</a:t>
                </a:r>
                <a:endParaRPr lang="en-IN" b="1" dirty="0">
                  <a:solidFill>
                    <a:schemeClr val="bg1"/>
                  </a:solidFill>
                </a:endParaRPr>
              </a:p>
            </p:txBody>
          </p:sp>
        </p:grpSp>
      </p:grpSp>
    </p:spTree>
    <p:extLst>
      <p:ext uri="{BB962C8B-B14F-4D97-AF65-F5344CB8AC3E}">
        <p14:creationId xmlns:p14="http://schemas.microsoft.com/office/powerpoint/2010/main" val="262725291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ack background with a circle&#10;&#10;Description automatically generated">
            <a:extLst>
              <a:ext uri="{FF2B5EF4-FFF2-40B4-BE49-F238E27FC236}">
                <a16:creationId xmlns:a16="http://schemas.microsoft.com/office/drawing/2014/main" id="{CAFA89F5-CD0A-A8A3-675B-521F09727B51}"/>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FF62AA37-4DB2-FB98-5CF7-ED6F495E5674}"/>
              </a:ext>
            </a:extLst>
          </p:cNvPr>
          <p:cNvSpPr txBox="1"/>
          <p:nvPr/>
        </p:nvSpPr>
        <p:spPr>
          <a:xfrm>
            <a:off x="4247029" y="382806"/>
            <a:ext cx="3697942" cy="584775"/>
          </a:xfrm>
          <a:prstGeom prst="rect">
            <a:avLst/>
          </a:prstGeom>
          <a:noFill/>
        </p:spPr>
        <p:txBody>
          <a:bodyPr wrap="square" rtlCol="0">
            <a:spAutoFit/>
          </a:bodyPr>
          <a:lstStyle/>
          <a:p>
            <a:pPr algn="ctr"/>
            <a:r>
              <a:rPr lang="en-US" sz="3200" dirty="0">
                <a:solidFill>
                  <a:schemeClr val="bg1"/>
                </a:solidFill>
              </a:rPr>
              <a:t>AGENDA</a:t>
            </a:r>
            <a:endParaRPr lang="en-IN" sz="3600" dirty="0">
              <a:solidFill>
                <a:schemeClr val="bg1"/>
              </a:solidFill>
            </a:endParaRPr>
          </a:p>
        </p:txBody>
      </p:sp>
      <p:grpSp>
        <p:nvGrpSpPr>
          <p:cNvPr id="16" name="Group 15">
            <a:extLst>
              <a:ext uri="{FF2B5EF4-FFF2-40B4-BE49-F238E27FC236}">
                <a16:creationId xmlns:a16="http://schemas.microsoft.com/office/drawing/2014/main" id="{8124E4ED-1354-86CA-28D5-FA5B39472A1A}"/>
              </a:ext>
            </a:extLst>
          </p:cNvPr>
          <p:cNvGrpSpPr/>
          <p:nvPr/>
        </p:nvGrpSpPr>
        <p:grpSpPr>
          <a:xfrm>
            <a:off x="1734671" y="2070848"/>
            <a:ext cx="9395010" cy="2911726"/>
            <a:chOff x="1815353" y="2070848"/>
            <a:chExt cx="9395010" cy="2911726"/>
          </a:xfrm>
        </p:grpSpPr>
        <p:sp>
          <p:nvSpPr>
            <p:cNvPr id="6" name="Heptagon 5">
              <a:extLst>
                <a:ext uri="{FF2B5EF4-FFF2-40B4-BE49-F238E27FC236}">
                  <a16:creationId xmlns:a16="http://schemas.microsoft.com/office/drawing/2014/main" id="{96F05CF7-FFF5-488E-A8A8-DCE6CE363483}"/>
                </a:ext>
              </a:extLst>
            </p:cNvPr>
            <p:cNvSpPr/>
            <p:nvPr/>
          </p:nvSpPr>
          <p:spPr>
            <a:xfrm>
              <a:off x="1815353" y="2070848"/>
              <a:ext cx="941294" cy="914400"/>
            </a:xfrm>
            <a:prstGeom prst="hept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atin typeface="Arial Black" panose="020B0A04020102020204" pitchFamily="34" charset="0"/>
                </a:rPr>
                <a:t>01</a:t>
              </a:r>
              <a:endParaRPr lang="en-IN" sz="2800" dirty="0">
                <a:latin typeface="Arial Black" panose="020B0A04020102020204" pitchFamily="34" charset="0"/>
              </a:endParaRPr>
            </a:p>
          </p:txBody>
        </p:sp>
        <p:sp>
          <p:nvSpPr>
            <p:cNvPr id="7" name="Heptagon 6">
              <a:extLst>
                <a:ext uri="{FF2B5EF4-FFF2-40B4-BE49-F238E27FC236}">
                  <a16:creationId xmlns:a16="http://schemas.microsoft.com/office/drawing/2014/main" id="{FA79EC82-202E-D649-A5CB-7F501490C3CF}"/>
                </a:ext>
              </a:extLst>
            </p:cNvPr>
            <p:cNvSpPr/>
            <p:nvPr/>
          </p:nvSpPr>
          <p:spPr>
            <a:xfrm>
              <a:off x="7084359" y="2070848"/>
              <a:ext cx="941294" cy="914400"/>
            </a:xfrm>
            <a:prstGeom prst="hept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atin typeface="Arial Black" panose="020B0A04020102020204" pitchFamily="34" charset="0"/>
                </a:rPr>
                <a:t>02</a:t>
              </a:r>
              <a:endParaRPr lang="en-IN" sz="2800" dirty="0">
                <a:latin typeface="Arial Black" panose="020B0A04020102020204" pitchFamily="34" charset="0"/>
              </a:endParaRPr>
            </a:p>
          </p:txBody>
        </p:sp>
        <p:sp>
          <p:nvSpPr>
            <p:cNvPr id="8" name="Heptagon 7">
              <a:extLst>
                <a:ext uri="{FF2B5EF4-FFF2-40B4-BE49-F238E27FC236}">
                  <a16:creationId xmlns:a16="http://schemas.microsoft.com/office/drawing/2014/main" id="{30321C01-130B-1CF8-CC7D-23A26A6D841D}"/>
                </a:ext>
              </a:extLst>
            </p:cNvPr>
            <p:cNvSpPr/>
            <p:nvPr/>
          </p:nvSpPr>
          <p:spPr>
            <a:xfrm>
              <a:off x="1815353" y="3953437"/>
              <a:ext cx="941294" cy="914400"/>
            </a:xfrm>
            <a:prstGeom prst="hept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atin typeface="Arial Black" panose="020B0A04020102020204" pitchFamily="34" charset="0"/>
                </a:rPr>
                <a:t>03</a:t>
              </a:r>
              <a:endParaRPr lang="en-IN" sz="2800" dirty="0">
                <a:latin typeface="Arial Black" panose="020B0A04020102020204" pitchFamily="34" charset="0"/>
              </a:endParaRPr>
            </a:p>
          </p:txBody>
        </p:sp>
        <p:sp>
          <p:nvSpPr>
            <p:cNvPr id="9" name="Heptagon 8">
              <a:extLst>
                <a:ext uri="{FF2B5EF4-FFF2-40B4-BE49-F238E27FC236}">
                  <a16:creationId xmlns:a16="http://schemas.microsoft.com/office/drawing/2014/main" id="{A7D3A064-C070-9778-888D-A9B1D5605949}"/>
                </a:ext>
              </a:extLst>
            </p:cNvPr>
            <p:cNvSpPr/>
            <p:nvPr/>
          </p:nvSpPr>
          <p:spPr>
            <a:xfrm>
              <a:off x="7084359" y="3953437"/>
              <a:ext cx="941294" cy="914400"/>
            </a:xfrm>
            <a:prstGeom prst="hept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atin typeface="Arial Black" panose="020B0A04020102020204" pitchFamily="34" charset="0"/>
                </a:rPr>
                <a:t>04</a:t>
              </a:r>
              <a:endParaRPr lang="en-IN" sz="2800" dirty="0">
                <a:latin typeface="Arial Black" panose="020B0A04020102020204" pitchFamily="34" charset="0"/>
              </a:endParaRPr>
            </a:p>
          </p:txBody>
        </p:sp>
        <p:sp>
          <p:nvSpPr>
            <p:cNvPr id="10" name="TextBox 9">
              <a:extLst>
                <a:ext uri="{FF2B5EF4-FFF2-40B4-BE49-F238E27FC236}">
                  <a16:creationId xmlns:a16="http://schemas.microsoft.com/office/drawing/2014/main" id="{2A4A24F3-9F64-5BEA-0CC4-351FCBEB33FD}"/>
                </a:ext>
              </a:extLst>
            </p:cNvPr>
            <p:cNvSpPr txBox="1"/>
            <p:nvPr/>
          </p:nvSpPr>
          <p:spPr>
            <a:xfrm>
              <a:off x="2801470" y="2179482"/>
              <a:ext cx="3052481" cy="892552"/>
            </a:xfrm>
            <a:prstGeom prst="rect">
              <a:avLst/>
            </a:prstGeom>
            <a:noFill/>
          </p:spPr>
          <p:txBody>
            <a:bodyPr wrap="square" rtlCol="0">
              <a:spAutoFit/>
            </a:bodyPr>
            <a:lstStyle/>
            <a:p>
              <a:r>
                <a:rPr lang="en-US" dirty="0">
                  <a:solidFill>
                    <a:schemeClr val="bg1"/>
                  </a:solidFill>
                  <a:latin typeface="Arial Black" panose="020B0A04020102020204" pitchFamily="34" charset="0"/>
                </a:rPr>
                <a:t>Project Overview</a:t>
              </a:r>
            </a:p>
            <a:p>
              <a:endParaRPr lang="en-US" dirty="0"/>
            </a:p>
            <a:p>
              <a:r>
                <a:rPr lang="en-US" sz="1400" dirty="0">
                  <a:solidFill>
                    <a:schemeClr val="bg1"/>
                  </a:solidFill>
                </a:rPr>
                <a:t>A brief intro about the project</a:t>
              </a:r>
              <a:endParaRPr lang="en-IN" sz="1400" dirty="0">
                <a:solidFill>
                  <a:schemeClr val="bg1"/>
                </a:solidFill>
              </a:endParaRPr>
            </a:p>
          </p:txBody>
        </p:sp>
        <p:sp>
          <p:nvSpPr>
            <p:cNvPr id="13" name="TextBox 12">
              <a:extLst>
                <a:ext uri="{FF2B5EF4-FFF2-40B4-BE49-F238E27FC236}">
                  <a16:creationId xmlns:a16="http://schemas.microsoft.com/office/drawing/2014/main" id="{ADAB8A7B-C9BB-E208-0AAB-B853A3444EDD}"/>
                </a:ext>
              </a:extLst>
            </p:cNvPr>
            <p:cNvSpPr txBox="1"/>
            <p:nvPr/>
          </p:nvSpPr>
          <p:spPr>
            <a:xfrm>
              <a:off x="8157882" y="2179482"/>
              <a:ext cx="3052481" cy="892552"/>
            </a:xfrm>
            <a:prstGeom prst="rect">
              <a:avLst/>
            </a:prstGeom>
            <a:noFill/>
          </p:spPr>
          <p:txBody>
            <a:bodyPr wrap="square" rtlCol="0">
              <a:spAutoFit/>
            </a:bodyPr>
            <a:lstStyle/>
            <a:p>
              <a:r>
                <a:rPr lang="en-US" dirty="0">
                  <a:solidFill>
                    <a:schemeClr val="bg1"/>
                  </a:solidFill>
                  <a:latin typeface="Arial Black" panose="020B0A04020102020204" pitchFamily="34" charset="0"/>
                </a:rPr>
                <a:t>Objective</a:t>
              </a:r>
            </a:p>
            <a:p>
              <a:endParaRPr lang="en-US" dirty="0"/>
            </a:p>
            <a:p>
              <a:r>
                <a:rPr lang="en-US" sz="1400" dirty="0">
                  <a:solidFill>
                    <a:schemeClr val="bg1"/>
                  </a:solidFill>
                </a:rPr>
                <a:t>Understanding the project objective</a:t>
              </a:r>
              <a:endParaRPr lang="en-IN" sz="1400" dirty="0">
                <a:solidFill>
                  <a:schemeClr val="bg1"/>
                </a:solidFill>
              </a:endParaRPr>
            </a:p>
          </p:txBody>
        </p:sp>
        <p:sp>
          <p:nvSpPr>
            <p:cNvPr id="14" name="TextBox 13">
              <a:extLst>
                <a:ext uri="{FF2B5EF4-FFF2-40B4-BE49-F238E27FC236}">
                  <a16:creationId xmlns:a16="http://schemas.microsoft.com/office/drawing/2014/main" id="{6D33EB7B-053B-90BF-3994-8D8AC9E9050F}"/>
                </a:ext>
              </a:extLst>
            </p:cNvPr>
            <p:cNvSpPr txBox="1"/>
            <p:nvPr/>
          </p:nvSpPr>
          <p:spPr>
            <a:xfrm>
              <a:off x="2801470" y="4090022"/>
              <a:ext cx="3052481" cy="892552"/>
            </a:xfrm>
            <a:prstGeom prst="rect">
              <a:avLst/>
            </a:prstGeom>
            <a:noFill/>
          </p:spPr>
          <p:txBody>
            <a:bodyPr wrap="square" rtlCol="0">
              <a:spAutoFit/>
            </a:bodyPr>
            <a:lstStyle/>
            <a:p>
              <a:r>
                <a:rPr lang="en-US" dirty="0">
                  <a:solidFill>
                    <a:schemeClr val="bg1"/>
                  </a:solidFill>
                  <a:latin typeface="Arial Black" panose="020B0A04020102020204" pitchFamily="34" charset="0"/>
                </a:rPr>
                <a:t>Dashboard</a:t>
              </a:r>
            </a:p>
            <a:p>
              <a:endParaRPr lang="en-US" dirty="0"/>
            </a:p>
            <a:p>
              <a:r>
                <a:rPr lang="en-US" sz="1400" dirty="0">
                  <a:solidFill>
                    <a:schemeClr val="bg1"/>
                  </a:solidFill>
                </a:rPr>
                <a:t>Visualization the data to get Insights</a:t>
              </a:r>
              <a:endParaRPr lang="en-IN" sz="1400" dirty="0">
                <a:solidFill>
                  <a:schemeClr val="bg1"/>
                </a:solidFill>
              </a:endParaRPr>
            </a:p>
          </p:txBody>
        </p:sp>
        <p:sp>
          <p:nvSpPr>
            <p:cNvPr id="15" name="TextBox 14">
              <a:extLst>
                <a:ext uri="{FF2B5EF4-FFF2-40B4-BE49-F238E27FC236}">
                  <a16:creationId xmlns:a16="http://schemas.microsoft.com/office/drawing/2014/main" id="{207ACCCC-2D43-6D90-BFF3-31E7B3DF6BE1}"/>
                </a:ext>
              </a:extLst>
            </p:cNvPr>
            <p:cNvSpPr txBox="1"/>
            <p:nvPr/>
          </p:nvSpPr>
          <p:spPr>
            <a:xfrm>
              <a:off x="8157882" y="4022788"/>
              <a:ext cx="3052481" cy="892552"/>
            </a:xfrm>
            <a:prstGeom prst="rect">
              <a:avLst/>
            </a:prstGeom>
            <a:noFill/>
          </p:spPr>
          <p:txBody>
            <a:bodyPr wrap="square" rtlCol="0">
              <a:spAutoFit/>
            </a:bodyPr>
            <a:lstStyle/>
            <a:p>
              <a:r>
                <a:rPr lang="en-US" dirty="0">
                  <a:solidFill>
                    <a:schemeClr val="bg1"/>
                  </a:solidFill>
                  <a:latin typeface="Arial Black" panose="020B0A04020102020204" pitchFamily="34" charset="0"/>
                </a:rPr>
                <a:t>Findings</a:t>
              </a:r>
            </a:p>
            <a:p>
              <a:endParaRPr lang="en-US" dirty="0"/>
            </a:p>
            <a:p>
              <a:r>
                <a:rPr lang="en-US" sz="1400" dirty="0">
                  <a:solidFill>
                    <a:schemeClr val="bg1"/>
                  </a:solidFill>
                </a:rPr>
                <a:t>In depth discussion of findings</a:t>
              </a:r>
              <a:endParaRPr lang="en-IN" sz="1400" dirty="0">
                <a:solidFill>
                  <a:schemeClr val="bg1"/>
                </a:solidFill>
              </a:endParaRPr>
            </a:p>
          </p:txBody>
        </p:sp>
      </p:grpSp>
    </p:spTree>
    <p:extLst>
      <p:ext uri="{BB962C8B-B14F-4D97-AF65-F5344CB8AC3E}">
        <p14:creationId xmlns:p14="http://schemas.microsoft.com/office/powerpoint/2010/main" val="405620859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ack background with a circle&#10;&#10;Description automatically generated">
            <a:extLst>
              <a:ext uri="{FF2B5EF4-FFF2-40B4-BE49-F238E27FC236}">
                <a16:creationId xmlns:a16="http://schemas.microsoft.com/office/drawing/2014/main" id="{CAFA89F5-CD0A-A8A3-675B-521F09727B51}"/>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8" name="Picture 17">
            <a:extLst>
              <a:ext uri="{FF2B5EF4-FFF2-40B4-BE49-F238E27FC236}">
                <a16:creationId xmlns:a16="http://schemas.microsoft.com/office/drawing/2014/main" id="{7EC8D240-462A-F95D-4944-941867B967F9}"/>
              </a:ext>
            </a:extLst>
          </p:cNvPr>
          <p:cNvPicPr>
            <a:picLocks noChangeAspect="1"/>
          </p:cNvPicPr>
          <p:nvPr/>
        </p:nvPicPr>
        <p:blipFill>
          <a:blip r:embed="rId3"/>
          <a:stretch>
            <a:fillRect/>
          </a:stretch>
        </p:blipFill>
        <p:spPr>
          <a:xfrm>
            <a:off x="7301007" y="413886"/>
            <a:ext cx="3762504" cy="2207055"/>
          </a:xfrm>
          <a:prstGeom prst="rect">
            <a:avLst/>
          </a:prstGeom>
        </p:spPr>
      </p:pic>
      <p:grpSp>
        <p:nvGrpSpPr>
          <p:cNvPr id="2" name="Group 1">
            <a:extLst>
              <a:ext uri="{FF2B5EF4-FFF2-40B4-BE49-F238E27FC236}">
                <a16:creationId xmlns:a16="http://schemas.microsoft.com/office/drawing/2014/main" id="{41F71E58-4436-101D-490A-F2763A06A326}"/>
              </a:ext>
            </a:extLst>
          </p:cNvPr>
          <p:cNvGrpSpPr/>
          <p:nvPr/>
        </p:nvGrpSpPr>
        <p:grpSpPr>
          <a:xfrm>
            <a:off x="208483" y="640251"/>
            <a:ext cx="6913071" cy="1754327"/>
            <a:chOff x="341086" y="2099538"/>
            <a:chExt cx="7202953" cy="1174287"/>
          </a:xfrm>
        </p:grpSpPr>
        <p:sp>
          <p:nvSpPr>
            <p:cNvPr id="4" name="TextBox 3">
              <a:extLst>
                <a:ext uri="{FF2B5EF4-FFF2-40B4-BE49-F238E27FC236}">
                  <a16:creationId xmlns:a16="http://schemas.microsoft.com/office/drawing/2014/main" id="{DDF68AB6-9700-8089-27CB-7B8D5C0C918E}"/>
                </a:ext>
              </a:extLst>
            </p:cNvPr>
            <p:cNvSpPr txBox="1"/>
            <p:nvPr/>
          </p:nvSpPr>
          <p:spPr>
            <a:xfrm>
              <a:off x="2381624" y="2099538"/>
              <a:ext cx="5162415" cy="1174287"/>
            </a:xfrm>
            <a:prstGeom prst="rect">
              <a:avLst/>
            </a:prstGeom>
            <a:noFill/>
          </p:spPr>
          <p:txBody>
            <a:bodyPr wrap="square" rtlCol="0">
              <a:spAutoFit/>
            </a:bodyPr>
            <a:lstStyle/>
            <a:p>
              <a:pPr algn="just"/>
              <a:r>
                <a:rPr lang="en-US" b="0" i="0" dirty="0">
                  <a:solidFill>
                    <a:schemeClr val="bg1"/>
                  </a:solidFill>
                  <a:effectLst/>
                  <a:latin typeface="-apple-system"/>
                </a:rPr>
                <a:t>With the growth of EV charging infrastructure in India, it is becoming increasingly convenient for EV owners to recharge their vehicles. Fast charging and wireless charging technologies are also making it easier for EV owners to charge their vehicles quickly and conveniently.</a:t>
              </a:r>
              <a:endParaRPr lang="en-IN" dirty="0">
                <a:solidFill>
                  <a:schemeClr val="bg1"/>
                </a:solidFill>
              </a:endParaRPr>
            </a:p>
          </p:txBody>
        </p:sp>
        <p:sp>
          <p:nvSpPr>
            <p:cNvPr id="5" name="TextBox 4">
              <a:extLst>
                <a:ext uri="{FF2B5EF4-FFF2-40B4-BE49-F238E27FC236}">
                  <a16:creationId xmlns:a16="http://schemas.microsoft.com/office/drawing/2014/main" id="{8515E85C-25EA-5778-C2D0-13CB64F0872A}"/>
                </a:ext>
              </a:extLst>
            </p:cNvPr>
            <p:cNvSpPr txBox="1"/>
            <p:nvPr/>
          </p:nvSpPr>
          <p:spPr>
            <a:xfrm>
              <a:off x="341086" y="2099538"/>
              <a:ext cx="2040538" cy="432632"/>
            </a:xfrm>
            <a:prstGeom prst="rect">
              <a:avLst/>
            </a:prstGeom>
            <a:noFill/>
          </p:spPr>
          <p:txBody>
            <a:bodyPr wrap="square" rtlCol="0">
              <a:spAutoFit/>
            </a:bodyPr>
            <a:lstStyle/>
            <a:p>
              <a:pPr marL="285750" indent="-285750">
                <a:buFont typeface="Wingdings" panose="05000000000000000000" pitchFamily="2" charset="2"/>
                <a:buChar char="ü"/>
              </a:pPr>
              <a:r>
                <a:rPr lang="en-IN" b="1" i="0" dirty="0">
                  <a:solidFill>
                    <a:schemeClr val="bg1"/>
                  </a:solidFill>
                  <a:effectLst/>
                </a:rPr>
                <a:t> Convenient charging :</a:t>
              </a:r>
              <a:endParaRPr lang="en-IN" b="1" dirty="0">
                <a:solidFill>
                  <a:schemeClr val="bg1"/>
                </a:solidFill>
              </a:endParaRPr>
            </a:p>
          </p:txBody>
        </p:sp>
      </p:grpSp>
      <p:sp>
        <p:nvSpPr>
          <p:cNvPr id="6" name="TextBox 5">
            <a:extLst>
              <a:ext uri="{FF2B5EF4-FFF2-40B4-BE49-F238E27FC236}">
                <a16:creationId xmlns:a16="http://schemas.microsoft.com/office/drawing/2014/main" id="{EE89674C-4751-59A3-89C8-42FB5E8B29FA}"/>
              </a:ext>
            </a:extLst>
          </p:cNvPr>
          <p:cNvSpPr txBox="1"/>
          <p:nvPr/>
        </p:nvSpPr>
        <p:spPr>
          <a:xfrm>
            <a:off x="208483" y="3034827"/>
            <a:ext cx="11369435" cy="3416320"/>
          </a:xfrm>
          <a:prstGeom prst="rect">
            <a:avLst/>
          </a:prstGeom>
          <a:noFill/>
        </p:spPr>
        <p:txBody>
          <a:bodyPr wrap="square" rtlCol="0">
            <a:spAutoFit/>
          </a:bodyPr>
          <a:lstStyle/>
          <a:p>
            <a:r>
              <a:rPr lang="en-US" b="1" i="0" dirty="0">
                <a:solidFill>
                  <a:schemeClr val="bg1"/>
                </a:solidFill>
                <a:effectLst/>
                <a:latin typeface="var(--artdeco-reset-typography-font-family-sans)"/>
              </a:rPr>
              <a:t>In addition to the reasons mentioned above, here are a few more factors that make EVs a compelling choice in India</a:t>
            </a:r>
          </a:p>
          <a:p>
            <a:endParaRPr lang="en-US" b="1" dirty="0">
              <a:solidFill>
                <a:schemeClr val="bg1"/>
              </a:solidFill>
              <a:latin typeface="var(--artdeco-reset-typography-font-family-sans)"/>
            </a:endParaRPr>
          </a:p>
          <a:p>
            <a:pPr marL="1169988" indent="-285750">
              <a:buFont typeface="Wingdings" panose="05000000000000000000" pitchFamily="2" charset="2"/>
              <a:buChar char="Ø"/>
            </a:pPr>
            <a:r>
              <a:rPr lang="en-US" b="0" i="0" dirty="0">
                <a:solidFill>
                  <a:schemeClr val="bg1"/>
                </a:solidFill>
                <a:effectLst/>
                <a:latin typeface="-apple-system"/>
              </a:rPr>
              <a:t>Reduced Dependence on Imported Oil</a:t>
            </a:r>
          </a:p>
          <a:p>
            <a:pPr marL="1169988" indent="-285750">
              <a:buFont typeface="Wingdings" panose="05000000000000000000" pitchFamily="2" charset="2"/>
              <a:buChar char="Ø"/>
            </a:pPr>
            <a:r>
              <a:rPr lang="en-IN" b="0" i="0" dirty="0">
                <a:solidFill>
                  <a:schemeClr val="bg1"/>
                </a:solidFill>
                <a:effectLst/>
                <a:latin typeface="-apple-system"/>
              </a:rPr>
              <a:t>Reduced Air Pollution</a:t>
            </a:r>
            <a:endParaRPr lang="en-US" dirty="0">
              <a:solidFill>
                <a:schemeClr val="bg1"/>
              </a:solidFill>
              <a:latin typeface="-apple-system"/>
            </a:endParaRPr>
          </a:p>
          <a:p>
            <a:pPr marL="1169988" indent="-285750">
              <a:buFont typeface="Wingdings" panose="05000000000000000000" pitchFamily="2" charset="2"/>
              <a:buChar char="Ø"/>
            </a:pPr>
            <a:r>
              <a:rPr lang="en-IN" b="0" i="0" dirty="0">
                <a:solidFill>
                  <a:schemeClr val="bg1"/>
                </a:solidFill>
                <a:effectLst/>
                <a:latin typeface="-apple-system"/>
              </a:rPr>
              <a:t>Reduced Noise Pollution</a:t>
            </a:r>
            <a:endParaRPr lang="en-US" b="0" i="0" dirty="0">
              <a:solidFill>
                <a:schemeClr val="bg1"/>
              </a:solidFill>
              <a:effectLst/>
              <a:latin typeface="-apple-system"/>
            </a:endParaRPr>
          </a:p>
          <a:p>
            <a:pPr marL="1169988" indent="-285750">
              <a:buFont typeface="Wingdings" panose="05000000000000000000" pitchFamily="2" charset="2"/>
              <a:buChar char="Ø"/>
            </a:pPr>
            <a:r>
              <a:rPr lang="en-IN" b="0" i="0" dirty="0">
                <a:solidFill>
                  <a:schemeClr val="bg1"/>
                </a:solidFill>
                <a:effectLst/>
                <a:latin typeface="-apple-system"/>
              </a:rPr>
              <a:t>Innovations in Battery Technology</a:t>
            </a:r>
            <a:r>
              <a:rPr lang="en-US" b="1" i="0" dirty="0">
                <a:solidFill>
                  <a:schemeClr val="bg1"/>
                </a:solidFill>
                <a:effectLst/>
                <a:latin typeface="var(--artdeco-reset-typography-font-family-sans)"/>
              </a:rPr>
              <a:t>	</a:t>
            </a:r>
          </a:p>
          <a:p>
            <a:pPr marL="884238"/>
            <a:endParaRPr lang="en-US" b="1" dirty="0">
              <a:solidFill>
                <a:schemeClr val="bg1"/>
              </a:solidFill>
              <a:latin typeface="var(--artdeco-reset-typography-font-family-sans)"/>
            </a:endParaRPr>
          </a:p>
          <a:p>
            <a:pPr marL="268288" indent="269875"/>
            <a:r>
              <a:rPr lang="en-US" b="0" i="0" dirty="0">
                <a:solidFill>
                  <a:schemeClr val="bg1"/>
                </a:solidFill>
                <a:effectLst/>
                <a:latin typeface="-apple-system"/>
              </a:rPr>
              <a:t>Overall, the future of EVs in India looks bright, with the government's commitment to promoting the use of EVs, increasing consumer awareness and acceptance, and advancements in technology all set to drive growth in the EV market in India in 2023-2024 and beyond.</a:t>
            </a:r>
            <a:endParaRPr lang="en-US" b="1" i="0" dirty="0">
              <a:solidFill>
                <a:schemeClr val="bg1"/>
              </a:solidFill>
              <a:effectLst/>
              <a:latin typeface="var(--artdeco-reset-typography-font-family-sans)"/>
            </a:endParaRPr>
          </a:p>
          <a:p>
            <a:endParaRPr lang="en-US" b="1" i="0" u="sng" dirty="0">
              <a:solidFill>
                <a:schemeClr val="bg1"/>
              </a:solidFill>
              <a:effectLst/>
              <a:latin typeface="-apple-system"/>
            </a:endParaRPr>
          </a:p>
          <a:p>
            <a:endParaRPr lang="en-IN" u="sng" dirty="0">
              <a:solidFill>
                <a:schemeClr val="bg1"/>
              </a:solidFill>
            </a:endParaRPr>
          </a:p>
        </p:txBody>
      </p:sp>
    </p:spTree>
    <p:extLst>
      <p:ext uri="{BB962C8B-B14F-4D97-AF65-F5344CB8AC3E}">
        <p14:creationId xmlns:p14="http://schemas.microsoft.com/office/powerpoint/2010/main" val="69347709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ack background with a circle&#10;&#10;Description automatically generated">
            <a:extLst>
              <a:ext uri="{FF2B5EF4-FFF2-40B4-BE49-F238E27FC236}">
                <a16:creationId xmlns:a16="http://schemas.microsoft.com/office/drawing/2014/main" id="{CAFA89F5-CD0A-A8A3-675B-521F09727B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13A64DD3-6B73-6466-E5AB-2E6BA42A4BC2}"/>
              </a:ext>
            </a:extLst>
          </p:cNvPr>
          <p:cNvSpPr txBox="1"/>
          <p:nvPr/>
        </p:nvSpPr>
        <p:spPr>
          <a:xfrm>
            <a:off x="231961" y="553587"/>
            <a:ext cx="10646709" cy="707886"/>
          </a:xfrm>
          <a:prstGeom prst="rect">
            <a:avLst/>
          </a:prstGeom>
          <a:noFill/>
        </p:spPr>
        <p:txBody>
          <a:bodyPr wrap="square">
            <a:spAutoFit/>
          </a:bodyPr>
          <a:lstStyle/>
          <a:p>
            <a:r>
              <a:rPr lang="en-US" sz="2000" b="1" dirty="0">
                <a:solidFill>
                  <a:schemeClr val="bg1"/>
                </a:solidFill>
              </a:rPr>
              <a:t>2. How do government incentives and subsidies impact the adoption rates of 2-wheelers and 4-wheelers? </a:t>
            </a:r>
            <a:endParaRPr lang="en-IN" sz="2000" b="1" dirty="0">
              <a:solidFill>
                <a:schemeClr val="bg1"/>
              </a:solidFill>
            </a:endParaRPr>
          </a:p>
        </p:txBody>
      </p:sp>
      <p:grpSp>
        <p:nvGrpSpPr>
          <p:cNvPr id="26" name="Group 25">
            <a:extLst>
              <a:ext uri="{FF2B5EF4-FFF2-40B4-BE49-F238E27FC236}">
                <a16:creationId xmlns:a16="http://schemas.microsoft.com/office/drawing/2014/main" id="{9C51A45C-CC91-DC1D-5C5C-441A8215F302}"/>
              </a:ext>
            </a:extLst>
          </p:cNvPr>
          <p:cNvGrpSpPr/>
          <p:nvPr/>
        </p:nvGrpSpPr>
        <p:grpSpPr>
          <a:xfrm>
            <a:off x="231961" y="1640542"/>
            <a:ext cx="11413192" cy="5397423"/>
            <a:chOff x="231961" y="1640542"/>
            <a:chExt cx="11413192" cy="5397423"/>
          </a:xfrm>
        </p:grpSpPr>
        <p:sp>
          <p:nvSpPr>
            <p:cNvPr id="6" name="TextBox 5">
              <a:extLst>
                <a:ext uri="{FF2B5EF4-FFF2-40B4-BE49-F238E27FC236}">
                  <a16:creationId xmlns:a16="http://schemas.microsoft.com/office/drawing/2014/main" id="{9FF95F52-DD7D-FA97-6CA5-0A4AFB3C1B53}"/>
                </a:ext>
              </a:extLst>
            </p:cNvPr>
            <p:cNvSpPr txBox="1"/>
            <p:nvPr/>
          </p:nvSpPr>
          <p:spPr>
            <a:xfrm>
              <a:off x="231961" y="1640542"/>
              <a:ext cx="11319063" cy="646331"/>
            </a:xfrm>
            <a:prstGeom prst="rect">
              <a:avLst/>
            </a:prstGeom>
            <a:noFill/>
          </p:spPr>
          <p:txBody>
            <a:bodyPr wrap="square">
              <a:spAutoFit/>
            </a:bodyPr>
            <a:lstStyle/>
            <a:p>
              <a:r>
                <a:rPr lang="en-US" b="0" i="0" dirty="0">
                  <a:solidFill>
                    <a:schemeClr val="bg1"/>
                  </a:solidFill>
                  <a:effectLst/>
                </a:rPr>
                <a:t>Government incentives and subsidies for electric vehicles (EVs) in India have </a:t>
              </a:r>
              <a:r>
                <a:rPr lang="en-US" dirty="0">
                  <a:solidFill>
                    <a:schemeClr val="bg1"/>
                  </a:solidFill>
                </a:rPr>
                <a:t>helped to make EVs more affordable and attractive to buyers, which has contributed to increased adoption rates</a:t>
              </a:r>
              <a:endParaRPr lang="en-IN" dirty="0">
                <a:solidFill>
                  <a:schemeClr val="bg1"/>
                </a:solidFill>
              </a:endParaRPr>
            </a:p>
          </p:txBody>
        </p:sp>
        <p:grpSp>
          <p:nvGrpSpPr>
            <p:cNvPr id="7" name="Group 6">
              <a:extLst>
                <a:ext uri="{FF2B5EF4-FFF2-40B4-BE49-F238E27FC236}">
                  <a16:creationId xmlns:a16="http://schemas.microsoft.com/office/drawing/2014/main" id="{104A2C47-F358-96F8-8E35-14BF879B5EC0}"/>
                </a:ext>
              </a:extLst>
            </p:cNvPr>
            <p:cNvGrpSpPr/>
            <p:nvPr/>
          </p:nvGrpSpPr>
          <p:grpSpPr>
            <a:xfrm>
              <a:off x="231961" y="2455605"/>
              <a:ext cx="11319063" cy="744795"/>
              <a:chOff x="341086" y="2099538"/>
              <a:chExt cx="7202953" cy="618046"/>
            </a:xfrm>
          </p:grpSpPr>
          <p:sp>
            <p:nvSpPr>
              <p:cNvPr id="8" name="TextBox 7">
                <a:extLst>
                  <a:ext uri="{FF2B5EF4-FFF2-40B4-BE49-F238E27FC236}">
                    <a16:creationId xmlns:a16="http://schemas.microsoft.com/office/drawing/2014/main" id="{75719D51-8C00-1167-DA9E-C4B49A18DE51}"/>
                  </a:ext>
                </a:extLst>
              </p:cNvPr>
              <p:cNvSpPr txBox="1"/>
              <p:nvPr/>
            </p:nvSpPr>
            <p:spPr>
              <a:xfrm>
                <a:off x="1785100" y="2099538"/>
                <a:ext cx="5758939" cy="618046"/>
              </a:xfrm>
              <a:prstGeom prst="rect">
                <a:avLst/>
              </a:prstGeom>
              <a:noFill/>
            </p:spPr>
            <p:txBody>
              <a:bodyPr wrap="square" rtlCol="0">
                <a:spAutoFit/>
              </a:bodyPr>
              <a:lstStyle/>
              <a:p>
                <a:pPr fontAlgn="ctr"/>
                <a:r>
                  <a:rPr lang="en-US" i="0" dirty="0">
                    <a:solidFill>
                      <a:schemeClr val="bg1"/>
                    </a:solidFill>
                    <a:effectLst/>
                  </a:rPr>
                  <a:t>Government has approved Phase-II of FAME Scheme with an outlay of Rs. 10,000 Crore for a period of 3 years commencing from 1st April 2019</a:t>
                </a:r>
                <a:br>
                  <a:rPr lang="en-US" dirty="0">
                    <a:solidFill>
                      <a:schemeClr val="bg1"/>
                    </a:solidFill>
                  </a:rPr>
                </a:br>
                <a:endParaRPr lang="en-IN" dirty="0">
                  <a:solidFill>
                    <a:schemeClr val="bg1"/>
                  </a:solidFill>
                </a:endParaRPr>
              </a:p>
            </p:txBody>
          </p:sp>
          <p:sp>
            <p:nvSpPr>
              <p:cNvPr id="9" name="TextBox 8">
                <a:extLst>
                  <a:ext uri="{FF2B5EF4-FFF2-40B4-BE49-F238E27FC236}">
                    <a16:creationId xmlns:a16="http://schemas.microsoft.com/office/drawing/2014/main" id="{6B5DED19-B3FF-5192-19CA-46194C656080}"/>
                  </a:ext>
                </a:extLst>
              </p:cNvPr>
              <p:cNvSpPr txBox="1"/>
              <p:nvPr/>
            </p:nvSpPr>
            <p:spPr>
              <a:xfrm>
                <a:off x="341086" y="2099538"/>
                <a:ext cx="1444014" cy="247218"/>
              </a:xfrm>
              <a:prstGeom prst="rect">
                <a:avLst/>
              </a:prstGeom>
              <a:noFill/>
            </p:spPr>
            <p:txBody>
              <a:bodyPr wrap="square" rtlCol="0">
                <a:spAutoFit/>
              </a:bodyPr>
              <a:lstStyle/>
              <a:p>
                <a:pPr marL="285750" indent="-285750">
                  <a:buFont typeface="Wingdings" panose="05000000000000000000" pitchFamily="2" charset="2"/>
                  <a:buChar char="Ø"/>
                </a:pPr>
                <a:r>
                  <a:rPr lang="en-IN" b="1" i="0" dirty="0">
                    <a:solidFill>
                      <a:schemeClr val="bg1"/>
                    </a:solidFill>
                    <a:effectLst/>
                  </a:rPr>
                  <a:t> </a:t>
                </a:r>
                <a:r>
                  <a:rPr lang="en-IN" b="1" i="0" dirty="0">
                    <a:solidFill>
                      <a:srgbClr val="EEF0FF"/>
                    </a:solidFill>
                    <a:effectLst/>
                    <a:latin typeface="Google Sans"/>
                  </a:rPr>
                  <a:t>FAME II program </a:t>
                </a:r>
                <a:r>
                  <a:rPr lang="en-IN" b="1" i="0" dirty="0">
                    <a:solidFill>
                      <a:schemeClr val="bg1"/>
                    </a:solidFill>
                    <a:effectLst/>
                  </a:rPr>
                  <a:t>:</a:t>
                </a:r>
                <a:endParaRPr lang="en-IN" b="1" dirty="0">
                  <a:solidFill>
                    <a:schemeClr val="bg1"/>
                  </a:solidFill>
                </a:endParaRPr>
              </a:p>
            </p:txBody>
          </p:sp>
        </p:grpSp>
        <p:grpSp>
          <p:nvGrpSpPr>
            <p:cNvPr id="13" name="Group 12">
              <a:extLst>
                <a:ext uri="{FF2B5EF4-FFF2-40B4-BE49-F238E27FC236}">
                  <a16:creationId xmlns:a16="http://schemas.microsoft.com/office/drawing/2014/main" id="{6CCB4F80-706A-45CA-A4EB-8E06C5A99B18}"/>
                </a:ext>
              </a:extLst>
            </p:cNvPr>
            <p:cNvGrpSpPr/>
            <p:nvPr/>
          </p:nvGrpSpPr>
          <p:grpSpPr>
            <a:xfrm>
              <a:off x="231961" y="3285200"/>
              <a:ext cx="11319063" cy="646331"/>
              <a:chOff x="341086" y="2099538"/>
              <a:chExt cx="7202953" cy="536339"/>
            </a:xfrm>
          </p:grpSpPr>
          <p:sp>
            <p:nvSpPr>
              <p:cNvPr id="14" name="TextBox 13">
                <a:extLst>
                  <a:ext uri="{FF2B5EF4-FFF2-40B4-BE49-F238E27FC236}">
                    <a16:creationId xmlns:a16="http://schemas.microsoft.com/office/drawing/2014/main" id="{EE6E6C5E-8895-224A-769D-39F3D3361560}"/>
                  </a:ext>
                </a:extLst>
              </p:cNvPr>
              <p:cNvSpPr txBox="1"/>
              <p:nvPr/>
            </p:nvSpPr>
            <p:spPr>
              <a:xfrm>
                <a:off x="1785100" y="2099538"/>
                <a:ext cx="5758939" cy="536339"/>
              </a:xfrm>
              <a:prstGeom prst="rect">
                <a:avLst/>
              </a:prstGeom>
              <a:noFill/>
            </p:spPr>
            <p:txBody>
              <a:bodyPr wrap="square" rtlCol="0">
                <a:spAutoFit/>
              </a:bodyPr>
              <a:lstStyle/>
              <a:p>
                <a:pPr fontAlgn="ctr"/>
                <a:r>
                  <a:rPr lang="en-US" b="0" i="0" dirty="0">
                    <a:solidFill>
                      <a:schemeClr val="bg1"/>
                    </a:solidFill>
                    <a:effectLst/>
                  </a:rPr>
                  <a:t>The government is also developing essential EV charging infrastructure to encourage the adoption of e-mobility. </a:t>
                </a:r>
                <a:endParaRPr lang="en-IN" dirty="0">
                  <a:solidFill>
                    <a:schemeClr val="bg1"/>
                  </a:solidFill>
                </a:endParaRPr>
              </a:p>
            </p:txBody>
          </p:sp>
          <p:sp>
            <p:nvSpPr>
              <p:cNvPr id="15" name="TextBox 14">
                <a:extLst>
                  <a:ext uri="{FF2B5EF4-FFF2-40B4-BE49-F238E27FC236}">
                    <a16:creationId xmlns:a16="http://schemas.microsoft.com/office/drawing/2014/main" id="{13FC5D27-2D5E-8F74-7F50-64B5D8D3E178}"/>
                  </a:ext>
                </a:extLst>
              </p:cNvPr>
              <p:cNvSpPr txBox="1"/>
              <p:nvPr/>
            </p:nvSpPr>
            <p:spPr>
              <a:xfrm>
                <a:off x="341086" y="2099538"/>
                <a:ext cx="1444014" cy="536339"/>
              </a:xfrm>
              <a:prstGeom prst="rect">
                <a:avLst/>
              </a:prstGeom>
              <a:noFill/>
            </p:spPr>
            <p:txBody>
              <a:bodyPr wrap="square" rtlCol="0">
                <a:spAutoFit/>
              </a:bodyPr>
              <a:lstStyle/>
              <a:p>
                <a:pPr marL="285750" indent="-285750">
                  <a:buFont typeface="Wingdings" panose="05000000000000000000" pitchFamily="2" charset="2"/>
                  <a:buChar char="Ø"/>
                </a:pPr>
                <a:r>
                  <a:rPr lang="en-IN" b="1" i="0" dirty="0">
                    <a:solidFill>
                      <a:schemeClr val="bg1"/>
                    </a:solidFill>
                    <a:effectLst/>
                  </a:rPr>
                  <a:t> </a:t>
                </a:r>
                <a:r>
                  <a:rPr lang="en-IN" b="1" i="0" dirty="0">
                    <a:solidFill>
                      <a:srgbClr val="EEF0FF"/>
                    </a:solidFill>
                    <a:effectLst/>
                  </a:rPr>
                  <a:t>Charging infrastructure </a:t>
                </a:r>
                <a:r>
                  <a:rPr lang="en-IN" b="1" i="0" dirty="0">
                    <a:solidFill>
                      <a:schemeClr val="bg1"/>
                    </a:solidFill>
                    <a:effectLst/>
                  </a:rPr>
                  <a:t>:</a:t>
                </a:r>
                <a:endParaRPr lang="en-IN" b="1" dirty="0">
                  <a:solidFill>
                    <a:schemeClr val="bg1"/>
                  </a:solidFill>
                </a:endParaRPr>
              </a:p>
            </p:txBody>
          </p:sp>
        </p:grpSp>
        <p:grpSp>
          <p:nvGrpSpPr>
            <p:cNvPr id="22" name="Group 21">
              <a:extLst>
                <a:ext uri="{FF2B5EF4-FFF2-40B4-BE49-F238E27FC236}">
                  <a16:creationId xmlns:a16="http://schemas.microsoft.com/office/drawing/2014/main" id="{2CC0D2EB-4DAD-C0AF-1639-3BE4A492E299}"/>
                </a:ext>
              </a:extLst>
            </p:cNvPr>
            <p:cNvGrpSpPr/>
            <p:nvPr/>
          </p:nvGrpSpPr>
          <p:grpSpPr>
            <a:xfrm>
              <a:off x="245409" y="4140042"/>
              <a:ext cx="11399744" cy="2897923"/>
              <a:chOff x="341086" y="2099538"/>
              <a:chExt cx="7254295" cy="2404757"/>
            </a:xfrm>
          </p:grpSpPr>
          <p:sp>
            <p:nvSpPr>
              <p:cNvPr id="23" name="TextBox 22">
                <a:extLst>
                  <a:ext uri="{FF2B5EF4-FFF2-40B4-BE49-F238E27FC236}">
                    <a16:creationId xmlns:a16="http://schemas.microsoft.com/office/drawing/2014/main" id="{79651107-D6DF-34E8-7694-55DD4D5CD508}"/>
                  </a:ext>
                </a:extLst>
              </p:cNvPr>
              <p:cNvSpPr txBox="1"/>
              <p:nvPr/>
            </p:nvSpPr>
            <p:spPr>
              <a:xfrm>
                <a:off x="972174" y="2358940"/>
                <a:ext cx="6623207" cy="2145355"/>
              </a:xfrm>
              <a:prstGeom prst="rect">
                <a:avLst/>
              </a:prstGeom>
              <a:noFill/>
            </p:spPr>
            <p:txBody>
              <a:bodyPr wrap="square" rtlCol="0">
                <a:spAutoFit/>
              </a:bodyPr>
              <a:lstStyle/>
              <a:p>
                <a:pPr fontAlgn="ctr"/>
                <a:endParaRPr lang="en-US" b="0" i="0" dirty="0">
                  <a:solidFill>
                    <a:schemeClr val="bg1"/>
                  </a:solidFill>
                  <a:effectLst/>
                  <a:latin typeface="Google Sans"/>
                </a:endParaRPr>
              </a:p>
              <a:p>
                <a:pPr marL="631825" indent="-268288" fontAlgn="ctr">
                  <a:buFont typeface="Arial" panose="020B0604020202020204" pitchFamily="34" charset="0"/>
                  <a:buChar char="•"/>
                </a:pPr>
                <a:r>
                  <a:rPr lang="en-US" b="1" i="0" dirty="0">
                    <a:solidFill>
                      <a:schemeClr val="bg1"/>
                    </a:solidFill>
                    <a:effectLst/>
                    <a:latin typeface="Google Sans"/>
                  </a:rPr>
                  <a:t>Gujarat: 	      </a:t>
                </a:r>
                <a:r>
                  <a:rPr lang="en-US" b="0" i="0" dirty="0">
                    <a:solidFill>
                      <a:schemeClr val="bg1"/>
                    </a:solidFill>
                    <a:effectLst/>
                    <a:latin typeface="Google Sans"/>
                  </a:rPr>
                  <a:t>Offers a maximum subsidy of ₹20,000 for electric two-wheelers, and no registration      		      charges </a:t>
                </a:r>
              </a:p>
              <a:p>
                <a:pPr marL="631825" indent="-268288" fontAlgn="ctr">
                  <a:buFont typeface="Arial" panose="020B0604020202020204" pitchFamily="34" charset="0"/>
                  <a:buChar char="•"/>
                </a:pPr>
                <a:r>
                  <a:rPr lang="en-US" b="1" i="0" dirty="0">
                    <a:solidFill>
                      <a:schemeClr val="bg1"/>
                    </a:solidFill>
                    <a:effectLst/>
                    <a:latin typeface="Google Sans"/>
                  </a:rPr>
                  <a:t>Maharashtra:</a:t>
                </a:r>
                <a:r>
                  <a:rPr lang="en-US" b="0" i="0" dirty="0">
                    <a:solidFill>
                      <a:schemeClr val="bg1"/>
                    </a:solidFill>
                    <a:effectLst/>
                    <a:latin typeface="Google Sans"/>
                  </a:rPr>
                  <a:t>    Offers a maximum subsidy of ₹25,000 for electric two-wheelers, and no registration 			      charges or road taxes </a:t>
                </a:r>
              </a:p>
              <a:p>
                <a:pPr marL="631825" indent="-268288" fontAlgn="ctr">
                  <a:buFont typeface="Arial" panose="020B0604020202020204" pitchFamily="34" charset="0"/>
                  <a:buChar char="•"/>
                </a:pPr>
                <a:r>
                  <a:rPr lang="en-US" b="1" i="0" dirty="0">
                    <a:solidFill>
                      <a:schemeClr val="bg1"/>
                    </a:solidFill>
                    <a:effectLst/>
                    <a:latin typeface="Google Sans"/>
                  </a:rPr>
                  <a:t>Meghalaya:</a:t>
                </a:r>
                <a:r>
                  <a:rPr lang="en-US" b="0" i="0" dirty="0">
                    <a:solidFill>
                      <a:schemeClr val="bg1"/>
                    </a:solidFill>
                    <a:effectLst/>
                    <a:latin typeface="Google Sans"/>
                  </a:rPr>
                  <a:t>        Offers a subsidy of ₹10,000 per kWh of battery capacity for electric two-wheelers, 			      capped at ₹20,000, and a 100 percent road tax exemption </a:t>
                </a:r>
              </a:p>
              <a:p>
                <a:br>
                  <a:rPr lang="en-US" dirty="0">
                    <a:solidFill>
                      <a:schemeClr val="bg1"/>
                    </a:solidFill>
                  </a:rPr>
                </a:br>
                <a:endParaRPr lang="en-IN" dirty="0">
                  <a:solidFill>
                    <a:schemeClr val="bg1"/>
                  </a:solidFill>
                </a:endParaRPr>
              </a:p>
            </p:txBody>
          </p:sp>
          <p:sp>
            <p:nvSpPr>
              <p:cNvPr id="24" name="TextBox 23">
                <a:extLst>
                  <a:ext uri="{FF2B5EF4-FFF2-40B4-BE49-F238E27FC236}">
                    <a16:creationId xmlns:a16="http://schemas.microsoft.com/office/drawing/2014/main" id="{49326298-D805-51DF-2CE0-91500F2E6D16}"/>
                  </a:ext>
                </a:extLst>
              </p:cNvPr>
              <p:cNvSpPr txBox="1"/>
              <p:nvPr/>
            </p:nvSpPr>
            <p:spPr>
              <a:xfrm>
                <a:off x="341086" y="2099538"/>
                <a:ext cx="1444014" cy="306479"/>
              </a:xfrm>
              <a:prstGeom prst="rect">
                <a:avLst/>
              </a:prstGeom>
              <a:noFill/>
            </p:spPr>
            <p:txBody>
              <a:bodyPr wrap="square" rtlCol="0">
                <a:spAutoFit/>
              </a:bodyPr>
              <a:lstStyle/>
              <a:p>
                <a:pPr marL="285750" indent="-285750">
                  <a:buFont typeface="Wingdings" panose="05000000000000000000" pitchFamily="2" charset="2"/>
                  <a:buChar char="Ø"/>
                </a:pPr>
                <a:r>
                  <a:rPr lang="en-IN" b="1" i="0" dirty="0">
                    <a:solidFill>
                      <a:schemeClr val="bg1"/>
                    </a:solidFill>
                    <a:effectLst/>
                  </a:rPr>
                  <a:t>State incentives:</a:t>
                </a:r>
                <a:endParaRPr lang="en-IN" b="1" dirty="0">
                  <a:solidFill>
                    <a:schemeClr val="bg1"/>
                  </a:solidFill>
                </a:endParaRPr>
              </a:p>
            </p:txBody>
          </p:sp>
        </p:grpSp>
      </p:grpSp>
      <p:sp>
        <p:nvSpPr>
          <p:cNvPr id="25" name="TextBox 24">
            <a:extLst>
              <a:ext uri="{FF2B5EF4-FFF2-40B4-BE49-F238E27FC236}">
                <a16:creationId xmlns:a16="http://schemas.microsoft.com/office/drawing/2014/main" id="{16A85D59-78B9-8A00-1114-28CA290F076A}"/>
              </a:ext>
            </a:extLst>
          </p:cNvPr>
          <p:cNvSpPr txBox="1"/>
          <p:nvPr/>
        </p:nvSpPr>
        <p:spPr>
          <a:xfrm>
            <a:off x="2514601" y="4165284"/>
            <a:ext cx="7274858" cy="369332"/>
          </a:xfrm>
          <a:prstGeom prst="rect">
            <a:avLst/>
          </a:prstGeom>
          <a:noFill/>
        </p:spPr>
        <p:txBody>
          <a:bodyPr wrap="square" rtlCol="0">
            <a:spAutoFit/>
          </a:bodyPr>
          <a:lstStyle/>
          <a:p>
            <a:r>
              <a:rPr lang="en-US" b="0" i="0" dirty="0">
                <a:solidFill>
                  <a:schemeClr val="bg1"/>
                </a:solidFill>
                <a:effectLst/>
                <a:latin typeface="Google Sans"/>
              </a:rPr>
              <a:t>Some states offer significant subsidies for EVs, including: </a:t>
            </a:r>
          </a:p>
        </p:txBody>
      </p:sp>
    </p:spTree>
    <p:extLst>
      <p:ext uri="{BB962C8B-B14F-4D97-AF65-F5344CB8AC3E}">
        <p14:creationId xmlns:p14="http://schemas.microsoft.com/office/powerpoint/2010/main" val="211623924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ack background with a circle&#10;&#10;Description automatically generated">
            <a:extLst>
              <a:ext uri="{FF2B5EF4-FFF2-40B4-BE49-F238E27FC236}">
                <a16:creationId xmlns:a16="http://schemas.microsoft.com/office/drawing/2014/main" id="{CAFA89F5-CD0A-A8A3-675B-521F09727B51}"/>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D173F816-995C-D0F5-1F1C-340D1E6708C6}"/>
              </a:ext>
            </a:extLst>
          </p:cNvPr>
          <p:cNvSpPr txBox="1"/>
          <p:nvPr/>
        </p:nvSpPr>
        <p:spPr>
          <a:xfrm>
            <a:off x="366432" y="575092"/>
            <a:ext cx="6192370" cy="400110"/>
          </a:xfrm>
          <a:prstGeom prst="rect">
            <a:avLst/>
          </a:prstGeom>
          <a:noFill/>
        </p:spPr>
        <p:txBody>
          <a:bodyPr wrap="square">
            <a:spAutoFit/>
          </a:bodyPr>
          <a:lstStyle/>
          <a:p>
            <a:r>
              <a:rPr lang="en-US" sz="2000" b="1" dirty="0">
                <a:solidFill>
                  <a:schemeClr val="bg1"/>
                </a:solidFill>
              </a:rPr>
              <a:t>2.1  Which states in India provided most subsidies?</a:t>
            </a:r>
            <a:endParaRPr lang="en-IN" sz="2000" b="1" dirty="0">
              <a:solidFill>
                <a:schemeClr val="bg1"/>
              </a:solidFill>
            </a:endParaRPr>
          </a:p>
        </p:txBody>
      </p:sp>
      <p:grpSp>
        <p:nvGrpSpPr>
          <p:cNvPr id="11" name="Group 10">
            <a:extLst>
              <a:ext uri="{FF2B5EF4-FFF2-40B4-BE49-F238E27FC236}">
                <a16:creationId xmlns:a16="http://schemas.microsoft.com/office/drawing/2014/main" id="{36052295-8DB7-BAEF-9940-2ACA49A7F96C}"/>
              </a:ext>
            </a:extLst>
          </p:cNvPr>
          <p:cNvGrpSpPr/>
          <p:nvPr/>
        </p:nvGrpSpPr>
        <p:grpSpPr>
          <a:xfrm>
            <a:off x="663547" y="1931005"/>
            <a:ext cx="10864906" cy="3286454"/>
            <a:chOff x="481207" y="2186499"/>
            <a:chExt cx="10864906" cy="3286454"/>
          </a:xfrm>
        </p:grpSpPr>
        <p:pic>
          <p:nvPicPr>
            <p:cNvPr id="6" name="Picture 5" descr="A table with numbers and symbols&#10;&#10;Description automatically generated with medium confidence">
              <a:extLst>
                <a:ext uri="{FF2B5EF4-FFF2-40B4-BE49-F238E27FC236}">
                  <a16:creationId xmlns:a16="http://schemas.microsoft.com/office/drawing/2014/main" id="{22D6A61F-ED5E-68D0-A100-02F95F63CC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207" y="2655283"/>
              <a:ext cx="5191850" cy="2817670"/>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2BCB62C5-80BA-7C85-980A-066F0D3BCA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4263" y="2655282"/>
              <a:ext cx="5191850" cy="2817669"/>
            </a:xfrm>
            <a:prstGeom prst="rect">
              <a:avLst/>
            </a:prstGeom>
          </p:spPr>
        </p:pic>
        <p:sp>
          <p:nvSpPr>
            <p:cNvPr id="9" name="TextBox 8">
              <a:extLst>
                <a:ext uri="{FF2B5EF4-FFF2-40B4-BE49-F238E27FC236}">
                  <a16:creationId xmlns:a16="http://schemas.microsoft.com/office/drawing/2014/main" id="{04C9C92D-579B-813A-4746-7C0B3512E0F7}"/>
                </a:ext>
              </a:extLst>
            </p:cNvPr>
            <p:cNvSpPr txBox="1"/>
            <p:nvPr/>
          </p:nvSpPr>
          <p:spPr>
            <a:xfrm>
              <a:off x="632012" y="2218765"/>
              <a:ext cx="4881282" cy="369332"/>
            </a:xfrm>
            <a:prstGeom prst="rect">
              <a:avLst/>
            </a:prstGeom>
            <a:noFill/>
          </p:spPr>
          <p:txBody>
            <a:bodyPr wrap="square" rtlCol="0">
              <a:spAutoFit/>
            </a:bodyPr>
            <a:lstStyle/>
            <a:p>
              <a:pPr algn="ctr"/>
              <a:r>
                <a:rPr lang="en-IN" b="1" i="0" dirty="0">
                  <a:solidFill>
                    <a:schemeClr val="bg1"/>
                  </a:solidFill>
                  <a:effectLst/>
                  <a:latin typeface="Inter"/>
                </a:rPr>
                <a:t>State-wise electric car subsidies</a:t>
              </a:r>
            </a:p>
          </p:txBody>
        </p:sp>
        <p:sp>
          <p:nvSpPr>
            <p:cNvPr id="10" name="TextBox 9">
              <a:extLst>
                <a:ext uri="{FF2B5EF4-FFF2-40B4-BE49-F238E27FC236}">
                  <a16:creationId xmlns:a16="http://schemas.microsoft.com/office/drawing/2014/main" id="{2A62F7E9-550C-9338-E4FA-73A0ADD1089D}"/>
                </a:ext>
              </a:extLst>
            </p:cNvPr>
            <p:cNvSpPr txBox="1"/>
            <p:nvPr/>
          </p:nvSpPr>
          <p:spPr>
            <a:xfrm>
              <a:off x="6297706" y="2186499"/>
              <a:ext cx="4881282" cy="369332"/>
            </a:xfrm>
            <a:prstGeom prst="rect">
              <a:avLst/>
            </a:prstGeom>
            <a:noFill/>
          </p:spPr>
          <p:txBody>
            <a:bodyPr wrap="square" rtlCol="0">
              <a:spAutoFit/>
            </a:bodyPr>
            <a:lstStyle/>
            <a:p>
              <a:pPr algn="ctr"/>
              <a:r>
                <a:rPr lang="en-IN" b="1" i="0" dirty="0">
                  <a:solidFill>
                    <a:schemeClr val="bg1"/>
                  </a:solidFill>
                  <a:effectLst/>
                  <a:latin typeface="Inter"/>
                </a:rPr>
                <a:t>State-wise electric </a:t>
              </a:r>
              <a:r>
                <a:rPr lang="en-IN" b="1" dirty="0">
                  <a:solidFill>
                    <a:schemeClr val="bg1"/>
                  </a:solidFill>
                  <a:latin typeface="Inter"/>
                </a:rPr>
                <a:t>scooter &amp; bike </a:t>
              </a:r>
              <a:r>
                <a:rPr lang="en-IN" b="1" i="0" dirty="0">
                  <a:solidFill>
                    <a:schemeClr val="bg1"/>
                  </a:solidFill>
                  <a:effectLst/>
                  <a:latin typeface="Inter"/>
                </a:rPr>
                <a:t>subsidies</a:t>
              </a:r>
            </a:p>
          </p:txBody>
        </p:sp>
      </p:grpSp>
    </p:spTree>
    <p:extLst>
      <p:ext uri="{BB962C8B-B14F-4D97-AF65-F5344CB8AC3E}">
        <p14:creationId xmlns:p14="http://schemas.microsoft.com/office/powerpoint/2010/main" val="114394395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ack background with a circle&#10;&#10;Description automatically generated">
            <a:extLst>
              <a:ext uri="{FF2B5EF4-FFF2-40B4-BE49-F238E27FC236}">
                <a16:creationId xmlns:a16="http://schemas.microsoft.com/office/drawing/2014/main" id="{CAFA89F5-CD0A-A8A3-675B-521F09727B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1D9AD367-6157-59FE-2E85-17864161D3C2}"/>
              </a:ext>
            </a:extLst>
          </p:cNvPr>
          <p:cNvSpPr txBox="1"/>
          <p:nvPr/>
        </p:nvSpPr>
        <p:spPr>
          <a:xfrm>
            <a:off x="198345" y="542756"/>
            <a:ext cx="10532408" cy="707886"/>
          </a:xfrm>
          <a:prstGeom prst="rect">
            <a:avLst/>
          </a:prstGeom>
          <a:noFill/>
        </p:spPr>
        <p:txBody>
          <a:bodyPr wrap="square">
            <a:spAutoFit/>
          </a:bodyPr>
          <a:lstStyle/>
          <a:p>
            <a:r>
              <a:rPr lang="en-US" sz="2000" b="1" dirty="0">
                <a:solidFill>
                  <a:schemeClr val="bg1"/>
                </a:solidFill>
              </a:rPr>
              <a:t>3. How does the availability of charging stations infrastructure correlate with the EV sales and penetration rates in the top 5 states? </a:t>
            </a:r>
            <a:endParaRPr lang="en-IN" sz="2000" b="1" dirty="0">
              <a:solidFill>
                <a:schemeClr val="bg1"/>
              </a:solidFill>
            </a:endParaRPr>
          </a:p>
        </p:txBody>
      </p:sp>
      <p:pic>
        <p:nvPicPr>
          <p:cNvPr id="5" name="Picture 4">
            <a:extLst>
              <a:ext uri="{FF2B5EF4-FFF2-40B4-BE49-F238E27FC236}">
                <a16:creationId xmlns:a16="http://schemas.microsoft.com/office/drawing/2014/main" id="{C5A39DFE-891F-529B-BF60-293A2D44CB20}"/>
              </a:ext>
            </a:extLst>
          </p:cNvPr>
          <p:cNvPicPr>
            <a:picLocks noChangeAspect="1"/>
          </p:cNvPicPr>
          <p:nvPr/>
        </p:nvPicPr>
        <p:blipFill>
          <a:blip r:embed="rId3"/>
          <a:stretch>
            <a:fillRect/>
          </a:stretch>
        </p:blipFill>
        <p:spPr>
          <a:xfrm>
            <a:off x="639740" y="1731843"/>
            <a:ext cx="7226789" cy="4373122"/>
          </a:xfrm>
          <a:prstGeom prst="rect">
            <a:avLst/>
          </a:prstGeom>
        </p:spPr>
      </p:pic>
      <p:pic>
        <p:nvPicPr>
          <p:cNvPr id="8" name="Picture 7">
            <a:extLst>
              <a:ext uri="{FF2B5EF4-FFF2-40B4-BE49-F238E27FC236}">
                <a16:creationId xmlns:a16="http://schemas.microsoft.com/office/drawing/2014/main" id="{6BAD2E41-DBCE-CBB4-B648-6932660D8B3C}"/>
              </a:ext>
            </a:extLst>
          </p:cNvPr>
          <p:cNvPicPr>
            <a:picLocks noChangeAspect="1"/>
          </p:cNvPicPr>
          <p:nvPr/>
        </p:nvPicPr>
        <p:blipFill>
          <a:blip r:embed="rId4"/>
          <a:stretch>
            <a:fillRect/>
          </a:stretch>
        </p:blipFill>
        <p:spPr>
          <a:xfrm>
            <a:off x="8368620" y="2880034"/>
            <a:ext cx="3038899" cy="2076740"/>
          </a:xfrm>
          <a:prstGeom prst="rect">
            <a:avLst/>
          </a:prstGeom>
        </p:spPr>
      </p:pic>
    </p:spTree>
    <p:extLst>
      <p:ext uri="{BB962C8B-B14F-4D97-AF65-F5344CB8AC3E}">
        <p14:creationId xmlns:p14="http://schemas.microsoft.com/office/powerpoint/2010/main" val="263636842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ack background with a circle&#10;&#10;Description automatically generated">
            <a:extLst>
              <a:ext uri="{FF2B5EF4-FFF2-40B4-BE49-F238E27FC236}">
                <a16:creationId xmlns:a16="http://schemas.microsoft.com/office/drawing/2014/main" id="{CAFA89F5-CD0A-A8A3-675B-521F09727B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D7DD226E-2438-D9DE-C027-6A8A92B9F509}"/>
              </a:ext>
            </a:extLst>
          </p:cNvPr>
          <p:cNvPicPr>
            <a:picLocks noChangeAspect="1"/>
          </p:cNvPicPr>
          <p:nvPr/>
        </p:nvPicPr>
        <p:blipFill>
          <a:blip r:embed="rId3"/>
          <a:stretch>
            <a:fillRect/>
          </a:stretch>
        </p:blipFill>
        <p:spPr>
          <a:xfrm>
            <a:off x="3265393" y="3643207"/>
            <a:ext cx="5661213" cy="3063669"/>
          </a:xfrm>
          <a:prstGeom prst="rect">
            <a:avLst/>
          </a:prstGeom>
        </p:spPr>
      </p:pic>
      <p:sp>
        <p:nvSpPr>
          <p:cNvPr id="6" name="TextBox 5">
            <a:extLst>
              <a:ext uri="{FF2B5EF4-FFF2-40B4-BE49-F238E27FC236}">
                <a16:creationId xmlns:a16="http://schemas.microsoft.com/office/drawing/2014/main" id="{B26DAC97-BBC4-208A-A702-9EF51046C6C9}"/>
              </a:ext>
            </a:extLst>
          </p:cNvPr>
          <p:cNvSpPr txBox="1"/>
          <p:nvPr/>
        </p:nvSpPr>
        <p:spPr>
          <a:xfrm>
            <a:off x="474009" y="450869"/>
            <a:ext cx="10485344" cy="707886"/>
          </a:xfrm>
          <a:prstGeom prst="rect">
            <a:avLst/>
          </a:prstGeom>
          <a:noFill/>
        </p:spPr>
        <p:txBody>
          <a:bodyPr wrap="square">
            <a:spAutoFit/>
          </a:bodyPr>
          <a:lstStyle/>
          <a:p>
            <a:r>
              <a:rPr lang="en-US" sz="2000" b="1" dirty="0">
                <a:solidFill>
                  <a:schemeClr val="bg1"/>
                </a:solidFill>
              </a:rPr>
              <a:t>4. Who should be the brand ambassador if </a:t>
            </a:r>
            <a:r>
              <a:rPr lang="en-US" sz="2000" b="1" dirty="0" err="1">
                <a:solidFill>
                  <a:schemeClr val="bg1"/>
                </a:solidFill>
              </a:rPr>
              <a:t>AtliQ</a:t>
            </a:r>
            <a:r>
              <a:rPr lang="en-US" sz="2000" b="1" dirty="0">
                <a:solidFill>
                  <a:schemeClr val="bg1"/>
                </a:solidFill>
              </a:rPr>
              <a:t> Motors launches their EV/Hybrid vehicles in India and why?</a:t>
            </a:r>
            <a:endParaRPr lang="en-IN" sz="2000" b="1" dirty="0">
              <a:solidFill>
                <a:schemeClr val="bg1"/>
              </a:solidFill>
            </a:endParaRPr>
          </a:p>
        </p:txBody>
      </p:sp>
      <p:pic>
        <p:nvPicPr>
          <p:cNvPr id="1026" name="Picture 2" descr="Cricket Player Virat Kohli Contact Details, House Address, Phone Number,  Email Id - Bharat Ka Gyan">
            <a:extLst>
              <a:ext uri="{FF2B5EF4-FFF2-40B4-BE49-F238E27FC236}">
                <a16:creationId xmlns:a16="http://schemas.microsoft.com/office/drawing/2014/main" id="{669B7499-7917-71C4-2C03-3BEC48DB24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710" y="1405959"/>
            <a:ext cx="2374172" cy="202304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ACA0179-1B9D-F20A-6E5F-12DCFED87E42}"/>
              </a:ext>
            </a:extLst>
          </p:cNvPr>
          <p:cNvSpPr txBox="1"/>
          <p:nvPr/>
        </p:nvSpPr>
        <p:spPr>
          <a:xfrm>
            <a:off x="2976283" y="1405959"/>
            <a:ext cx="8000999" cy="1938992"/>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solidFill>
                  <a:schemeClr val="bg1"/>
                </a:solidFill>
              </a:rPr>
              <a:t>Virat Kohli should be the brand ambassador of </a:t>
            </a:r>
            <a:r>
              <a:rPr lang="en-IN" sz="2000" dirty="0" err="1">
                <a:solidFill>
                  <a:schemeClr val="bg1"/>
                </a:solidFill>
              </a:rPr>
              <a:t>AtliQ</a:t>
            </a:r>
            <a:r>
              <a:rPr lang="en-IN" sz="2000" dirty="0">
                <a:solidFill>
                  <a:schemeClr val="bg1"/>
                </a:solidFill>
              </a:rPr>
              <a:t> Motors in India because of his brand value in India as well as he has been vocal about environmental issues and sustainable livings. As one of the most popular and influential sports personalities in India, Virat Kohli has over 250 million followers on Instagram also he appeals to the younger generation.</a:t>
            </a:r>
          </a:p>
        </p:txBody>
      </p:sp>
      <p:sp>
        <p:nvSpPr>
          <p:cNvPr id="8" name="TextBox 7">
            <a:extLst>
              <a:ext uri="{FF2B5EF4-FFF2-40B4-BE49-F238E27FC236}">
                <a16:creationId xmlns:a16="http://schemas.microsoft.com/office/drawing/2014/main" id="{F9EF2BF1-6231-274F-A7DA-E6F72DBB205F}"/>
              </a:ext>
            </a:extLst>
          </p:cNvPr>
          <p:cNvSpPr txBox="1"/>
          <p:nvPr/>
        </p:nvSpPr>
        <p:spPr>
          <a:xfrm>
            <a:off x="3750963" y="3643207"/>
            <a:ext cx="5175643" cy="276999"/>
          </a:xfrm>
          <a:prstGeom prst="rect">
            <a:avLst/>
          </a:prstGeom>
          <a:noFill/>
        </p:spPr>
        <p:txBody>
          <a:bodyPr wrap="square" rtlCol="0">
            <a:spAutoFit/>
          </a:bodyPr>
          <a:lstStyle/>
          <a:p>
            <a:r>
              <a:rPr lang="en-IN" sz="1200" dirty="0"/>
              <a:t>Leading Celebrities in India by their brand value (in millions U.S. Dollars)</a:t>
            </a:r>
          </a:p>
        </p:txBody>
      </p:sp>
    </p:spTree>
    <p:extLst>
      <p:ext uri="{BB962C8B-B14F-4D97-AF65-F5344CB8AC3E}">
        <p14:creationId xmlns:p14="http://schemas.microsoft.com/office/powerpoint/2010/main" val="290621022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ack background with a circle&#10;&#10;Description automatically generated">
            <a:extLst>
              <a:ext uri="{FF2B5EF4-FFF2-40B4-BE49-F238E27FC236}">
                <a16:creationId xmlns:a16="http://schemas.microsoft.com/office/drawing/2014/main" id="{CAFA89F5-CD0A-A8A3-675B-521F09727B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2CEE4BB4-AE52-A3C2-F7CE-44FDFE41C771}"/>
              </a:ext>
            </a:extLst>
          </p:cNvPr>
          <p:cNvSpPr txBox="1"/>
          <p:nvPr/>
        </p:nvSpPr>
        <p:spPr>
          <a:xfrm>
            <a:off x="218514" y="513246"/>
            <a:ext cx="10727391" cy="707886"/>
          </a:xfrm>
          <a:prstGeom prst="rect">
            <a:avLst/>
          </a:prstGeom>
          <a:noFill/>
        </p:spPr>
        <p:txBody>
          <a:bodyPr wrap="square">
            <a:spAutoFit/>
          </a:bodyPr>
          <a:lstStyle/>
          <a:p>
            <a:r>
              <a:rPr lang="en-US" sz="2000" b="1" dirty="0">
                <a:solidFill>
                  <a:schemeClr val="bg1"/>
                </a:solidFill>
              </a:rPr>
              <a:t>5. Which state of India is ideal to start the manufacturing unit? (Based on subsidies provided, ease of doing business, stability in governance etc.)</a:t>
            </a:r>
            <a:endParaRPr lang="en-IN" sz="2000" b="1" dirty="0">
              <a:solidFill>
                <a:schemeClr val="bg1"/>
              </a:solidFill>
            </a:endParaRPr>
          </a:p>
        </p:txBody>
      </p:sp>
      <p:grpSp>
        <p:nvGrpSpPr>
          <p:cNvPr id="5" name="Group 4">
            <a:extLst>
              <a:ext uri="{FF2B5EF4-FFF2-40B4-BE49-F238E27FC236}">
                <a16:creationId xmlns:a16="http://schemas.microsoft.com/office/drawing/2014/main" id="{55DC7E60-5F27-9E6A-35FB-DCA01DE71EED}"/>
              </a:ext>
            </a:extLst>
          </p:cNvPr>
          <p:cNvGrpSpPr/>
          <p:nvPr/>
        </p:nvGrpSpPr>
        <p:grpSpPr>
          <a:xfrm>
            <a:off x="218516" y="1734377"/>
            <a:ext cx="11547662" cy="1754325"/>
            <a:chOff x="341087" y="2099538"/>
            <a:chExt cx="7202953" cy="1174286"/>
          </a:xfrm>
        </p:grpSpPr>
        <p:sp>
          <p:nvSpPr>
            <p:cNvPr id="6" name="TextBox 5">
              <a:extLst>
                <a:ext uri="{FF2B5EF4-FFF2-40B4-BE49-F238E27FC236}">
                  <a16:creationId xmlns:a16="http://schemas.microsoft.com/office/drawing/2014/main" id="{6C390A44-FD89-61AB-5C6E-13897F0D688A}"/>
                </a:ext>
              </a:extLst>
            </p:cNvPr>
            <p:cNvSpPr txBox="1"/>
            <p:nvPr/>
          </p:nvSpPr>
          <p:spPr>
            <a:xfrm>
              <a:off x="1412619" y="2099538"/>
              <a:ext cx="6131421" cy="1174286"/>
            </a:xfrm>
            <a:prstGeom prst="rect">
              <a:avLst/>
            </a:prstGeom>
            <a:noFill/>
          </p:spPr>
          <p:txBody>
            <a:bodyPr wrap="square" rtlCol="0">
              <a:spAutoFit/>
            </a:bodyPr>
            <a:lstStyle/>
            <a:p>
              <a:pPr algn="just"/>
              <a:r>
                <a:rPr lang="en-US" dirty="0">
                  <a:solidFill>
                    <a:schemeClr val="bg1"/>
                  </a:solidFill>
                </a:rPr>
                <a:t>Tamil Nadu emerges as the ideal state due to its extensive subsidies, tax exemptions, and additional benefits specific to EV manufacturing. This state offers a comprehensive package of incentives including a 15% capital subsidy on eligible investments over 10 years, a special 20% capital subsidy for EV battery manufacturing, 100% electricity duty exemption, 15% land subsidy, and 100% stamp duty exemption. It also provides an employment incentive and a 6% interest subvention for EV components and charging manufacturing. </a:t>
              </a:r>
              <a:endParaRPr lang="en-IN" dirty="0">
                <a:solidFill>
                  <a:schemeClr val="bg1"/>
                </a:solidFill>
              </a:endParaRPr>
            </a:p>
          </p:txBody>
        </p:sp>
        <p:sp>
          <p:nvSpPr>
            <p:cNvPr id="7" name="TextBox 6">
              <a:extLst>
                <a:ext uri="{FF2B5EF4-FFF2-40B4-BE49-F238E27FC236}">
                  <a16:creationId xmlns:a16="http://schemas.microsoft.com/office/drawing/2014/main" id="{60C40B06-A8A8-CD90-E5ED-34E5418824D2}"/>
                </a:ext>
              </a:extLst>
            </p:cNvPr>
            <p:cNvSpPr txBox="1"/>
            <p:nvPr/>
          </p:nvSpPr>
          <p:spPr>
            <a:xfrm>
              <a:off x="341087" y="2099538"/>
              <a:ext cx="1071531" cy="247218"/>
            </a:xfrm>
            <a:prstGeom prst="rect">
              <a:avLst/>
            </a:prstGeom>
            <a:noFill/>
          </p:spPr>
          <p:txBody>
            <a:bodyPr wrap="square" rtlCol="0">
              <a:spAutoFit/>
            </a:bodyPr>
            <a:lstStyle/>
            <a:p>
              <a:pPr marL="285750" indent="-285750">
                <a:buFont typeface="Wingdings" panose="05000000000000000000" pitchFamily="2" charset="2"/>
                <a:buChar char="§"/>
              </a:pPr>
              <a:r>
                <a:rPr lang="en-IN" i="0" dirty="0">
                  <a:solidFill>
                    <a:schemeClr val="bg1"/>
                  </a:solidFill>
                  <a:effectLst/>
                </a:rPr>
                <a:t> </a:t>
              </a:r>
              <a:r>
                <a:rPr lang="en-IN" dirty="0">
                  <a:solidFill>
                    <a:schemeClr val="bg1"/>
                  </a:solidFill>
                </a:rPr>
                <a:t>Tamil Nadu:</a:t>
              </a:r>
            </a:p>
          </p:txBody>
        </p:sp>
      </p:grpSp>
    </p:spTree>
    <p:extLst>
      <p:ext uri="{BB962C8B-B14F-4D97-AF65-F5344CB8AC3E}">
        <p14:creationId xmlns:p14="http://schemas.microsoft.com/office/powerpoint/2010/main" val="385610555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ack background with a circle&#10;&#10;Description automatically generated">
            <a:extLst>
              <a:ext uri="{FF2B5EF4-FFF2-40B4-BE49-F238E27FC236}">
                <a16:creationId xmlns:a16="http://schemas.microsoft.com/office/drawing/2014/main" id="{CAFA89F5-CD0A-A8A3-675B-521F09727B51}"/>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480C758C-92D5-B8AA-1B56-5CBE56378C39}"/>
              </a:ext>
            </a:extLst>
          </p:cNvPr>
          <p:cNvSpPr txBox="1"/>
          <p:nvPr/>
        </p:nvSpPr>
        <p:spPr>
          <a:xfrm>
            <a:off x="305921" y="595264"/>
            <a:ext cx="6098240" cy="400110"/>
          </a:xfrm>
          <a:prstGeom prst="rect">
            <a:avLst/>
          </a:prstGeom>
          <a:noFill/>
        </p:spPr>
        <p:txBody>
          <a:bodyPr wrap="square">
            <a:spAutoFit/>
          </a:bodyPr>
          <a:lstStyle/>
          <a:p>
            <a:r>
              <a:rPr lang="en-US" sz="2000" b="1" dirty="0">
                <a:solidFill>
                  <a:schemeClr val="bg1"/>
                </a:solidFill>
              </a:rPr>
              <a:t>6. Your top 3 recommendations for </a:t>
            </a:r>
            <a:r>
              <a:rPr lang="en-US" sz="2000" b="1" dirty="0" err="1">
                <a:solidFill>
                  <a:schemeClr val="bg1"/>
                </a:solidFill>
              </a:rPr>
              <a:t>AtliQ</a:t>
            </a:r>
            <a:r>
              <a:rPr lang="en-US" sz="2000" b="1" dirty="0">
                <a:solidFill>
                  <a:schemeClr val="bg1"/>
                </a:solidFill>
              </a:rPr>
              <a:t> Motor</a:t>
            </a:r>
            <a:endParaRPr lang="en-IN" sz="2000" b="1" dirty="0">
              <a:solidFill>
                <a:schemeClr val="bg1"/>
              </a:solidFill>
            </a:endParaRPr>
          </a:p>
        </p:txBody>
      </p:sp>
      <p:grpSp>
        <p:nvGrpSpPr>
          <p:cNvPr id="14" name="Group 13">
            <a:extLst>
              <a:ext uri="{FF2B5EF4-FFF2-40B4-BE49-F238E27FC236}">
                <a16:creationId xmlns:a16="http://schemas.microsoft.com/office/drawing/2014/main" id="{A04DF703-F654-52CD-5A91-DB252C91097D}"/>
              </a:ext>
            </a:extLst>
          </p:cNvPr>
          <p:cNvGrpSpPr/>
          <p:nvPr/>
        </p:nvGrpSpPr>
        <p:grpSpPr>
          <a:xfrm>
            <a:off x="405092" y="1246488"/>
            <a:ext cx="11625544" cy="5292658"/>
            <a:chOff x="405092" y="1246488"/>
            <a:chExt cx="11625544" cy="5292658"/>
          </a:xfrm>
        </p:grpSpPr>
        <p:grpSp>
          <p:nvGrpSpPr>
            <p:cNvPr id="5" name="Group 4">
              <a:extLst>
                <a:ext uri="{FF2B5EF4-FFF2-40B4-BE49-F238E27FC236}">
                  <a16:creationId xmlns:a16="http://schemas.microsoft.com/office/drawing/2014/main" id="{12170DA6-3FB0-3809-BB20-6E2F243718C4}"/>
                </a:ext>
              </a:extLst>
            </p:cNvPr>
            <p:cNvGrpSpPr/>
            <p:nvPr/>
          </p:nvGrpSpPr>
          <p:grpSpPr>
            <a:xfrm>
              <a:off x="496421" y="4962493"/>
              <a:ext cx="11534213" cy="1576653"/>
              <a:chOff x="341087" y="2032883"/>
              <a:chExt cx="5466695" cy="1055359"/>
            </a:xfrm>
          </p:grpSpPr>
          <p:sp>
            <p:nvSpPr>
              <p:cNvPr id="6" name="TextBox 5">
                <a:extLst>
                  <a:ext uri="{FF2B5EF4-FFF2-40B4-BE49-F238E27FC236}">
                    <a16:creationId xmlns:a16="http://schemas.microsoft.com/office/drawing/2014/main" id="{C274F6BC-B4C8-1DF8-9935-0EB9EE6E93DC}"/>
                  </a:ext>
                </a:extLst>
              </p:cNvPr>
              <p:cNvSpPr txBox="1"/>
              <p:nvPr/>
            </p:nvSpPr>
            <p:spPr>
              <a:xfrm>
                <a:off x="524319" y="2284782"/>
                <a:ext cx="5283463" cy="803460"/>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solidFill>
                      <a:schemeClr val="bg1"/>
                    </a:solidFill>
                  </a:rPr>
                  <a:t>Partnerships for Charging Stations: </a:t>
                </a:r>
                <a:r>
                  <a:rPr lang="en-US" dirty="0">
                    <a:solidFill>
                      <a:schemeClr val="bg1"/>
                    </a:solidFill>
                  </a:rPr>
                  <a:t>Collaborate with local entities to expand charging infrastructure, reducing range anxiety and enhancing EV practicality. </a:t>
                </a:r>
              </a:p>
              <a:p>
                <a:pPr marL="285750" indent="-285750" algn="just">
                  <a:buFont typeface="Arial" panose="020B0604020202020204" pitchFamily="34" charset="0"/>
                  <a:buChar char="•"/>
                </a:pPr>
                <a:r>
                  <a:rPr lang="en-US" b="1" dirty="0">
                    <a:solidFill>
                      <a:schemeClr val="bg1"/>
                    </a:solidFill>
                  </a:rPr>
                  <a:t>Strengthen After-Sales Service Network : </a:t>
                </a:r>
                <a:r>
                  <a:rPr lang="en-US" dirty="0">
                    <a:solidFill>
                      <a:schemeClr val="bg1"/>
                    </a:solidFill>
                  </a:rPr>
                  <a:t>Build a strong after-sales service network with trained technicians and service centers across key regions to improve customer satisfaction and loyalty.</a:t>
                </a:r>
                <a:endParaRPr lang="en-IN" dirty="0">
                  <a:solidFill>
                    <a:schemeClr val="bg1"/>
                  </a:solidFill>
                </a:endParaRPr>
              </a:p>
            </p:txBody>
          </p:sp>
          <p:sp>
            <p:nvSpPr>
              <p:cNvPr id="7" name="TextBox 6">
                <a:extLst>
                  <a:ext uri="{FF2B5EF4-FFF2-40B4-BE49-F238E27FC236}">
                    <a16:creationId xmlns:a16="http://schemas.microsoft.com/office/drawing/2014/main" id="{EA666A39-CC84-31A9-DEBB-1E6F7D99E148}"/>
                  </a:ext>
                </a:extLst>
              </p:cNvPr>
              <p:cNvSpPr txBox="1"/>
              <p:nvPr/>
            </p:nvSpPr>
            <p:spPr>
              <a:xfrm>
                <a:off x="341087" y="2032883"/>
                <a:ext cx="3285888" cy="247218"/>
              </a:xfrm>
              <a:prstGeom prst="rect">
                <a:avLst/>
              </a:prstGeom>
              <a:noFill/>
            </p:spPr>
            <p:txBody>
              <a:bodyPr wrap="square" rtlCol="0">
                <a:spAutoFit/>
              </a:bodyPr>
              <a:lstStyle/>
              <a:p>
                <a:r>
                  <a:rPr lang="en-US" b="1" dirty="0">
                    <a:solidFill>
                      <a:schemeClr val="bg1"/>
                    </a:solidFill>
                  </a:rPr>
                  <a:t>3.   Expand Charging Infrastructure and After-Sales Service :</a:t>
                </a:r>
                <a:endParaRPr lang="en-IN" b="1" dirty="0">
                  <a:solidFill>
                    <a:schemeClr val="bg1"/>
                  </a:solidFill>
                </a:endParaRPr>
              </a:p>
            </p:txBody>
          </p:sp>
        </p:grpSp>
        <p:grpSp>
          <p:nvGrpSpPr>
            <p:cNvPr id="8" name="Group 7">
              <a:extLst>
                <a:ext uri="{FF2B5EF4-FFF2-40B4-BE49-F238E27FC236}">
                  <a16:creationId xmlns:a16="http://schemas.microsoft.com/office/drawing/2014/main" id="{1BB9E5A8-D2B9-424B-73F2-3267B6B58E44}"/>
                </a:ext>
              </a:extLst>
            </p:cNvPr>
            <p:cNvGrpSpPr/>
            <p:nvPr/>
          </p:nvGrpSpPr>
          <p:grpSpPr>
            <a:xfrm>
              <a:off x="405092" y="1246488"/>
              <a:ext cx="11381816" cy="1898429"/>
              <a:chOff x="413317" y="2064885"/>
              <a:chExt cx="5394466" cy="1270745"/>
            </a:xfrm>
          </p:grpSpPr>
          <p:sp>
            <p:nvSpPr>
              <p:cNvPr id="9" name="TextBox 8">
                <a:extLst>
                  <a:ext uri="{FF2B5EF4-FFF2-40B4-BE49-F238E27FC236}">
                    <a16:creationId xmlns:a16="http://schemas.microsoft.com/office/drawing/2014/main" id="{E1EC87DE-3BD9-BAD0-A806-65D3188137FC}"/>
                  </a:ext>
                </a:extLst>
              </p:cNvPr>
              <p:cNvSpPr txBox="1"/>
              <p:nvPr/>
            </p:nvSpPr>
            <p:spPr>
              <a:xfrm>
                <a:off x="524320" y="2346756"/>
                <a:ext cx="5283463" cy="988874"/>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solidFill>
                      <a:schemeClr val="bg1"/>
                    </a:solidFill>
                  </a:rPr>
                  <a:t>Utilize Subsidies and Tax Benefits: </a:t>
                </a:r>
                <a:r>
                  <a:rPr lang="en-US" dirty="0">
                    <a:solidFill>
                      <a:schemeClr val="bg1"/>
                    </a:solidFill>
                  </a:rPr>
                  <a:t>Maximize Indian government subsidies and tax incentives under the FAME scheme to lower consumer costs and enhance </a:t>
                </a:r>
                <a:r>
                  <a:rPr lang="en-US" dirty="0" err="1">
                    <a:solidFill>
                      <a:schemeClr val="bg1"/>
                    </a:solidFill>
                  </a:rPr>
                  <a:t>AtliQ's</a:t>
                </a:r>
                <a:r>
                  <a:rPr lang="en-US" dirty="0">
                    <a:solidFill>
                      <a:schemeClr val="bg1"/>
                    </a:solidFill>
                  </a:rPr>
                  <a:t> market competitiveness. </a:t>
                </a:r>
              </a:p>
              <a:p>
                <a:pPr marL="285750" indent="-285750" algn="just">
                  <a:buFont typeface="Arial" panose="020B0604020202020204" pitchFamily="34" charset="0"/>
                  <a:buChar char="•"/>
                </a:pPr>
                <a:r>
                  <a:rPr lang="en-US" b="1" dirty="0">
                    <a:solidFill>
                      <a:schemeClr val="bg1"/>
                    </a:solidFill>
                  </a:rPr>
                  <a:t>Highlight these benefits in marketing campaigns:</a:t>
                </a:r>
                <a:r>
                  <a:rPr lang="en-US" dirty="0">
                    <a:solidFill>
                      <a:schemeClr val="bg1"/>
                    </a:solidFill>
                  </a:rPr>
                  <a:t> Align with National Policies: Ensure </a:t>
                </a:r>
                <a:r>
                  <a:rPr lang="en-US" dirty="0" err="1">
                    <a:solidFill>
                      <a:schemeClr val="bg1"/>
                    </a:solidFill>
                  </a:rPr>
                  <a:t>AtliQ’s</a:t>
                </a:r>
                <a:r>
                  <a:rPr lang="en-US" dirty="0">
                    <a:solidFill>
                      <a:schemeClr val="bg1"/>
                    </a:solidFill>
                  </a:rPr>
                  <a:t> vehicles comply with India's EV policies on emissions and fuel efficiency to position the brand as compliant and forward-thinking.</a:t>
                </a:r>
                <a:endParaRPr lang="en-IN" dirty="0">
                  <a:solidFill>
                    <a:schemeClr val="bg1"/>
                  </a:solidFill>
                </a:endParaRPr>
              </a:p>
            </p:txBody>
          </p:sp>
          <p:sp>
            <p:nvSpPr>
              <p:cNvPr id="10" name="TextBox 9">
                <a:extLst>
                  <a:ext uri="{FF2B5EF4-FFF2-40B4-BE49-F238E27FC236}">
                    <a16:creationId xmlns:a16="http://schemas.microsoft.com/office/drawing/2014/main" id="{83C489EE-3F12-EA27-E2CD-98AB9D129F4C}"/>
                  </a:ext>
                </a:extLst>
              </p:cNvPr>
              <p:cNvSpPr txBox="1"/>
              <p:nvPr/>
            </p:nvSpPr>
            <p:spPr>
              <a:xfrm>
                <a:off x="413317" y="2064885"/>
                <a:ext cx="3285888" cy="247218"/>
              </a:xfrm>
              <a:prstGeom prst="rect">
                <a:avLst/>
              </a:prstGeom>
              <a:noFill/>
            </p:spPr>
            <p:txBody>
              <a:bodyPr wrap="square" rtlCol="0">
                <a:spAutoFit/>
              </a:bodyPr>
              <a:lstStyle/>
              <a:p>
                <a:pPr marL="342900" indent="-342900">
                  <a:buFont typeface="+mj-lt"/>
                  <a:buAutoNum type="arabicPeriod"/>
                </a:pPr>
                <a:r>
                  <a:rPr lang="en-IN" b="1" i="0" dirty="0">
                    <a:solidFill>
                      <a:schemeClr val="bg1"/>
                    </a:solidFill>
                    <a:effectLst/>
                  </a:rPr>
                  <a:t> </a:t>
                </a:r>
                <a:r>
                  <a:rPr lang="en-US" b="1" dirty="0">
                    <a:solidFill>
                      <a:schemeClr val="bg1"/>
                    </a:solidFill>
                  </a:rPr>
                  <a:t>Leverage Government Incentives and Policies :</a:t>
                </a:r>
                <a:endParaRPr lang="en-IN" b="1" dirty="0">
                  <a:solidFill>
                    <a:schemeClr val="bg1"/>
                  </a:solidFill>
                </a:endParaRPr>
              </a:p>
            </p:txBody>
          </p:sp>
        </p:grpSp>
        <p:grpSp>
          <p:nvGrpSpPr>
            <p:cNvPr id="11" name="Group 10">
              <a:extLst>
                <a:ext uri="{FF2B5EF4-FFF2-40B4-BE49-F238E27FC236}">
                  <a16:creationId xmlns:a16="http://schemas.microsoft.com/office/drawing/2014/main" id="{D8C870D3-FF6D-2BCB-FFD7-2ABF7450369E}"/>
                </a:ext>
              </a:extLst>
            </p:cNvPr>
            <p:cNvGrpSpPr/>
            <p:nvPr/>
          </p:nvGrpSpPr>
          <p:grpSpPr>
            <a:xfrm>
              <a:off x="496421" y="3266146"/>
              <a:ext cx="11534215" cy="1569660"/>
              <a:chOff x="341087" y="2099538"/>
              <a:chExt cx="5466696" cy="1050678"/>
            </a:xfrm>
          </p:grpSpPr>
          <p:sp>
            <p:nvSpPr>
              <p:cNvPr id="12" name="TextBox 11">
                <a:extLst>
                  <a:ext uri="{FF2B5EF4-FFF2-40B4-BE49-F238E27FC236}">
                    <a16:creationId xmlns:a16="http://schemas.microsoft.com/office/drawing/2014/main" id="{461B942C-CA4B-7825-6B37-BFE852C95AE9}"/>
                  </a:ext>
                </a:extLst>
              </p:cNvPr>
              <p:cNvSpPr txBox="1"/>
              <p:nvPr/>
            </p:nvSpPr>
            <p:spPr>
              <a:xfrm>
                <a:off x="524320" y="2346756"/>
                <a:ext cx="5283463" cy="803460"/>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solidFill>
                      <a:schemeClr val="bg1"/>
                    </a:solidFill>
                  </a:rPr>
                  <a:t>Offer Competitive Pricing: </a:t>
                </a:r>
                <a:r>
                  <a:rPr lang="en-US" dirty="0">
                    <a:solidFill>
                      <a:schemeClr val="bg1"/>
                    </a:solidFill>
                  </a:rPr>
                  <a:t>Introduce budget-friendly models alongside premium offerings to attract a broader customer base in India's price-sensitive market.</a:t>
                </a:r>
              </a:p>
              <a:p>
                <a:pPr marL="285750" indent="-285750" algn="just">
                  <a:buFont typeface="Arial" panose="020B0604020202020204" pitchFamily="34" charset="0"/>
                  <a:buChar char="•"/>
                </a:pPr>
                <a:r>
                  <a:rPr lang="en-US" b="1" dirty="0">
                    <a:solidFill>
                      <a:schemeClr val="bg1"/>
                    </a:solidFill>
                  </a:rPr>
                  <a:t>Local Customization: </a:t>
                </a:r>
                <a:r>
                  <a:rPr lang="en-US" dirty="0">
                    <a:solidFill>
                      <a:schemeClr val="bg1"/>
                    </a:solidFill>
                  </a:rPr>
                  <a:t>Tailor vehicle features for Indian conditions, such as robust suspension, efficient air conditioning, and advanced infotainment systems. </a:t>
                </a:r>
                <a:endParaRPr lang="en-IN" dirty="0">
                  <a:solidFill>
                    <a:schemeClr val="bg1"/>
                  </a:solidFill>
                </a:endParaRPr>
              </a:p>
            </p:txBody>
          </p:sp>
          <p:sp>
            <p:nvSpPr>
              <p:cNvPr id="13" name="TextBox 12">
                <a:extLst>
                  <a:ext uri="{FF2B5EF4-FFF2-40B4-BE49-F238E27FC236}">
                    <a16:creationId xmlns:a16="http://schemas.microsoft.com/office/drawing/2014/main" id="{978295BE-DE23-58A2-F17E-3465E8A767BC}"/>
                  </a:ext>
                </a:extLst>
              </p:cNvPr>
              <p:cNvSpPr txBox="1"/>
              <p:nvPr/>
            </p:nvSpPr>
            <p:spPr>
              <a:xfrm>
                <a:off x="341087" y="2099538"/>
                <a:ext cx="3285888" cy="247218"/>
              </a:xfrm>
              <a:prstGeom prst="rect">
                <a:avLst/>
              </a:prstGeom>
              <a:noFill/>
            </p:spPr>
            <p:txBody>
              <a:bodyPr wrap="square" rtlCol="0">
                <a:spAutoFit/>
              </a:bodyPr>
              <a:lstStyle/>
              <a:p>
                <a:r>
                  <a:rPr lang="en-US" b="1" dirty="0">
                    <a:solidFill>
                      <a:schemeClr val="bg1"/>
                    </a:solidFill>
                  </a:rPr>
                  <a:t>2.   Focus on Affordability and Localized Features : </a:t>
                </a:r>
                <a:endParaRPr lang="en-IN" b="1" dirty="0">
                  <a:solidFill>
                    <a:schemeClr val="bg1"/>
                  </a:solidFill>
                </a:endParaRPr>
              </a:p>
            </p:txBody>
          </p:sp>
        </p:grpSp>
      </p:grpSp>
    </p:spTree>
    <p:extLst>
      <p:ext uri="{BB962C8B-B14F-4D97-AF65-F5344CB8AC3E}">
        <p14:creationId xmlns:p14="http://schemas.microsoft.com/office/powerpoint/2010/main" val="10750259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ack background with a circle&#10;&#10;Description automatically generated">
            <a:extLst>
              <a:ext uri="{FF2B5EF4-FFF2-40B4-BE49-F238E27FC236}">
                <a16:creationId xmlns:a16="http://schemas.microsoft.com/office/drawing/2014/main" id="{CAFA89F5-CD0A-A8A3-675B-521F09727B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DEA6382C-33F5-514E-C63A-CB127FADAA5C}"/>
              </a:ext>
            </a:extLst>
          </p:cNvPr>
          <p:cNvSpPr txBox="1"/>
          <p:nvPr/>
        </p:nvSpPr>
        <p:spPr>
          <a:xfrm>
            <a:off x="4519332" y="3105834"/>
            <a:ext cx="3153335" cy="646331"/>
          </a:xfrm>
          <a:prstGeom prst="rect">
            <a:avLst/>
          </a:prstGeom>
          <a:noFill/>
        </p:spPr>
        <p:txBody>
          <a:bodyPr wrap="square" rtlCol="0">
            <a:spAutoFit/>
          </a:bodyPr>
          <a:lstStyle/>
          <a:p>
            <a:pPr algn="ctr"/>
            <a:r>
              <a:rPr lang="en-US" sz="3600" b="1" dirty="0">
                <a:solidFill>
                  <a:schemeClr val="bg1"/>
                </a:solidFill>
                <a:latin typeface="+mj-lt"/>
              </a:rPr>
              <a:t>Thank You</a:t>
            </a:r>
            <a:endParaRPr lang="en-IN" sz="3600" b="1" dirty="0">
              <a:solidFill>
                <a:schemeClr val="bg1"/>
              </a:solidFill>
              <a:latin typeface="+mj-lt"/>
            </a:endParaRPr>
          </a:p>
        </p:txBody>
      </p:sp>
    </p:spTree>
    <p:extLst>
      <p:ext uri="{BB962C8B-B14F-4D97-AF65-F5344CB8AC3E}">
        <p14:creationId xmlns:p14="http://schemas.microsoft.com/office/powerpoint/2010/main" val="411995338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ack background with a circle&#10;&#10;Description automatically generated">
            <a:extLst>
              <a:ext uri="{FF2B5EF4-FFF2-40B4-BE49-F238E27FC236}">
                <a16:creationId xmlns:a16="http://schemas.microsoft.com/office/drawing/2014/main" id="{CAFA89F5-CD0A-A8A3-675B-521F09727B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05F2855E-E27F-A5CC-B427-5CF929CCAB17}"/>
              </a:ext>
            </a:extLst>
          </p:cNvPr>
          <p:cNvSpPr txBox="1"/>
          <p:nvPr/>
        </p:nvSpPr>
        <p:spPr>
          <a:xfrm>
            <a:off x="783291" y="1587215"/>
            <a:ext cx="10202956" cy="1387624"/>
          </a:xfrm>
          <a:prstGeom prst="rect">
            <a:avLst/>
          </a:prstGeom>
          <a:noFill/>
        </p:spPr>
        <p:txBody>
          <a:bodyPr wrap="square">
            <a:spAutoFit/>
          </a:bodyPr>
          <a:lstStyle/>
          <a:p>
            <a:pPr algn="just">
              <a:lnSpc>
                <a:spcPct val="150000"/>
              </a:lnSpc>
            </a:pPr>
            <a:r>
              <a:rPr lang="en-US" sz="2000" b="1" dirty="0" err="1">
                <a:solidFill>
                  <a:schemeClr val="bg1"/>
                </a:solidFill>
                <a:latin typeface="Bahnschrift SemiLight" panose="020B0502040204020203" pitchFamily="34" charset="0"/>
              </a:rPr>
              <a:t>AtliQ</a:t>
            </a:r>
            <a:r>
              <a:rPr lang="en-US" sz="1600" dirty="0">
                <a:solidFill>
                  <a:schemeClr val="bg1"/>
                </a:solidFill>
                <a:latin typeface="Bahnschrift SemiLight" panose="020B0502040204020203" pitchFamily="34" charset="0"/>
              </a:rPr>
              <a:t> </a:t>
            </a:r>
            <a:r>
              <a:rPr lang="en-US" sz="1800" dirty="0">
                <a:solidFill>
                  <a:schemeClr val="bg1"/>
                </a:solidFill>
                <a:latin typeface="Bahnschrift SemiLight" panose="020B0502040204020203" pitchFamily="34" charset="0"/>
              </a:rPr>
              <a:t>Motors is an automotive giant from the </a:t>
            </a:r>
            <a:r>
              <a:rPr lang="en-US" sz="2000" b="1" dirty="0">
                <a:solidFill>
                  <a:schemeClr val="bg1"/>
                </a:solidFill>
                <a:latin typeface="Bahnschrift SemiLight" panose="020B0502040204020203" pitchFamily="34" charset="0"/>
              </a:rPr>
              <a:t>USA</a:t>
            </a:r>
            <a:r>
              <a:rPr lang="en-US" sz="1600" dirty="0">
                <a:solidFill>
                  <a:schemeClr val="bg1"/>
                </a:solidFill>
                <a:latin typeface="Bahnschrift SemiLight" panose="020B0502040204020203" pitchFamily="34" charset="0"/>
              </a:rPr>
              <a:t> </a:t>
            </a:r>
            <a:r>
              <a:rPr lang="en-US" sz="1800" dirty="0">
                <a:solidFill>
                  <a:schemeClr val="bg1"/>
                </a:solidFill>
                <a:latin typeface="Bahnschrift SemiLight" panose="020B0502040204020203" pitchFamily="34" charset="0"/>
              </a:rPr>
              <a:t>specializing in </a:t>
            </a:r>
            <a:r>
              <a:rPr lang="en-US" sz="1800" b="1" dirty="0">
                <a:solidFill>
                  <a:schemeClr val="bg1"/>
                </a:solidFill>
                <a:latin typeface="Bahnschrift SemiLight" panose="020B0502040204020203" pitchFamily="34" charset="0"/>
              </a:rPr>
              <a:t>electric vehicles (EV). </a:t>
            </a:r>
            <a:r>
              <a:rPr lang="en-US" sz="1800" dirty="0">
                <a:solidFill>
                  <a:schemeClr val="bg1"/>
                </a:solidFill>
                <a:latin typeface="Bahnschrift SemiLight" panose="020B0502040204020203" pitchFamily="34" charset="0"/>
              </a:rPr>
              <a:t>As a part of their expansion plans, they wanted to launch their bestselling models in </a:t>
            </a:r>
            <a:r>
              <a:rPr lang="en-US" sz="2000" b="1" dirty="0">
                <a:solidFill>
                  <a:schemeClr val="bg1"/>
                </a:solidFill>
                <a:latin typeface="Bahnschrift SemiLight" panose="020B0502040204020203" pitchFamily="34" charset="0"/>
              </a:rPr>
              <a:t>India</a:t>
            </a:r>
            <a:r>
              <a:rPr lang="en-US" sz="1800" dirty="0">
                <a:solidFill>
                  <a:schemeClr val="bg1"/>
                </a:solidFill>
                <a:latin typeface="Bahnschrift SemiLight" panose="020B0502040204020203" pitchFamily="34" charset="0"/>
              </a:rPr>
              <a:t>. They wanted to do a detailed market study of existing EV/Hybrid market in India before proceeding further.</a:t>
            </a:r>
            <a:endParaRPr lang="en-IN" dirty="0"/>
          </a:p>
        </p:txBody>
      </p:sp>
      <p:sp>
        <p:nvSpPr>
          <p:cNvPr id="7" name="TextBox 6">
            <a:extLst>
              <a:ext uri="{FF2B5EF4-FFF2-40B4-BE49-F238E27FC236}">
                <a16:creationId xmlns:a16="http://schemas.microsoft.com/office/drawing/2014/main" id="{06A8650E-0046-77F4-15BD-5F12809B881C}"/>
              </a:ext>
            </a:extLst>
          </p:cNvPr>
          <p:cNvSpPr txBox="1"/>
          <p:nvPr/>
        </p:nvSpPr>
        <p:spPr>
          <a:xfrm>
            <a:off x="783291" y="3429000"/>
            <a:ext cx="10085294" cy="3277820"/>
          </a:xfrm>
          <a:prstGeom prst="rect">
            <a:avLst/>
          </a:prstGeom>
          <a:noFill/>
        </p:spPr>
        <p:txBody>
          <a:bodyPr wrap="square" rtlCol="0">
            <a:spAutoFit/>
          </a:bodyPr>
          <a:lstStyle/>
          <a:p>
            <a:r>
              <a:rPr lang="en-US" dirty="0">
                <a:solidFill>
                  <a:schemeClr val="bg1"/>
                </a:solidFill>
              </a:rPr>
              <a:t>The project aims to cover the below  mentioned points :</a:t>
            </a:r>
          </a:p>
          <a:p>
            <a:endParaRPr lang="en-US" dirty="0">
              <a:solidFill>
                <a:schemeClr val="bg1"/>
              </a:solidFill>
            </a:endParaRPr>
          </a:p>
          <a:p>
            <a:pPr marL="285750" indent="-285750">
              <a:lnSpc>
                <a:spcPct val="150000"/>
              </a:lnSpc>
              <a:buFont typeface="Wingdings" panose="05000000000000000000" pitchFamily="2" charset="2"/>
              <a:buChar char="Ø"/>
            </a:pPr>
            <a:r>
              <a:rPr lang="en-US" dirty="0">
                <a:solidFill>
                  <a:schemeClr val="bg1"/>
                </a:solidFill>
              </a:rPr>
              <a:t>Positive &amp; Negative Penetration Rate Analysis</a:t>
            </a:r>
          </a:p>
          <a:p>
            <a:pPr marL="285750" indent="-285750">
              <a:lnSpc>
                <a:spcPct val="150000"/>
              </a:lnSpc>
              <a:buFont typeface="Wingdings" panose="05000000000000000000" pitchFamily="2" charset="2"/>
              <a:buChar char="Ø"/>
            </a:pPr>
            <a:r>
              <a:rPr lang="en-US" dirty="0">
                <a:solidFill>
                  <a:schemeClr val="bg1"/>
                </a:solidFill>
              </a:rPr>
              <a:t>Quarterly Sales Analysis</a:t>
            </a:r>
          </a:p>
          <a:p>
            <a:pPr marL="285750" indent="-285750">
              <a:lnSpc>
                <a:spcPct val="150000"/>
              </a:lnSpc>
              <a:buFont typeface="Wingdings" panose="05000000000000000000" pitchFamily="2" charset="2"/>
              <a:buChar char="Ø"/>
            </a:pPr>
            <a:r>
              <a:rPr lang="en-US" dirty="0">
                <a:solidFill>
                  <a:schemeClr val="bg1"/>
                </a:solidFill>
              </a:rPr>
              <a:t>Compounded Annual Growth Rate (CAGR) Analysis</a:t>
            </a:r>
          </a:p>
          <a:p>
            <a:pPr marL="285750" indent="-285750">
              <a:lnSpc>
                <a:spcPct val="150000"/>
              </a:lnSpc>
              <a:buFont typeface="Wingdings" panose="05000000000000000000" pitchFamily="2" charset="2"/>
              <a:buChar char="Ø"/>
            </a:pPr>
            <a:r>
              <a:rPr lang="en-IN" dirty="0">
                <a:solidFill>
                  <a:schemeClr val="bg1"/>
                </a:solidFill>
              </a:rPr>
              <a:t>Revenue Growth Rate</a:t>
            </a:r>
            <a:r>
              <a:rPr lang="en-US" dirty="0">
                <a:solidFill>
                  <a:schemeClr val="bg1"/>
                </a:solidFill>
              </a:rPr>
              <a:t> Analysis</a:t>
            </a:r>
          </a:p>
          <a:p>
            <a:pPr marL="285750" indent="-285750">
              <a:lnSpc>
                <a:spcPct val="150000"/>
              </a:lnSpc>
              <a:buFont typeface="Wingdings" panose="05000000000000000000" pitchFamily="2" charset="2"/>
              <a:buChar char="Ø"/>
            </a:pPr>
            <a:r>
              <a:rPr lang="en-US" dirty="0">
                <a:solidFill>
                  <a:schemeClr val="bg1"/>
                </a:solidFill>
              </a:rPr>
              <a:t>Peak Season Of Sales Analysis</a:t>
            </a:r>
          </a:p>
          <a:p>
            <a:endParaRPr lang="en-US" dirty="0">
              <a:solidFill>
                <a:schemeClr val="bg1"/>
              </a:solidFill>
            </a:endParaRPr>
          </a:p>
          <a:p>
            <a:endParaRPr lang="en-IN" dirty="0"/>
          </a:p>
        </p:txBody>
      </p:sp>
      <p:grpSp>
        <p:nvGrpSpPr>
          <p:cNvPr id="9" name="Group 8">
            <a:extLst>
              <a:ext uri="{FF2B5EF4-FFF2-40B4-BE49-F238E27FC236}">
                <a16:creationId xmlns:a16="http://schemas.microsoft.com/office/drawing/2014/main" id="{7824F8D2-58C1-C24F-3502-8ED19328799A}"/>
              </a:ext>
            </a:extLst>
          </p:cNvPr>
          <p:cNvGrpSpPr/>
          <p:nvPr/>
        </p:nvGrpSpPr>
        <p:grpSpPr>
          <a:xfrm>
            <a:off x="3355881" y="336408"/>
            <a:ext cx="4689662" cy="914400"/>
            <a:chOff x="3517246" y="255957"/>
            <a:chExt cx="4689662" cy="914400"/>
          </a:xfrm>
        </p:grpSpPr>
        <p:sp>
          <p:nvSpPr>
            <p:cNvPr id="4" name="TextBox 3">
              <a:extLst>
                <a:ext uri="{FF2B5EF4-FFF2-40B4-BE49-F238E27FC236}">
                  <a16:creationId xmlns:a16="http://schemas.microsoft.com/office/drawing/2014/main" id="{4C9E3246-A920-D163-B093-D601F7C328BF}"/>
                </a:ext>
              </a:extLst>
            </p:cNvPr>
            <p:cNvSpPr txBox="1"/>
            <p:nvPr/>
          </p:nvSpPr>
          <p:spPr>
            <a:xfrm>
              <a:off x="4458540" y="548279"/>
              <a:ext cx="3748368" cy="584775"/>
            </a:xfrm>
            <a:prstGeom prst="rect">
              <a:avLst/>
            </a:prstGeom>
            <a:noFill/>
          </p:spPr>
          <p:txBody>
            <a:bodyPr wrap="square">
              <a:spAutoFit/>
            </a:bodyPr>
            <a:lstStyle/>
            <a:p>
              <a:pPr algn="ctr"/>
              <a:r>
                <a:rPr lang="en-US" sz="3200" b="1" dirty="0">
                  <a:solidFill>
                    <a:schemeClr val="bg1"/>
                  </a:solidFill>
                </a:rPr>
                <a:t>Project Overview</a:t>
              </a:r>
            </a:p>
          </p:txBody>
        </p:sp>
        <p:sp>
          <p:nvSpPr>
            <p:cNvPr id="8" name="Heptagon 7">
              <a:extLst>
                <a:ext uri="{FF2B5EF4-FFF2-40B4-BE49-F238E27FC236}">
                  <a16:creationId xmlns:a16="http://schemas.microsoft.com/office/drawing/2014/main" id="{80373158-2B6F-C267-71E8-1C23EAECFBF3}"/>
                </a:ext>
              </a:extLst>
            </p:cNvPr>
            <p:cNvSpPr/>
            <p:nvPr/>
          </p:nvSpPr>
          <p:spPr>
            <a:xfrm>
              <a:off x="3517246" y="255957"/>
              <a:ext cx="941294" cy="914400"/>
            </a:xfrm>
            <a:prstGeom prst="hept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atin typeface="Arial Black" panose="020B0A04020102020204" pitchFamily="34" charset="0"/>
                </a:rPr>
                <a:t>01</a:t>
              </a:r>
              <a:endParaRPr lang="en-IN" sz="2800" dirty="0">
                <a:latin typeface="Arial Black" panose="020B0A04020102020204" pitchFamily="34" charset="0"/>
              </a:endParaRPr>
            </a:p>
          </p:txBody>
        </p:sp>
      </p:grpSp>
    </p:spTree>
    <p:extLst>
      <p:ext uri="{BB962C8B-B14F-4D97-AF65-F5344CB8AC3E}">
        <p14:creationId xmlns:p14="http://schemas.microsoft.com/office/powerpoint/2010/main" val="389541973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ack background with a circle&#10;&#10;Description automatically generated">
            <a:extLst>
              <a:ext uri="{FF2B5EF4-FFF2-40B4-BE49-F238E27FC236}">
                <a16:creationId xmlns:a16="http://schemas.microsoft.com/office/drawing/2014/main" id="{CAFA89F5-CD0A-A8A3-675B-521F09727B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7B1455A3-AA45-E245-47E0-7559752DDDB8}"/>
              </a:ext>
            </a:extLst>
          </p:cNvPr>
          <p:cNvSpPr txBox="1"/>
          <p:nvPr/>
        </p:nvSpPr>
        <p:spPr>
          <a:xfrm>
            <a:off x="591671" y="1735621"/>
            <a:ext cx="11228294" cy="3723070"/>
          </a:xfrm>
          <a:prstGeom prst="rect">
            <a:avLst/>
          </a:prstGeom>
          <a:noFill/>
        </p:spPr>
        <p:txBody>
          <a:bodyPr wrap="square">
            <a:spAutoFit/>
          </a:bodyPr>
          <a:lstStyle/>
          <a:p>
            <a:pPr marL="457200" indent="-457200">
              <a:lnSpc>
                <a:spcPct val="150000"/>
              </a:lnSpc>
              <a:buFont typeface="+mj-lt"/>
              <a:buAutoNum type="arabicPeriod"/>
            </a:pPr>
            <a:r>
              <a:rPr lang="en-US" sz="2000" dirty="0">
                <a:solidFill>
                  <a:schemeClr val="bg1"/>
                </a:solidFill>
                <a:latin typeface="Bahnschrift SemiLight" panose="020B0502040204020203" pitchFamily="34" charset="0"/>
              </a:rPr>
              <a:t>Identify and </a:t>
            </a:r>
            <a:r>
              <a:rPr lang="en-US" sz="2000" dirty="0" err="1">
                <a:solidFill>
                  <a:schemeClr val="bg1"/>
                </a:solidFill>
                <a:latin typeface="Bahnschrift SemiLight" panose="020B0502040204020203" pitchFamily="34" charset="0"/>
              </a:rPr>
              <a:t>analyse</a:t>
            </a:r>
            <a:r>
              <a:rPr lang="en-US" sz="2000" dirty="0">
                <a:solidFill>
                  <a:schemeClr val="bg1"/>
                </a:solidFill>
                <a:latin typeface="Bahnschrift SemiLight" panose="020B0502040204020203" pitchFamily="34" charset="0"/>
              </a:rPr>
              <a:t> the states with positive &amp; negative penetration rate in EV sales from 2022 to 2024.</a:t>
            </a:r>
          </a:p>
          <a:p>
            <a:pPr marL="457200" indent="-457200">
              <a:lnSpc>
                <a:spcPct val="150000"/>
              </a:lnSpc>
              <a:buFont typeface="+mj-lt"/>
              <a:buAutoNum type="arabicPeriod"/>
            </a:pPr>
            <a:r>
              <a:rPr lang="en-US" sz="2000" dirty="0" err="1">
                <a:solidFill>
                  <a:schemeClr val="bg1"/>
                </a:solidFill>
              </a:rPr>
              <a:t>Analyse</a:t>
            </a:r>
            <a:r>
              <a:rPr lang="en-US" sz="2000" dirty="0">
                <a:solidFill>
                  <a:schemeClr val="bg1"/>
                </a:solidFill>
              </a:rPr>
              <a:t> the quarterly trends based on sales volume for the makers) from 2022 to 2024?</a:t>
            </a:r>
          </a:p>
          <a:p>
            <a:pPr marL="457200" indent="-457200">
              <a:lnSpc>
                <a:spcPct val="150000"/>
              </a:lnSpc>
              <a:buFont typeface="+mj-lt"/>
              <a:buAutoNum type="arabicPeriod"/>
            </a:pPr>
            <a:r>
              <a:rPr lang="en-US" sz="2000" dirty="0">
                <a:solidFill>
                  <a:schemeClr val="bg1"/>
                </a:solidFill>
              </a:rPr>
              <a:t>Identify the compounded annual growth rate (CAGR) for the makers from 2022 to 2024.</a:t>
            </a:r>
          </a:p>
          <a:p>
            <a:pPr marL="457200" indent="-457200">
              <a:lnSpc>
                <a:spcPct val="150000"/>
              </a:lnSpc>
              <a:buFont typeface="+mj-lt"/>
              <a:buAutoNum type="arabicPeriod"/>
            </a:pPr>
            <a:r>
              <a:rPr lang="en-US" sz="2000" dirty="0">
                <a:solidFill>
                  <a:schemeClr val="bg1"/>
                </a:solidFill>
              </a:rPr>
              <a:t>Identify the states with highest compounded annual growth rate (CAGR) from 2022 to 2024.</a:t>
            </a:r>
            <a:endParaRPr lang="en-US" sz="2000" dirty="0">
              <a:solidFill>
                <a:schemeClr val="bg1"/>
              </a:solidFill>
              <a:latin typeface="Bahnschrift SemiLight" panose="020B0502040204020203" pitchFamily="34" charset="0"/>
            </a:endParaRPr>
          </a:p>
          <a:p>
            <a:pPr marL="457200" indent="-457200">
              <a:lnSpc>
                <a:spcPct val="150000"/>
              </a:lnSpc>
              <a:buFont typeface="+mj-lt"/>
              <a:buAutoNum type="arabicPeriod"/>
            </a:pPr>
            <a:r>
              <a:rPr lang="en-US" sz="2000" dirty="0">
                <a:solidFill>
                  <a:schemeClr val="bg1"/>
                </a:solidFill>
              </a:rPr>
              <a:t>Identify the peak and low season months for EV sales based on the data from 2022 to 2024,</a:t>
            </a:r>
          </a:p>
          <a:p>
            <a:pPr marL="457200" indent="-457200">
              <a:lnSpc>
                <a:spcPct val="150000"/>
              </a:lnSpc>
              <a:buFont typeface="+mj-lt"/>
              <a:buAutoNum type="arabicPeriod"/>
            </a:pPr>
            <a:r>
              <a:rPr lang="en-US" sz="2000" dirty="0">
                <a:solidFill>
                  <a:schemeClr val="bg1"/>
                </a:solidFill>
              </a:rPr>
              <a:t>Estimate the revenue growth rate of EVs in India for 2022 vs 2024 and 2023 vs 2024.</a:t>
            </a:r>
            <a:endParaRPr lang="en-US" sz="2000" dirty="0">
              <a:solidFill>
                <a:schemeClr val="bg1"/>
              </a:solidFill>
              <a:latin typeface="Bahnschrift SemiLight" panose="020B0502040204020203" pitchFamily="34" charset="0"/>
            </a:endParaRPr>
          </a:p>
          <a:p>
            <a:pPr marL="457200" indent="-457200">
              <a:lnSpc>
                <a:spcPct val="150000"/>
              </a:lnSpc>
              <a:buFont typeface="+mj-lt"/>
              <a:buAutoNum type="arabicPeriod"/>
            </a:pPr>
            <a:endParaRPr lang="en-IN" sz="2000" dirty="0">
              <a:solidFill>
                <a:schemeClr val="bg1"/>
              </a:solidFill>
              <a:latin typeface="Bahnschrift SemiLight" panose="020B0502040204020203" pitchFamily="34" charset="0"/>
            </a:endParaRPr>
          </a:p>
        </p:txBody>
      </p:sp>
      <p:grpSp>
        <p:nvGrpSpPr>
          <p:cNvPr id="8" name="Group 7">
            <a:extLst>
              <a:ext uri="{FF2B5EF4-FFF2-40B4-BE49-F238E27FC236}">
                <a16:creationId xmlns:a16="http://schemas.microsoft.com/office/drawing/2014/main" id="{9C536EC2-ED3A-7796-451A-5ED9367D0C9A}"/>
              </a:ext>
            </a:extLst>
          </p:cNvPr>
          <p:cNvGrpSpPr/>
          <p:nvPr/>
        </p:nvGrpSpPr>
        <p:grpSpPr>
          <a:xfrm>
            <a:off x="4422962" y="336312"/>
            <a:ext cx="3346076" cy="914400"/>
            <a:chOff x="4327713" y="245798"/>
            <a:chExt cx="3346076" cy="914400"/>
          </a:xfrm>
        </p:grpSpPr>
        <p:sp>
          <p:nvSpPr>
            <p:cNvPr id="2" name="TextBox 1">
              <a:extLst>
                <a:ext uri="{FF2B5EF4-FFF2-40B4-BE49-F238E27FC236}">
                  <a16:creationId xmlns:a16="http://schemas.microsoft.com/office/drawing/2014/main" id="{626F4970-C79F-5470-EF3C-D73701A95A3A}"/>
                </a:ext>
              </a:extLst>
            </p:cNvPr>
            <p:cNvSpPr txBox="1"/>
            <p:nvPr/>
          </p:nvSpPr>
          <p:spPr>
            <a:xfrm>
              <a:off x="5020236" y="484909"/>
              <a:ext cx="2653553" cy="584775"/>
            </a:xfrm>
            <a:prstGeom prst="rect">
              <a:avLst/>
            </a:prstGeom>
            <a:noFill/>
          </p:spPr>
          <p:txBody>
            <a:bodyPr wrap="square" rtlCol="0">
              <a:spAutoFit/>
            </a:bodyPr>
            <a:lstStyle/>
            <a:p>
              <a:pPr algn="ctr"/>
              <a:r>
                <a:rPr lang="en-US" sz="3200" b="1" dirty="0">
                  <a:solidFill>
                    <a:schemeClr val="bg1"/>
                  </a:solidFill>
                  <a:latin typeface="+mj-lt"/>
                </a:rPr>
                <a:t>Objective</a:t>
              </a:r>
              <a:endParaRPr lang="en-IN" sz="3200" b="1" dirty="0">
                <a:solidFill>
                  <a:schemeClr val="bg1"/>
                </a:solidFill>
                <a:latin typeface="+mj-lt"/>
              </a:endParaRPr>
            </a:p>
          </p:txBody>
        </p:sp>
        <p:sp>
          <p:nvSpPr>
            <p:cNvPr id="6" name="Heptagon 5">
              <a:extLst>
                <a:ext uri="{FF2B5EF4-FFF2-40B4-BE49-F238E27FC236}">
                  <a16:creationId xmlns:a16="http://schemas.microsoft.com/office/drawing/2014/main" id="{4D640493-73D1-F050-E51F-4D0BAE215474}"/>
                </a:ext>
              </a:extLst>
            </p:cNvPr>
            <p:cNvSpPr/>
            <p:nvPr/>
          </p:nvSpPr>
          <p:spPr>
            <a:xfrm>
              <a:off x="4327713" y="245798"/>
              <a:ext cx="941294" cy="914400"/>
            </a:xfrm>
            <a:prstGeom prst="hept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atin typeface="Arial Black" panose="020B0A04020102020204" pitchFamily="34" charset="0"/>
                </a:rPr>
                <a:t>02</a:t>
              </a:r>
              <a:endParaRPr lang="en-IN" sz="2800" dirty="0">
                <a:latin typeface="Arial Black" panose="020B0A04020102020204" pitchFamily="34" charset="0"/>
              </a:endParaRPr>
            </a:p>
          </p:txBody>
        </p:sp>
      </p:grpSp>
    </p:spTree>
    <p:extLst>
      <p:ext uri="{BB962C8B-B14F-4D97-AF65-F5344CB8AC3E}">
        <p14:creationId xmlns:p14="http://schemas.microsoft.com/office/powerpoint/2010/main" val="17414950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ack background with a circle&#10;&#10;Description automatically generated">
            <a:extLst>
              <a:ext uri="{FF2B5EF4-FFF2-40B4-BE49-F238E27FC236}">
                <a16:creationId xmlns:a16="http://schemas.microsoft.com/office/drawing/2014/main" id="{CAFA89F5-CD0A-A8A3-675B-521F09727B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5" name="Group 4">
            <a:extLst>
              <a:ext uri="{FF2B5EF4-FFF2-40B4-BE49-F238E27FC236}">
                <a16:creationId xmlns:a16="http://schemas.microsoft.com/office/drawing/2014/main" id="{C8C9041D-FAE2-2F7F-090A-5B71EE1073D1}"/>
              </a:ext>
            </a:extLst>
          </p:cNvPr>
          <p:cNvGrpSpPr/>
          <p:nvPr/>
        </p:nvGrpSpPr>
        <p:grpSpPr>
          <a:xfrm>
            <a:off x="4307540" y="2971800"/>
            <a:ext cx="3576919" cy="914400"/>
            <a:chOff x="4410634" y="2971800"/>
            <a:chExt cx="3576919" cy="914400"/>
          </a:xfrm>
        </p:grpSpPr>
        <p:sp>
          <p:nvSpPr>
            <p:cNvPr id="2" name="TextBox 1">
              <a:extLst>
                <a:ext uri="{FF2B5EF4-FFF2-40B4-BE49-F238E27FC236}">
                  <a16:creationId xmlns:a16="http://schemas.microsoft.com/office/drawing/2014/main" id="{838102D6-D2D7-1EF6-E0E4-042C6B5799A6}"/>
                </a:ext>
              </a:extLst>
            </p:cNvPr>
            <p:cNvSpPr txBox="1"/>
            <p:nvPr/>
          </p:nvSpPr>
          <p:spPr>
            <a:xfrm>
              <a:off x="5351928" y="3178314"/>
              <a:ext cx="2635625" cy="584775"/>
            </a:xfrm>
            <a:prstGeom prst="rect">
              <a:avLst/>
            </a:prstGeom>
            <a:noFill/>
          </p:spPr>
          <p:txBody>
            <a:bodyPr wrap="square" rtlCol="0">
              <a:spAutoFit/>
            </a:bodyPr>
            <a:lstStyle/>
            <a:p>
              <a:pPr algn="ctr"/>
              <a:r>
                <a:rPr lang="en-US" sz="3200" b="1" dirty="0">
                  <a:solidFill>
                    <a:schemeClr val="bg1"/>
                  </a:solidFill>
                  <a:ea typeface="Arial Unicode MS" panose="020B0604020202020204" pitchFamily="34" charset="-128"/>
                  <a:cs typeface="Arial Unicode MS" panose="020B0604020202020204" pitchFamily="34" charset="-128"/>
                </a:rPr>
                <a:t>Dashboard</a:t>
              </a:r>
              <a:endParaRPr lang="en-IN" sz="3200" b="1" dirty="0">
                <a:solidFill>
                  <a:schemeClr val="bg1"/>
                </a:solidFill>
                <a:ea typeface="Arial Unicode MS" panose="020B0604020202020204" pitchFamily="34" charset="-128"/>
                <a:cs typeface="Arial Unicode MS" panose="020B0604020202020204" pitchFamily="34" charset="-128"/>
              </a:endParaRPr>
            </a:p>
          </p:txBody>
        </p:sp>
        <p:sp>
          <p:nvSpPr>
            <p:cNvPr id="4" name="Heptagon 3">
              <a:extLst>
                <a:ext uri="{FF2B5EF4-FFF2-40B4-BE49-F238E27FC236}">
                  <a16:creationId xmlns:a16="http://schemas.microsoft.com/office/drawing/2014/main" id="{A289D696-3A01-A4BC-4AA4-103787C05966}"/>
                </a:ext>
              </a:extLst>
            </p:cNvPr>
            <p:cNvSpPr/>
            <p:nvPr/>
          </p:nvSpPr>
          <p:spPr>
            <a:xfrm>
              <a:off x="4410634" y="2971800"/>
              <a:ext cx="941294" cy="914400"/>
            </a:xfrm>
            <a:prstGeom prst="hept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atin typeface="Arial Black" panose="020B0A04020102020204" pitchFamily="34" charset="0"/>
                </a:rPr>
                <a:t>03</a:t>
              </a:r>
              <a:endParaRPr lang="en-IN" sz="2800" dirty="0">
                <a:latin typeface="Arial Black" panose="020B0A04020102020204" pitchFamily="34" charset="0"/>
              </a:endParaRPr>
            </a:p>
          </p:txBody>
        </p:sp>
      </p:grpSp>
    </p:spTree>
    <p:extLst>
      <p:ext uri="{BB962C8B-B14F-4D97-AF65-F5344CB8AC3E}">
        <p14:creationId xmlns:p14="http://schemas.microsoft.com/office/powerpoint/2010/main" val="109974355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CD977-9C38-C1A6-69A1-A1A7208D0B0E}"/>
              </a:ext>
            </a:extLst>
          </p:cNvPr>
          <p:cNvSpPr>
            <a:spLocks noGrp="1"/>
          </p:cNvSpPr>
          <p:nvPr>
            <p:ph type="title"/>
          </p:nvPr>
        </p:nvSpPr>
        <p:spPr/>
        <p:txBody>
          <a:bodyPr/>
          <a:lstStyle/>
          <a:p>
            <a:endParaRPr lang="en-IN"/>
          </a:p>
        </p:txBody>
      </p:sp>
      <p:sp>
        <p:nvSpPr>
          <p:cNvPr id="7" name="Content Placeholder 6">
            <a:extLst>
              <a:ext uri="{FF2B5EF4-FFF2-40B4-BE49-F238E27FC236}">
                <a16:creationId xmlns:a16="http://schemas.microsoft.com/office/drawing/2014/main" id="{5E7641CA-0456-2E06-098F-6304A8B08C0D}"/>
              </a:ext>
            </a:extLst>
          </p:cNvPr>
          <p:cNvSpPr>
            <a:spLocks noGrp="1"/>
          </p:cNvSpPr>
          <p:nvPr>
            <p:ph idx="1"/>
          </p:nvPr>
        </p:nvSpPr>
        <p:spPr/>
        <p:txBody>
          <a:bodyPr/>
          <a:lstStyle/>
          <a:p>
            <a:endParaRPr lang="en-IN"/>
          </a:p>
        </p:txBody>
      </p:sp>
      <p:pic>
        <p:nvPicPr>
          <p:cNvPr id="9" name="Picture 8">
            <a:extLst>
              <a:ext uri="{FF2B5EF4-FFF2-40B4-BE49-F238E27FC236}">
                <a16:creationId xmlns:a16="http://schemas.microsoft.com/office/drawing/2014/main" id="{554B23D4-B1E1-067C-2531-E18DDD4C1153}"/>
              </a:ext>
            </a:extLst>
          </p:cNvPr>
          <p:cNvPicPr>
            <a:picLocks noChangeAspect="1"/>
          </p:cNvPicPr>
          <p:nvPr/>
        </p:nvPicPr>
        <p:blipFill>
          <a:blip r:embed="rId2"/>
          <a:stretch>
            <a:fillRect/>
          </a:stretch>
        </p:blipFill>
        <p:spPr>
          <a:xfrm>
            <a:off x="-19574" y="0"/>
            <a:ext cx="12211574" cy="6847025"/>
          </a:xfrm>
          <a:prstGeom prst="rect">
            <a:avLst/>
          </a:prstGeom>
        </p:spPr>
      </p:pic>
    </p:spTree>
    <p:extLst>
      <p:ext uri="{BB962C8B-B14F-4D97-AF65-F5344CB8AC3E}">
        <p14:creationId xmlns:p14="http://schemas.microsoft.com/office/powerpoint/2010/main" val="91512038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6C2C1-BC36-0271-7E6D-C3CB2B5DF71D}"/>
              </a:ext>
            </a:extLst>
          </p:cNvPr>
          <p:cNvSpPr>
            <a:spLocks noGrp="1"/>
          </p:cNvSpPr>
          <p:nvPr>
            <p:ph type="title"/>
          </p:nvPr>
        </p:nvSpPr>
        <p:spPr/>
        <p:txBody>
          <a:bodyPr/>
          <a:lstStyle/>
          <a:p>
            <a:endParaRPr lang="en-IN"/>
          </a:p>
        </p:txBody>
      </p:sp>
      <p:sp>
        <p:nvSpPr>
          <p:cNvPr id="4" name="Content Placeholder 3">
            <a:extLst>
              <a:ext uri="{FF2B5EF4-FFF2-40B4-BE49-F238E27FC236}">
                <a16:creationId xmlns:a16="http://schemas.microsoft.com/office/drawing/2014/main" id="{5C95257D-B220-67AE-A058-C59E40195E8F}"/>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C2F46D66-5735-18A7-7C0E-5D779B33BB24}"/>
              </a:ext>
            </a:extLst>
          </p:cNvPr>
          <p:cNvPicPr>
            <a:picLocks noChangeAspect="1"/>
          </p:cNvPicPr>
          <p:nvPr/>
        </p:nvPicPr>
        <p:blipFill>
          <a:blip r:embed="rId2"/>
          <a:stretch>
            <a:fillRect/>
          </a:stretch>
        </p:blipFill>
        <p:spPr>
          <a:xfrm>
            <a:off x="0" y="-24771"/>
            <a:ext cx="12191999" cy="6907541"/>
          </a:xfrm>
          <a:prstGeom prst="rect">
            <a:avLst/>
          </a:prstGeom>
        </p:spPr>
      </p:pic>
    </p:spTree>
    <p:extLst>
      <p:ext uri="{BB962C8B-B14F-4D97-AF65-F5344CB8AC3E}">
        <p14:creationId xmlns:p14="http://schemas.microsoft.com/office/powerpoint/2010/main" val="56574760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ack background with a circle&#10;&#10;Description automatically generated">
            <a:extLst>
              <a:ext uri="{FF2B5EF4-FFF2-40B4-BE49-F238E27FC236}">
                <a16:creationId xmlns:a16="http://schemas.microsoft.com/office/drawing/2014/main" id="{CAFA89F5-CD0A-A8A3-675B-521F09727B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6" name="Group 5">
            <a:extLst>
              <a:ext uri="{FF2B5EF4-FFF2-40B4-BE49-F238E27FC236}">
                <a16:creationId xmlns:a16="http://schemas.microsoft.com/office/drawing/2014/main" id="{BBEDF19E-5717-89D2-09B0-50ED1E0263EE}"/>
              </a:ext>
            </a:extLst>
          </p:cNvPr>
          <p:cNvGrpSpPr/>
          <p:nvPr/>
        </p:nvGrpSpPr>
        <p:grpSpPr>
          <a:xfrm>
            <a:off x="4665783" y="2971800"/>
            <a:ext cx="2860434" cy="914400"/>
            <a:chOff x="4448736" y="2971800"/>
            <a:chExt cx="2860434" cy="914400"/>
          </a:xfrm>
        </p:grpSpPr>
        <p:sp>
          <p:nvSpPr>
            <p:cNvPr id="2" name="Heptagon 1">
              <a:extLst>
                <a:ext uri="{FF2B5EF4-FFF2-40B4-BE49-F238E27FC236}">
                  <a16:creationId xmlns:a16="http://schemas.microsoft.com/office/drawing/2014/main" id="{AC54FA71-1578-F514-FC32-7CA6494282D7}"/>
                </a:ext>
              </a:extLst>
            </p:cNvPr>
            <p:cNvSpPr/>
            <p:nvPr/>
          </p:nvSpPr>
          <p:spPr>
            <a:xfrm>
              <a:off x="4448736" y="2971800"/>
              <a:ext cx="941294" cy="914400"/>
            </a:xfrm>
            <a:prstGeom prst="hept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atin typeface="Arial Black" panose="020B0A04020102020204" pitchFamily="34" charset="0"/>
                </a:rPr>
                <a:t>04</a:t>
              </a:r>
              <a:endParaRPr lang="en-IN" sz="2800" dirty="0">
                <a:latin typeface="Arial Black" panose="020B0A04020102020204" pitchFamily="34" charset="0"/>
              </a:endParaRPr>
            </a:p>
          </p:txBody>
        </p:sp>
        <p:sp>
          <p:nvSpPr>
            <p:cNvPr id="5" name="TextBox 4">
              <a:extLst>
                <a:ext uri="{FF2B5EF4-FFF2-40B4-BE49-F238E27FC236}">
                  <a16:creationId xmlns:a16="http://schemas.microsoft.com/office/drawing/2014/main" id="{ADA17107-ED4E-CA86-A9C1-0743D7F35722}"/>
                </a:ext>
              </a:extLst>
            </p:cNvPr>
            <p:cNvSpPr txBox="1"/>
            <p:nvPr/>
          </p:nvSpPr>
          <p:spPr>
            <a:xfrm>
              <a:off x="5526741" y="3267635"/>
              <a:ext cx="1782429" cy="584775"/>
            </a:xfrm>
            <a:prstGeom prst="rect">
              <a:avLst/>
            </a:prstGeom>
            <a:noFill/>
          </p:spPr>
          <p:txBody>
            <a:bodyPr wrap="square" rtlCol="0">
              <a:spAutoFit/>
            </a:bodyPr>
            <a:lstStyle/>
            <a:p>
              <a:r>
                <a:rPr lang="en-US" sz="3200" b="1" dirty="0">
                  <a:solidFill>
                    <a:schemeClr val="bg1"/>
                  </a:solidFill>
                </a:rPr>
                <a:t>Findings</a:t>
              </a:r>
              <a:endParaRPr lang="en-IN" sz="3200" b="1" dirty="0">
                <a:solidFill>
                  <a:schemeClr val="bg1"/>
                </a:solidFill>
              </a:endParaRPr>
            </a:p>
          </p:txBody>
        </p:sp>
      </p:grpSp>
    </p:spTree>
    <p:extLst>
      <p:ext uri="{BB962C8B-B14F-4D97-AF65-F5344CB8AC3E}">
        <p14:creationId xmlns:p14="http://schemas.microsoft.com/office/powerpoint/2010/main" val="182046389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black background with a circle">
            <a:extLst>
              <a:ext uri="{FF2B5EF4-FFF2-40B4-BE49-F238E27FC236}">
                <a16:creationId xmlns:a16="http://schemas.microsoft.com/office/drawing/2014/main" id="{F34E8213-95B1-8A5A-917F-5E28BFF892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2EFEDFD4-FC0A-8317-72F8-B747817680A5}"/>
              </a:ext>
            </a:extLst>
          </p:cNvPr>
          <p:cNvSpPr txBox="1"/>
          <p:nvPr/>
        </p:nvSpPr>
        <p:spPr>
          <a:xfrm>
            <a:off x="114384" y="911894"/>
            <a:ext cx="10842811" cy="646331"/>
          </a:xfrm>
          <a:prstGeom prst="rect">
            <a:avLst/>
          </a:prstGeom>
          <a:noFill/>
        </p:spPr>
        <p:txBody>
          <a:bodyPr wrap="square" rtlCol="0">
            <a:spAutoFit/>
          </a:bodyPr>
          <a:lstStyle/>
          <a:p>
            <a:r>
              <a:rPr lang="en-US" dirty="0">
                <a:solidFill>
                  <a:schemeClr val="bg1"/>
                </a:solidFill>
              </a:rPr>
              <a:t>1. List the top 3 and bottom 3 makers for the fiscal years 2023 and 2024 in terms of the number of 2-wheelers sold. </a:t>
            </a:r>
            <a:endParaRPr lang="en-IN" dirty="0">
              <a:solidFill>
                <a:schemeClr val="bg1"/>
              </a:solidFill>
            </a:endParaRPr>
          </a:p>
        </p:txBody>
      </p:sp>
      <p:pic>
        <p:nvPicPr>
          <p:cNvPr id="6" name="Picture 5" descr="A graph with numbers and a bar&#10;&#10;Description automatically generated">
            <a:extLst>
              <a:ext uri="{FF2B5EF4-FFF2-40B4-BE49-F238E27FC236}">
                <a16:creationId xmlns:a16="http://schemas.microsoft.com/office/drawing/2014/main" id="{CF696D1A-B7C7-BAA0-BD45-6BD92903CB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808041"/>
            <a:ext cx="4643879" cy="2513060"/>
          </a:xfrm>
          <a:prstGeom prst="rect">
            <a:avLst/>
          </a:prstGeom>
        </p:spPr>
      </p:pic>
      <p:pic>
        <p:nvPicPr>
          <p:cNvPr id="8" name="Picture 7" descr="A green bar graph with black text&#10;&#10;Description automatically generated">
            <a:extLst>
              <a:ext uri="{FF2B5EF4-FFF2-40B4-BE49-F238E27FC236}">
                <a16:creationId xmlns:a16="http://schemas.microsoft.com/office/drawing/2014/main" id="{476EF7CB-4C0D-DA2E-2923-8EAAFF37A6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4461349"/>
            <a:ext cx="4643879" cy="2233091"/>
          </a:xfrm>
          <a:prstGeom prst="rect">
            <a:avLst/>
          </a:prstGeom>
        </p:spPr>
      </p:pic>
      <p:sp>
        <p:nvSpPr>
          <p:cNvPr id="3" name="TextBox 2">
            <a:extLst>
              <a:ext uri="{FF2B5EF4-FFF2-40B4-BE49-F238E27FC236}">
                <a16:creationId xmlns:a16="http://schemas.microsoft.com/office/drawing/2014/main" id="{8BC3A40B-D379-3533-1FCB-DE6DA3A4F111}"/>
              </a:ext>
            </a:extLst>
          </p:cNvPr>
          <p:cNvSpPr txBox="1"/>
          <p:nvPr/>
        </p:nvSpPr>
        <p:spPr>
          <a:xfrm>
            <a:off x="2779903" y="163560"/>
            <a:ext cx="6192370" cy="523220"/>
          </a:xfrm>
          <a:prstGeom prst="rect">
            <a:avLst/>
          </a:prstGeom>
          <a:noFill/>
          <a:ln>
            <a:solidFill>
              <a:schemeClr val="bg1"/>
            </a:solidFill>
          </a:ln>
        </p:spPr>
        <p:txBody>
          <a:bodyPr wrap="square">
            <a:spAutoFit/>
          </a:bodyPr>
          <a:lstStyle/>
          <a:p>
            <a:pPr algn="ctr"/>
            <a:r>
              <a:rPr lang="en-IN" sz="2800" b="1" dirty="0">
                <a:solidFill>
                  <a:schemeClr val="bg1"/>
                </a:solidFill>
              </a:rPr>
              <a:t>Preliminary Research Questions</a:t>
            </a:r>
          </a:p>
        </p:txBody>
      </p:sp>
      <p:pic>
        <p:nvPicPr>
          <p:cNvPr id="11" name="Picture 10">
            <a:extLst>
              <a:ext uri="{FF2B5EF4-FFF2-40B4-BE49-F238E27FC236}">
                <a16:creationId xmlns:a16="http://schemas.microsoft.com/office/drawing/2014/main" id="{22F1237F-2438-0B06-1D83-E3F0E54BBD23}"/>
              </a:ext>
            </a:extLst>
          </p:cNvPr>
          <p:cNvPicPr>
            <a:picLocks noChangeAspect="1"/>
          </p:cNvPicPr>
          <p:nvPr/>
        </p:nvPicPr>
        <p:blipFill>
          <a:blip r:embed="rId5"/>
          <a:stretch>
            <a:fillRect/>
          </a:stretch>
        </p:blipFill>
        <p:spPr>
          <a:xfrm>
            <a:off x="556690" y="4413414"/>
            <a:ext cx="4728004" cy="2281026"/>
          </a:xfrm>
          <a:prstGeom prst="rect">
            <a:avLst/>
          </a:prstGeom>
        </p:spPr>
      </p:pic>
      <p:pic>
        <p:nvPicPr>
          <p:cNvPr id="13" name="Picture 12">
            <a:extLst>
              <a:ext uri="{FF2B5EF4-FFF2-40B4-BE49-F238E27FC236}">
                <a16:creationId xmlns:a16="http://schemas.microsoft.com/office/drawing/2014/main" id="{B15CBE60-1194-4A7C-44B2-41003494F623}"/>
              </a:ext>
            </a:extLst>
          </p:cNvPr>
          <p:cNvPicPr>
            <a:picLocks noChangeAspect="1"/>
          </p:cNvPicPr>
          <p:nvPr/>
        </p:nvPicPr>
        <p:blipFill>
          <a:blip r:embed="rId6"/>
          <a:stretch>
            <a:fillRect/>
          </a:stretch>
        </p:blipFill>
        <p:spPr>
          <a:xfrm>
            <a:off x="556690" y="1808041"/>
            <a:ext cx="4728004" cy="2441813"/>
          </a:xfrm>
          <a:prstGeom prst="rect">
            <a:avLst/>
          </a:prstGeom>
        </p:spPr>
      </p:pic>
    </p:spTree>
    <p:extLst>
      <p:ext uri="{BB962C8B-B14F-4D97-AF65-F5344CB8AC3E}">
        <p14:creationId xmlns:p14="http://schemas.microsoft.com/office/powerpoint/2010/main" val="19284302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711</TotalTime>
  <Words>1490</Words>
  <Application>Microsoft Office PowerPoint</Application>
  <PresentationFormat>Widescreen</PresentationFormat>
  <Paragraphs>112</Paragraphs>
  <Slides>27</Slides>
  <Notes>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27</vt:i4>
      </vt:variant>
    </vt:vector>
  </HeadingPairs>
  <TitlesOfParts>
    <vt:vector size="40" baseType="lpstr">
      <vt:lpstr>Arial Unicode MS</vt:lpstr>
      <vt:lpstr>-apple-system</vt:lpstr>
      <vt:lpstr>Aptos</vt:lpstr>
      <vt:lpstr>Aptos Display</vt:lpstr>
      <vt:lpstr>Aptos Narrow</vt:lpstr>
      <vt:lpstr>Arial</vt:lpstr>
      <vt:lpstr>Arial Black</vt:lpstr>
      <vt:lpstr>Bahnschrift SemiLight</vt:lpstr>
      <vt:lpstr>Google Sans</vt:lpstr>
      <vt:lpstr>Inter</vt:lpstr>
      <vt:lpstr>var(--artdeco-reset-typography-font-family-sans)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ARGHADIP CHARAN</dc:creator>
  <cp:lastModifiedBy>ARGHADIP CHARAN</cp:lastModifiedBy>
  <cp:revision>60</cp:revision>
  <dcterms:created xsi:type="dcterms:W3CDTF">2024-09-02T12:00:59Z</dcterms:created>
  <dcterms:modified xsi:type="dcterms:W3CDTF">2024-09-03T15:02:15Z</dcterms:modified>
</cp:coreProperties>
</file>