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9" r:id="rId4"/>
    <p:sldId id="271" r:id="rId5"/>
    <p:sldId id="258" r:id="rId6"/>
    <p:sldId id="257" r:id="rId7"/>
    <p:sldId id="260" r:id="rId8"/>
    <p:sldId id="264" r:id="rId9"/>
    <p:sldId id="272" r:id="rId10"/>
    <p:sldId id="262" r:id="rId11"/>
    <p:sldId id="270" r:id="rId12"/>
    <p:sldId id="261" r:id="rId13"/>
    <p:sldId id="273" r:id="rId14"/>
    <p:sldId id="265" r:id="rId15"/>
    <p:sldId id="266" r:id="rId16"/>
    <p:sldId id="274" r:id="rId17"/>
    <p:sldId id="263" r:id="rId18"/>
    <p:sldId id="268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105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88144A-36DF-4DED-A2AC-FEBE723218F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AA5008D-EEE3-4D93-91BD-8ED882807C44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2000" u="none" dirty="0" smtClean="0"/>
            <a:t>Sales Analysis</a:t>
          </a:r>
          <a:endParaRPr lang="en-IN" sz="2000" u="none" dirty="0"/>
        </a:p>
      </dgm:t>
    </dgm:pt>
    <dgm:pt modelId="{D29F26F0-36AA-447B-AB42-7B97B9A86BDA}" type="parTrans" cxnId="{4B104970-C9E5-4562-BC9E-CC1C09508D3F}">
      <dgm:prSet/>
      <dgm:spPr/>
      <dgm:t>
        <a:bodyPr/>
        <a:lstStyle/>
        <a:p>
          <a:endParaRPr lang="en-IN"/>
        </a:p>
      </dgm:t>
    </dgm:pt>
    <dgm:pt modelId="{73089512-9DA2-4D1E-9354-F254156ABA86}" type="sibTrans" cxnId="{4B104970-C9E5-4562-BC9E-CC1C09508D3F}">
      <dgm:prSet/>
      <dgm:spPr/>
      <dgm:t>
        <a:bodyPr/>
        <a:lstStyle/>
        <a:p>
          <a:endParaRPr lang="en-IN"/>
        </a:p>
      </dgm:t>
    </dgm:pt>
    <dgm:pt modelId="{26F0F9A4-F563-4962-B606-0C263B28BD1E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1400" dirty="0" smtClean="0"/>
            <a:t>What is the total number of order placed ?</a:t>
          </a:r>
          <a:endParaRPr lang="en-IN" sz="1400" dirty="0"/>
        </a:p>
      </dgm:t>
    </dgm:pt>
    <dgm:pt modelId="{1F80F8BB-E54C-4D28-8CE6-DCAD6A784169}" type="parTrans" cxnId="{E903103B-07B9-45C4-AE0C-651872447B3D}">
      <dgm:prSet/>
      <dgm:spPr/>
      <dgm:t>
        <a:bodyPr/>
        <a:lstStyle/>
        <a:p>
          <a:endParaRPr lang="en-IN"/>
        </a:p>
      </dgm:t>
    </dgm:pt>
    <dgm:pt modelId="{769B5DC9-E795-4C63-80E8-1AA77748FE12}" type="sibTrans" cxnId="{E903103B-07B9-45C4-AE0C-651872447B3D}">
      <dgm:prSet/>
      <dgm:spPr/>
      <dgm:t>
        <a:bodyPr/>
        <a:lstStyle/>
        <a:p>
          <a:endParaRPr lang="en-IN"/>
        </a:p>
      </dgm:t>
    </dgm:pt>
    <dgm:pt modelId="{F5FA70AF-3EDD-4862-98D5-2DACABC2EA5B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1400" dirty="0" smtClean="0"/>
            <a:t>What is the total Revenue generated from pizza sales ?</a:t>
          </a:r>
          <a:endParaRPr lang="en-IN" sz="1400" dirty="0"/>
        </a:p>
      </dgm:t>
    </dgm:pt>
    <dgm:pt modelId="{00DABE57-436F-4F66-9687-E82905C698ED}" type="parTrans" cxnId="{8C162FFB-F6F0-47E4-BBE5-FEF0AD201934}">
      <dgm:prSet/>
      <dgm:spPr/>
      <dgm:t>
        <a:bodyPr/>
        <a:lstStyle/>
        <a:p>
          <a:endParaRPr lang="en-IN"/>
        </a:p>
      </dgm:t>
    </dgm:pt>
    <dgm:pt modelId="{0CE55AF6-457F-4746-B49F-96D62BFA9537}" type="sibTrans" cxnId="{8C162FFB-F6F0-47E4-BBE5-FEF0AD201934}">
      <dgm:prSet/>
      <dgm:spPr/>
      <dgm:t>
        <a:bodyPr/>
        <a:lstStyle/>
        <a:p>
          <a:endParaRPr lang="en-IN"/>
        </a:p>
      </dgm:t>
    </dgm:pt>
    <dgm:pt modelId="{2442EAD2-C7B7-461F-A6E6-F53837BCE993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1400" dirty="0" smtClean="0"/>
            <a:t>What are the revenue contribution with percentage of each pizza type and size  and their quantity sold ?</a:t>
          </a:r>
          <a:endParaRPr lang="en-IN" sz="1400" dirty="0"/>
        </a:p>
      </dgm:t>
    </dgm:pt>
    <dgm:pt modelId="{25802E9C-6FC1-459A-84B1-2FE845D6FD55}" type="parTrans" cxnId="{0C449D8F-8BD0-40D5-A5DB-638A93725951}">
      <dgm:prSet/>
      <dgm:spPr/>
      <dgm:t>
        <a:bodyPr/>
        <a:lstStyle/>
        <a:p>
          <a:endParaRPr lang="en-IN"/>
        </a:p>
      </dgm:t>
    </dgm:pt>
    <dgm:pt modelId="{64F68A9A-A42C-4F34-B372-D18E568BE492}" type="sibTrans" cxnId="{0C449D8F-8BD0-40D5-A5DB-638A93725951}">
      <dgm:prSet/>
      <dgm:spPr/>
      <dgm:t>
        <a:bodyPr/>
        <a:lstStyle/>
        <a:p>
          <a:endParaRPr lang="en-IN"/>
        </a:p>
      </dgm:t>
    </dgm:pt>
    <dgm:pt modelId="{5838572D-D240-49D0-8F66-CD2FC241436D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2000" u="none" dirty="0" smtClean="0"/>
            <a:t>Product Performance</a:t>
          </a:r>
          <a:endParaRPr lang="en-IN" sz="2000" u="none" dirty="0"/>
        </a:p>
      </dgm:t>
    </dgm:pt>
    <dgm:pt modelId="{E63C4AF5-1B24-48A5-B3FC-0D940B959DD5}" type="parTrans" cxnId="{5BAEAF48-82BB-468F-88B9-D6CA1CAAE43E}">
      <dgm:prSet/>
      <dgm:spPr/>
      <dgm:t>
        <a:bodyPr/>
        <a:lstStyle/>
        <a:p>
          <a:endParaRPr lang="en-IN"/>
        </a:p>
      </dgm:t>
    </dgm:pt>
    <dgm:pt modelId="{05E7F86A-A564-4181-91BF-A5B7B6F77067}" type="sibTrans" cxnId="{5BAEAF48-82BB-468F-88B9-D6CA1CAAE43E}">
      <dgm:prSet/>
      <dgm:spPr/>
      <dgm:t>
        <a:bodyPr/>
        <a:lstStyle/>
        <a:p>
          <a:endParaRPr lang="en-IN"/>
        </a:p>
      </dgm:t>
    </dgm:pt>
    <dgm:pt modelId="{C1CE2CE3-338C-4AC7-BC86-B80D1AEA3204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mtClean="0"/>
            <a:t>Identify Top 3 Highest-priced pizzas.</a:t>
          </a:r>
          <a:endParaRPr lang="en-IN"/>
        </a:p>
      </dgm:t>
    </dgm:pt>
    <dgm:pt modelId="{0E705631-FFFE-4046-AD09-D1F7F8380681}" type="parTrans" cxnId="{B794C53A-39D8-4B0D-A43D-3751A1AF3E72}">
      <dgm:prSet/>
      <dgm:spPr/>
      <dgm:t>
        <a:bodyPr/>
        <a:lstStyle/>
        <a:p>
          <a:endParaRPr lang="en-IN"/>
        </a:p>
      </dgm:t>
    </dgm:pt>
    <dgm:pt modelId="{31A78B22-61D3-4146-8FFB-D4D1A5FA36C1}" type="sibTrans" cxnId="{B794C53A-39D8-4B0D-A43D-3751A1AF3E72}">
      <dgm:prSet/>
      <dgm:spPr/>
      <dgm:t>
        <a:bodyPr/>
        <a:lstStyle/>
        <a:p>
          <a:endParaRPr lang="en-IN"/>
        </a:p>
      </dgm:t>
    </dgm:pt>
    <dgm:pt modelId="{218E887B-7EE2-4C9F-AF86-99EB20A05AF8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mtClean="0"/>
            <a:t>Identify best selling pizzas.</a:t>
          </a:r>
          <a:endParaRPr lang="en-IN"/>
        </a:p>
      </dgm:t>
    </dgm:pt>
    <dgm:pt modelId="{67381B41-CA39-4E1F-9A0C-F43D278B8DD7}" type="parTrans" cxnId="{0B509F5D-D21D-4934-80DE-122FC7789291}">
      <dgm:prSet/>
      <dgm:spPr/>
      <dgm:t>
        <a:bodyPr/>
        <a:lstStyle/>
        <a:p>
          <a:endParaRPr lang="en-IN"/>
        </a:p>
      </dgm:t>
    </dgm:pt>
    <dgm:pt modelId="{A4EDD2BC-A06E-43D0-91A6-7C0E5BBD29BB}" type="sibTrans" cxnId="{0B509F5D-D21D-4934-80DE-122FC7789291}">
      <dgm:prSet/>
      <dgm:spPr/>
      <dgm:t>
        <a:bodyPr/>
        <a:lstStyle/>
        <a:p>
          <a:endParaRPr lang="en-IN"/>
        </a:p>
      </dgm:t>
    </dgm:pt>
    <dgm:pt modelId="{206870F3-F0AA-4D02-B75C-134B8CD89C59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mtClean="0"/>
            <a:t>What is the Avg. price of Pizzas ?</a:t>
          </a:r>
          <a:endParaRPr lang="en-IN"/>
        </a:p>
      </dgm:t>
    </dgm:pt>
    <dgm:pt modelId="{8B148E01-D256-4C03-81F0-5B30D03DF9A2}" type="parTrans" cxnId="{643C4977-3E68-465D-823D-7488E1136F30}">
      <dgm:prSet/>
      <dgm:spPr/>
      <dgm:t>
        <a:bodyPr/>
        <a:lstStyle/>
        <a:p>
          <a:endParaRPr lang="en-IN"/>
        </a:p>
      </dgm:t>
    </dgm:pt>
    <dgm:pt modelId="{77ED45D7-9D30-4105-A78C-6D153774EE03}" type="sibTrans" cxnId="{643C4977-3E68-465D-823D-7488E1136F30}">
      <dgm:prSet/>
      <dgm:spPr/>
      <dgm:t>
        <a:bodyPr/>
        <a:lstStyle/>
        <a:p>
          <a:endParaRPr lang="en-IN"/>
        </a:p>
      </dgm:t>
    </dgm:pt>
    <dgm:pt modelId="{2CB980F0-5172-4DE6-8155-6E598EAA9940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2000" u="none" dirty="0" smtClean="0"/>
            <a:t>Customer Behavior</a:t>
          </a:r>
          <a:endParaRPr lang="en-IN" sz="2000" u="none" dirty="0"/>
        </a:p>
      </dgm:t>
    </dgm:pt>
    <dgm:pt modelId="{DA49A71B-24E2-4253-84E9-D26CC3F92608}" type="parTrans" cxnId="{61939C89-F839-4E0C-9020-8B211545B460}">
      <dgm:prSet/>
      <dgm:spPr/>
      <dgm:t>
        <a:bodyPr/>
        <a:lstStyle/>
        <a:p>
          <a:endParaRPr lang="en-IN"/>
        </a:p>
      </dgm:t>
    </dgm:pt>
    <dgm:pt modelId="{98827811-477D-4067-9E30-6932A7D8BE04}" type="sibTrans" cxnId="{61939C89-F839-4E0C-9020-8B211545B460}">
      <dgm:prSet/>
      <dgm:spPr/>
      <dgm:t>
        <a:bodyPr/>
        <a:lstStyle/>
        <a:p>
          <a:endParaRPr lang="en-IN"/>
        </a:p>
      </dgm:t>
    </dgm:pt>
    <dgm:pt modelId="{6899FF43-D38C-4773-ADD1-99C9EE922163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mtClean="0"/>
            <a:t>What is the peak hours for Pizza Order ?</a:t>
          </a:r>
          <a:endParaRPr lang="en-IN"/>
        </a:p>
      </dgm:t>
    </dgm:pt>
    <dgm:pt modelId="{AF8C711E-FF8E-403F-9020-ADE6E9BDD310}" type="parTrans" cxnId="{CD8A68C4-BBFF-4D8A-81D4-B4C7EB47037E}">
      <dgm:prSet/>
      <dgm:spPr/>
      <dgm:t>
        <a:bodyPr/>
        <a:lstStyle/>
        <a:p>
          <a:endParaRPr lang="en-IN"/>
        </a:p>
      </dgm:t>
    </dgm:pt>
    <dgm:pt modelId="{FA93D786-ECA1-4779-854C-122AF985FDBC}" type="sibTrans" cxnId="{CD8A68C4-BBFF-4D8A-81D4-B4C7EB47037E}">
      <dgm:prSet/>
      <dgm:spPr/>
      <dgm:t>
        <a:bodyPr/>
        <a:lstStyle/>
        <a:p>
          <a:endParaRPr lang="en-IN"/>
        </a:p>
      </dgm:t>
    </dgm:pt>
    <dgm:pt modelId="{80F8321D-DFDE-4BF7-9B8B-87544AE1ACAB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mtClean="0"/>
            <a:t>What is the average number of Pizza ordered per day ?</a:t>
          </a:r>
          <a:endParaRPr lang="en-IN"/>
        </a:p>
      </dgm:t>
    </dgm:pt>
    <dgm:pt modelId="{D6CA532C-A6DC-4C4B-ABE4-A3C549DE3DA9}" type="parTrans" cxnId="{B6101D9F-FFDD-4EB4-B3E5-02B067F9305A}">
      <dgm:prSet/>
      <dgm:spPr/>
      <dgm:t>
        <a:bodyPr/>
        <a:lstStyle/>
        <a:p>
          <a:endParaRPr lang="en-IN"/>
        </a:p>
      </dgm:t>
    </dgm:pt>
    <dgm:pt modelId="{94664E44-578A-4867-B1CD-9DA5D125E1FA}" type="sibTrans" cxnId="{B6101D9F-FFDD-4EB4-B3E5-02B067F9305A}">
      <dgm:prSet/>
      <dgm:spPr/>
      <dgm:t>
        <a:bodyPr/>
        <a:lstStyle/>
        <a:p>
          <a:endParaRPr lang="en-IN"/>
        </a:p>
      </dgm:t>
    </dgm:pt>
    <dgm:pt modelId="{F1DCAB61-3E3B-40E0-80DF-6254BF567F6C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2000" u="none" dirty="0" smtClean="0"/>
            <a:t>Pricing  Strategy</a:t>
          </a:r>
          <a:endParaRPr lang="en-IN" sz="2000" u="none" dirty="0"/>
        </a:p>
      </dgm:t>
    </dgm:pt>
    <dgm:pt modelId="{B5A781C9-F682-4582-8779-798E3A390B64}" type="parTrans" cxnId="{DE08F041-5E40-468B-989F-F2FBD19315DE}">
      <dgm:prSet/>
      <dgm:spPr/>
      <dgm:t>
        <a:bodyPr/>
        <a:lstStyle/>
        <a:p>
          <a:endParaRPr lang="en-IN"/>
        </a:p>
      </dgm:t>
    </dgm:pt>
    <dgm:pt modelId="{6E191373-51DF-4535-BDC8-6FAF9036E054}" type="sibTrans" cxnId="{DE08F041-5E40-468B-989F-F2FBD19315DE}">
      <dgm:prSet/>
      <dgm:spPr/>
      <dgm:t>
        <a:bodyPr/>
        <a:lstStyle/>
        <a:p>
          <a:endParaRPr lang="en-IN"/>
        </a:p>
      </dgm:t>
    </dgm:pt>
    <dgm:pt modelId="{AA936F87-1B63-49FF-ABC1-78679761D48B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mtClean="0"/>
            <a:t>Check out the prices of Pizzas &amp; their Sales volume.</a:t>
          </a:r>
          <a:endParaRPr lang="en-IN"/>
        </a:p>
      </dgm:t>
    </dgm:pt>
    <dgm:pt modelId="{EFB6EC05-44D7-431A-9E63-244D7DDEE846}" type="parTrans" cxnId="{36AB4446-AEE5-451E-82F2-1B5DFBF10C75}">
      <dgm:prSet/>
      <dgm:spPr/>
      <dgm:t>
        <a:bodyPr/>
        <a:lstStyle/>
        <a:p>
          <a:endParaRPr lang="en-IN"/>
        </a:p>
      </dgm:t>
    </dgm:pt>
    <dgm:pt modelId="{5A2C376A-E237-432C-9C8D-6927C4E75C63}" type="sibTrans" cxnId="{36AB4446-AEE5-451E-82F2-1B5DFBF10C75}">
      <dgm:prSet/>
      <dgm:spPr/>
      <dgm:t>
        <a:bodyPr/>
        <a:lstStyle/>
        <a:p>
          <a:endParaRPr lang="en-IN"/>
        </a:p>
      </dgm:t>
    </dgm:pt>
    <dgm:pt modelId="{A1D71A6F-E18E-4E25-9483-B32B2625BB6F}" type="pres">
      <dgm:prSet presAssocID="{4088144A-36DF-4DED-A2AC-FEBE723218FE}" presName="Name0" presStyleCnt="0">
        <dgm:presLayoutVars>
          <dgm:dir/>
          <dgm:animLvl val="lvl"/>
          <dgm:resizeHandles val="exact"/>
        </dgm:presLayoutVars>
      </dgm:prSet>
      <dgm:spPr/>
    </dgm:pt>
    <dgm:pt modelId="{B65D4723-430F-49C2-9398-5046E11A9343}" type="pres">
      <dgm:prSet presAssocID="{2AA5008D-EEE3-4D93-91BD-8ED882807C44}" presName="linNode" presStyleCnt="0"/>
      <dgm:spPr/>
    </dgm:pt>
    <dgm:pt modelId="{9B8B2F15-B339-4E4A-BF46-4E0A16D36CCF}" type="pres">
      <dgm:prSet presAssocID="{2AA5008D-EEE3-4D93-91BD-8ED882807C44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43DEC8C8-1246-496A-A5A3-1580E46D73B4}" type="pres">
      <dgm:prSet presAssocID="{2AA5008D-EEE3-4D93-91BD-8ED882807C44}" presName="descendantText" presStyleLbl="alignAccFollowNode1" presStyleIdx="0" presStyleCnt="4" custScaleY="125162">
        <dgm:presLayoutVars>
          <dgm:bulletEnabled val="1"/>
        </dgm:presLayoutVars>
      </dgm:prSet>
      <dgm:spPr/>
    </dgm:pt>
    <dgm:pt modelId="{5182ABE8-8300-43A0-806F-3B82352F8CC8}" type="pres">
      <dgm:prSet presAssocID="{73089512-9DA2-4D1E-9354-F254156ABA86}" presName="sp" presStyleCnt="0"/>
      <dgm:spPr/>
    </dgm:pt>
    <dgm:pt modelId="{477B2609-4BB2-44E3-9ABC-E1E8F1561231}" type="pres">
      <dgm:prSet presAssocID="{5838572D-D240-49D0-8F66-CD2FC241436D}" presName="linNode" presStyleCnt="0"/>
      <dgm:spPr/>
    </dgm:pt>
    <dgm:pt modelId="{FE1D06AC-19A4-4B97-B6D9-3C46ECDC9D01}" type="pres">
      <dgm:prSet presAssocID="{5838572D-D240-49D0-8F66-CD2FC241436D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BDA6EEDF-28F0-45DC-913B-D0244BF567D4}" type="pres">
      <dgm:prSet presAssocID="{5838572D-D240-49D0-8F66-CD2FC241436D}" presName="descendantText" presStyleLbl="alignAccFollowNode1" presStyleIdx="1" presStyleCnt="4">
        <dgm:presLayoutVars>
          <dgm:bulletEnabled val="1"/>
        </dgm:presLayoutVars>
      </dgm:prSet>
      <dgm:spPr/>
    </dgm:pt>
    <dgm:pt modelId="{A0847039-2FEE-4531-8869-14C1218BA5FF}" type="pres">
      <dgm:prSet presAssocID="{05E7F86A-A564-4181-91BF-A5B7B6F77067}" presName="sp" presStyleCnt="0"/>
      <dgm:spPr/>
    </dgm:pt>
    <dgm:pt modelId="{CA34081B-9370-40DF-A381-B8E8351B43F9}" type="pres">
      <dgm:prSet presAssocID="{2CB980F0-5172-4DE6-8155-6E598EAA9940}" presName="linNode" presStyleCnt="0"/>
      <dgm:spPr/>
    </dgm:pt>
    <dgm:pt modelId="{BF2A8A0D-C8D8-4472-BA97-F9F1BE6DFD3D}" type="pres">
      <dgm:prSet presAssocID="{2CB980F0-5172-4DE6-8155-6E598EAA9940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C8A7267A-8F8E-4EB3-A948-9516AB1BE691}" type="pres">
      <dgm:prSet presAssocID="{2CB980F0-5172-4DE6-8155-6E598EAA9940}" presName="descendantText" presStyleLbl="alignAccFollowNode1" presStyleIdx="2" presStyleCnt="4">
        <dgm:presLayoutVars>
          <dgm:bulletEnabled val="1"/>
        </dgm:presLayoutVars>
      </dgm:prSet>
      <dgm:spPr/>
    </dgm:pt>
    <dgm:pt modelId="{D774FEED-F86F-43C6-AC7A-5789B72C371B}" type="pres">
      <dgm:prSet presAssocID="{98827811-477D-4067-9E30-6932A7D8BE04}" presName="sp" presStyleCnt="0"/>
      <dgm:spPr/>
    </dgm:pt>
    <dgm:pt modelId="{68068C7D-6C7D-4A9D-9B72-3FB201707793}" type="pres">
      <dgm:prSet presAssocID="{F1DCAB61-3E3B-40E0-80DF-6254BF567F6C}" presName="linNode" presStyleCnt="0"/>
      <dgm:spPr/>
    </dgm:pt>
    <dgm:pt modelId="{EF7CCD10-B022-4213-A7DB-9D35AE079066}" type="pres">
      <dgm:prSet presAssocID="{F1DCAB61-3E3B-40E0-80DF-6254BF567F6C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0DC29F54-5437-4920-84A1-710FE95C3EBE}" type="pres">
      <dgm:prSet presAssocID="{F1DCAB61-3E3B-40E0-80DF-6254BF567F6C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CD8A68C4-BBFF-4D8A-81D4-B4C7EB47037E}" srcId="{2CB980F0-5172-4DE6-8155-6E598EAA9940}" destId="{6899FF43-D38C-4773-ADD1-99C9EE922163}" srcOrd="0" destOrd="0" parTransId="{AF8C711E-FF8E-403F-9020-ADE6E9BDD310}" sibTransId="{FA93D786-ECA1-4779-854C-122AF985FDBC}"/>
    <dgm:cxn modelId="{643C4977-3E68-465D-823D-7488E1136F30}" srcId="{5838572D-D240-49D0-8F66-CD2FC241436D}" destId="{206870F3-F0AA-4D02-B75C-134B8CD89C59}" srcOrd="2" destOrd="0" parTransId="{8B148E01-D256-4C03-81F0-5B30D03DF9A2}" sibTransId="{77ED45D7-9D30-4105-A78C-6D153774EE03}"/>
    <dgm:cxn modelId="{B6101D9F-FFDD-4EB4-B3E5-02B067F9305A}" srcId="{2CB980F0-5172-4DE6-8155-6E598EAA9940}" destId="{80F8321D-DFDE-4BF7-9B8B-87544AE1ACAB}" srcOrd="1" destOrd="0" parTransId="{D6CA532C-A6DC-4C4B-ABE4-A3C549DE3DA9}" sibTransId="{94664E44-578A-4867-B1CD-9DA5D125E1FA}"/>
    <dgm:cxn modelId="{0A5C48B2-25F4-4DCE-974F-E530A61D6653}" type="presOf" srcId="{4088144A-36DF-4DED-A2AC-FEBE723218FE}" destId="{A1D71A6F-E18E-4E25-9483-B32B2625BB6F}" srcOrd="0" destOrd="0" presId="urn:microsoft.com/office/officeart/2005/8/layout/vList5"/>
    <dgm:cxn modelId="{820AA2FA-7300-44A4-A8F0-6720117C7D01}" type="presOf" srcId="{2442EAD2-C7B7-461F-A6E6-F53837BCE993}" destId="{43DEC8C8-1246-496A-A5A3-1580E46D73B4}" srcOrd="0" destOrd="2" presId="urn:microsoft.com/office/officeart/2005/8/layout/vList5"/>
    <dgm:cxn modelId="{8ECA4A87-A612-4F34-BA13-E7CB70E59E98}" type="presOf" srcId="{218E887B-7EE2-4C9F-AF86-99EB20A05AF8}" destId="{BDA6EEDF-28F0-45DC-913B-D0244BF567D4}" srcOrd="0" destOrd="1" presId="urn:microsoft.com/office/officeart/2005/8/layout/vList5"/>
    <dgm:cxn modelId="{8C162FFB-F6F0-47E4-BBE5-FEF0AD201934}" srcId="{2AA5008D-EEE3-4D93-91BD-8ED882807C44}" destId="{F5FA70AF-3EDD-4862-98D5-2DACABC2EA5B}" srcOrd="1" destOrd="0" parTransId="{00DABE57-436F-4F66-9687-E82905C698ED}" sibTransId="{0CE55AF6-457F-4746-B49F-96D62BFA9537}"/>
    <dgm:cxn modelId="{1F0658AE-A50C-456B-8B36-2EE145367749}" type="presOf" srcId="{2AA5008D-EEE3-4D93-91BD-8ED882807C44}" destId="{9B8B2F15-B339-4E4A-BF46-4E0A16D36CCF}" srcOrd="0" destOrd="0" presId="urn:microsoft.com/office/officeart/2005/8/layout/vList5"/>
    <dgm:cxn modelId="{DC0B4C97-8C55-4916-8EFB-9885851216A6}" type="presOf" srcId="{26F0F9A4-F563-4962-B606-0C263B28BD1E}" destId="{43DEC8C8-1246-496A-A5A3-1580E46D73B4}" srcOrd="0" destOrd="0" presId="urn:microsoft.com/office/officeart/2005/8/layout/vList5"/>
    <dgm:cxn modelId="{991FB0B0-869D-4D75-8023-E33C7343C5BF}" type="presOf" srcId="{80F8321D-DFDE-4BF7-9B8B-87544AE1ACAB}" destId="{C8A7267A-8F8E-4EB3-A948-9516AB1BE691}" srcOrd="0" destOrd="1" presId="urn:microsoft.com/office/officeart/2005/8/layout/vList5"/>
    <dgm:cxn modelId="{07C81408-B5CB-4B7D-971A-CD52FA4461A7}" type="presOf" srcId="{6899FF43-D38C-4773-ADD1-99C9EE922163}" destId="{C8A7267A-8F8E-4EB3-A948-9516AB1BE691}" srcOrd="0" destOrd="0" presId="urn:microsoft.com/office/officeart/2005/8/layout/vList5"/>
    <dgm:cxn modelId="{C964CA79-A82E-49A3-B5AA-163FF60E31A9}" type="presOf" srcId="{2CB980F0-5172-4DE6-8155-6E598EAA9940}" destId="{BF2A8A0D-C8D8-4472-BA97-F9F1BE6DFD3D}" srcOrd="0" destOrd="0" presId="urn:microsoft.com/office/officeart/2005/8/layout/vList5"/>
    <dgm:cxn modelId="{36AB4446-AEE5-451E-82F2-1B5DFBF10C75}" srcId="{F1DCAB61-3E3B-40E0-80DF-6254BF567F6C}" destId="{AA936F87-1B63-49FF-ABC1-78679761D48B}" srcOrd="0" destOrd="0" parTransId="{EFB6EC05-44D7-431A-9E63-244D7DDEE846}" sibTransId="{5A2C376A-E237-432C-9C8D-6927C4E75C63}"/>
    <dgm:cxn modelId="{FB48AB85-3A31-4BFE-B3A0-2D66FC8A54BC}" type="presOf" srcId="{F5FA70AF-3EDD-4862-98D5-2DACABC2EA5B}" destId="{43DEC8C8-1246-496A-A5A3-1580E46D73B4}" srcOrd="0" destOrd="1" presId="urn:microsoft.com/office/officeart/2005/8/layout/vList5"/>
    <dgm:cxn modelId="{F3FFF1AB-98DA-4A24-9A62-92B0EA6735CC}" type="presOf" srcId="{5838572D-D240-49D0-8F66-CD2FC241436D}" destId="{FE1D06AC-19A4-4B97-B6D9-3C46ECDC9D01}" srcOrd="0" destOrd="0" presId="urn:microsoft.com/office/officeart/2005/8/layout/vList5"/>
    <dgm:cxn modelId="{78532FBF-E141-482A-9C37-D7DD1C628A7F}" type="presOf" srcId="{206870F3-F0AA-4D02-B75C-134B8CD89C59}" destId="{BDA6EEDF-28F0-45DC-913B-D0244BF567D4}" srcOrd="0" destOrd="2" presId="urn:microsoft.com/office/officeart/2005/8/layout/vList5"/>
    <dgm:cxn modelId="{5BAEAF48-82BB-468F-88B9-D6CA1CAAE43E}" srcId="{4088144A-36DF-4DED-A2AC-FEBE723218FE}" destId="{5838572D-D240-49D0-8F66-CD2FC241436D}" srcOrd="1" destOrd="0" parTransId="{E63C4AF5-1B24-48A5-B3FC-0D940B959DD5}" sibTransId="{05E7F86A-A564-4181-91BF-A5B7B6F77067}"/>
    <dgm:cxn modelId="{2891E290-EE0A-44EE-8011-B76E9B3BD860}" type="presOf" srcId="{AA936F87-1B63-49FF-ABC1-78679761D48B}" destId="{0DC29F54-5437-4920-84A1-710FE95C3EBE}" srcOrd="0" destOrd="0" presId="urn:microsoft.com/office/officeart/2005/8/layout/vList5"/>
    <dgm:cxn modelId="{4B104970-C9E5-4562-BC9E-CC1C09508D3F}" srcId="{4088144A-36DF-4DED-A2AC-FEBE723218FE}" destId="{2AA5008D-EEE3-4D93-91BD-8ED882807C44}" srcOrd="0" destOrd="0" parTransId="{D29F26F0-36AA-447B-AB42-7B97B9A86BDA}" sibTransId="{73089512-9DA2-4D1E-9354-F254156ABA86}"/>
    <dgm:cxn modelId="{0C449D8F-8BD0-40D5-A5DB-638A93725951}" srcId="{2AA5008D-EEE3-4D93-91BD-8ED882807C44}" destId="{2442EAD2-C7B7-461F-A6E6-F53837BCE993}" srcOrd="2" destOrd="0" parTransId="{25802E9C-6FC1-459A-84B1-2FE845D6FD55}" sibTransId="{64F68A9A-A42C-4F34-B372-D18E568BE492}"/>
    <dgm:cxn modelId="{47F4B15A-B689-4BDA-84CC-1D7C8B843190}" type="presOf" srcId="{C1CE2CE3-338C-4AC7-BC86-B80D1AEA3204}" destId="{BDA6EEDF-28F0-45DC-913B-D0244BF567D4}" srcOrd="0" destOrd="0" presId="urn:microsoft.com/office/officeart/2005/8/layout/vList5"/>
    <dgm:cxn modelId="{61939C89-F839-4E0C-9020-8B211545B460}" srcId="{4088144A-36DF-4DED-A2AC-FEBE723218FE}" destId="{2CB980F0-5172-4DE6-8155-6E598EAA9940}" srcOrd="2" destOrd="0" parTransId="{DA49A71B-24E2-4253-84E9-D26CC3F92608}" sibTransId="{98827811-477D-4067-9E30-6932A7D8BE04}"/>
    <dgm:cxn modelId="{A6B0855A-FF1B-4A68-95D5-0D5B3D110BA4}" type="presOf" srcId="{F1DCAB61-3E3B-40E0-80DF-6254BF567F6C}" destId="{EF7CCD10-B022-4213-A7DB-9D35AE079066}" srcOrd="0" destOrd="0" presId="urn:microsoft.com/office/officeart/2005/8/layout/vList5"/>
    <dgm:cxn modelId="{B794C53A-39D8-4B0D-A43D-3751A1AF3E72}" srcId="{5838572D-D240-49D0-8F66-CD2FC241436D}" destId="{C1CE2CE3-338C-4AC7-BC86-B80D1AEA3204}" srcOrd="0" destOrd="0" parTransId="{0E705631-FFFE-4046-AD09-D1F7F8380681}" sibTransId="{31A78B22-61D3-4146-8FFB-D4D1A5FA36C1}"/>
    <dgm:cxn modelId="{DE08F041-5E40-468B-989F-F2FBD19315DE}" srcId="{4088144A-36DF-4DED-A2AC-FEBE723218FE}" destId="{F1DCAB61-3E3B-40E0-80DF-6254BF567F6C}" srcOrd="3" destOrd="0" parTransId="{B5A781C9-F682-4582-8779-798E3A390B64}" sibTransId="{6E191373-51DF-4535-BDC8-6FAF9036E054}"/>
    <dgm:cxn modelId="{0B509F5D-D21D-4934-80DE-122FC7789291}" srcId="{5838572D-D240-49D0-8F66-CD2FC241436D}" destId="{218E887B-7EE2-4C9F-AF86-99EB20A05AF8}" srcOrd="1" destOrd="0" parTransId="{67381B41-CA39-4E1F-9A0C-F43D278B8DD7}" sibTransId="{A4EDD2BC-A06E-43D0-91A6-7C0E5BBD29BB}"/>
    <dgm:cxn modelId="{E903103B-07B9-45C4-AE0C-651872447B3D}" srcId="{2AA5008D-EEE3-4D93-91BD-8ED882807C44}" destId="{26F0F9A4-F563-4962-B606-0C263B28BD1E}" srcOrd="0" destOrd="0" parTransId="{1F80F8BB-E54C-4D28-8CE6-DCAD6A784169}" sibTransId="{769B5DC9-E795-4C63-80E8-1AA77748FE12}"/>
    <dgm:cxn modelId="{D952C3E7-4784-41A1-B4F3-890514504BB2}" type="presParOf" srcId="{A1D71A6F-E18E-4E25-9483-B32B2625BB6F}" destId="{B65D4723-430F-49C2-9398-5046E11A9343}" srcOrd="0" destOrd="0" presId="urn:microsoft.com/office/officeart/2005/8/layout/vList5"/>
    <dgm:cxn modelId="{33E8014D-1A15-4475-A5B6-B294765B3974}" type="presParOf" srcId="{B65D4723-430F-49C2-9398-5046E11A9343}" destId="{9B8B2F15-B339-4E4A-BF46-4E0A16D36CCF}" srcOrd="0" destOrd="0" presId="urn:microsoft.com/office/officeart/2005/8/layout/vList5"/>
    <dgm:cxn modelId="{855493DC-9AE7-4B19-B0D8-D50F2A28AACA}" type="presParOf" srcId="{B65D4723-430F-49C2-9398-5046E11A9343}" destId="{43DEC8C8-1246-496A-A5A3-1580E46D73B4}" srcOrd="1" destOrd="0" presId="urn:microsoft.com/office/officeart/2005/8/layout/vList5"/>
    <dgm:cxn modelId="{4FBEC567-8CAE-446A-8EEB-3681727C9D0D}" type="presParOf" srcId="{A1D71A6F-E18E-4E25-9483-B32B2625BB6F}" destId="{5182ABE8-8300-43A0-806F-3B82352F8CC8}" srcOrd="1" destOrd="0" presId="urn:microsoft.com/office/officeart/2005/8/layout/vList5"/>
    <dgm:cxn modelId="{44DEB8E1-8123-4CDC-9A64-4731539F7E57}" type="presParOf" srcId="{A1D71A6F-E18E-4E25-9483-B32B2625BB6F}" destId="{477B2609-4BB2-44E3-9ABC-E1E8F1561231}" srcOrd="2" destOrd="0" presId="urn:microsoft.com/office/officeart/2005/8/layout/vList5"/>
    <dgm:cxn modelId="{9F80F13D-BE4C-42BF-B877-A0CA5B9C73F3}" type="presParOf" srcId="{477B2609-4BB2-44E3-9ABC-E1E8F1561231}" destId="{FE1D06AC-19A4-4B97-B6D9-3C46ECDC9D01}" srcOrd="0" destOrd="0" presId="urn:microsoft.com/office/officeart/2005/8/layout/vList5"/>
    <dgm:cxn modelId="{96B65722-D71D-4B80-9D50-0C1618C7FC0B}" type="presParOf" srcId="{477B2609-4BB2-44E3-9ABC-E1E8F1561231}" destId="{BDA6EEDF-28F0-45DC-913B-D0244BF567D4}" srcOrd="1" destOrd="0" presId="urn:microsoft.com/office/officeart/2005/8/layout/vList5"/>
    <dgm:cxn modelId="{D1D36DFD-DCC7-481F-A1A4-FA458DF4067A}" type="presParOf" srcId="{A1D71A6F-E18E-4E25-9483-B32B2625BB6F}" destId="{A0847039-2FEE-4531-8869-14C1218BA5FF}" srcOrd="3" destOrd="0" presId="urn:microsoft.com/office/officeart/2005/8/layout/vList5"/>
    <dgm:cxn modelId="{39131E4D-FC50-46C1-BEAD-B38740EDD4AF}" type="presParOf" srcId="{A1D71A6F-E18E-4E25-9483-B32B2625BB6F}" destId="{CA34081B-9370-40DF-A381-B8E8351B43F9}" srcOrd="4" destOrd="0" presId="urn:microsoft.com/office/officeart/2005/8/layout/vList5"/>
    <dgm:cxn modelId="{FB0D255A-4D97-4E60-8F88-3985E4AC1A87}" type="presParOf" srcId="{CA34081B-9370-40DF-A381-B8E8351B43F9}" destId="{BF2A8A0D-C8D8-4472-BA97-F9F1BE6DFD3D}" srcOrd="0" destOrd="0" presId="urn:microsoft.com/office/officeart/2005/8/layout/vList5"/>
    <dgm:cxn modelId="{058411C6-F80F-49B0-9201-3A49FFE19B31}" type="presParOf" srcId="{CA34081B-9370-40DF-A381-B8E8351B43F9}" destId="{C8A7267A-8F8E-4EB3-A948-9516AB1BE691}" srcOrd="1" destOrd="0" presId="urn:microsoft.com/office/officeart/2005/8/layout/vList5"/>
    <dgm:cxn modelId="{61426831-4CD1-4428-A5CB-1102BA30FC14}" type="presParOf" srcId="{A1D71A6F-E18E-4E25-9483-B32B2625BB6F}" destId="{D774FEED-F86F-43C6-AC7A-5789B72C371B}" srcOrd="5" destOrd="0" presId="urn:microsoft.com/office/officeart/2005/8/layout/vList5"/>
    <dgm:cxn modelId="{4A799D8D-19C4-4E66-B52B-6294984A773E}" type="presParOf" srcId="{A1D71A6F-E18E-4E25-9483-B32B2625BB6F}" destId="{68068C7D-6C7D-4A9D-9B72-3FB201707793}" srcOrd="6" destOrd="0" presId="urn:microsoft.com/office/officeart/2005/8/layout/vList5"/>
    <dgm:cxn modelId="{7A5393E7-BE6E-47D4-84BF-051376DDBEE0}" type="presParOf" srcId="{68068C7D-6C7D-4A9D-9B72-3FB201707793}" destId="{EF7CCD10-B022-4213-A7DB-9D35AE079066}" srcOrd="0" destOrd="0" presId="urn:microsoft.com/office/officeart/2005/8/layout/vList5"/>
    <dgm:cxn modelId="{C92CF6D7-6039-4A93-B8BA-FB1C38D94F41}" type="presParOf" srcId="{68068C7D-6C7D-4A9D-9B72-3FB201707793}" destId="{0DC29F54-5437-4920-84A1-710FE95C3EB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EC8C8-1246-496A-A5A3-1580E46D73B4}">
      <dsp:nvSpPr>
        <dsp:cNvPr id="0" name=""/>
        <dsp:cNvSpPr/>
      </dsp:nvSpPr>
      <dsp:spPr>
        <a:xfrm rot="5400000">
          <a:off x="4756933" y="-1954481"/>
          <a:ext cx="1067408" cy="4979423"/>
        </a:xfrm>
        <a:prstGeom prst="round2SameRect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What is the total number of order placed ?</a:t>
          </a:r>
          <a:endParaRPr lang="en-IN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What is the total Revenue generated from pizza sales ?</a:t>
          </a:r>
          <a:endParaRPr lang="en-IN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What are the revenue contribution with percentage of each pizza type and size  and their quantity sold ?</a:t>
          </a:r>
          <a:endParaRPr lang="en-IN" sz="1400" kern="1200" dirty="0"/>
        </a:p>
      </dsp:txBody>
      <dsp:txXfrm rot="-5400000">
        <a:off x="2800926" y="53633"/>
        <a:ext cx="4927316" cy="963194"/>
      </dsp:txXfrm>
    </dsp:sp>
    <dsp:sp modelId="{9B8B2F15-B339-4E4A-BF46-4E0A16D36CCF}">
      <dsp:nvSpPr>
        <dsp:cNvPr id="0" name=""/>
        <dsp:cNvSpPr/>
      </dsp:nvSpPr>
      <dsp:spPr>
        <a:xfrm>
          <a:off x="0" y="2216"/>
          <a:ext cx="2800925" cy="1066027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u="none" kern="1200" dirty="0" smtClean="0"/>
            <a:t>Sales Analysis</a:t>
          </a:r>
          <a:endParaRPr lang="en-IN" sz="2000" u="none" kern="1200" dirty="0"/>
        </a:p>
      </dsp:txBody>
      <dsp:txXfrm>
        <a:off x="52039" y="54255"/>
        <a:ext cx="2696847" cy="961949"/>
      </dsp:txXfrm>
    </dsp:sp>
    <dsp:sp modelId="{BDA6EEDF-28F0-45DC-913B-D0244BF567D4}">
      <dsp:nvSpPr>
        <dsp:cNvPr id="0" name=""/>
        <dsp:cNvSpPr/>
      </dsp:nvSpPr>
      <dsp:spPr>
        <a:xfrm rot="5400000">
          <a:off x="4869398" y="-836896"/>
          <a:ext cx="852821" cy="4984291"/>
        </a:xfrm>
        <a:prstGeom prst="round2SameRect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Identify Top 3 Highest-priced pizzas.</a:t>
          </a:r>
          <a:endParaRPr lang="en-IN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Identify best selling pizzas.</a:t>
          </a:r>
          <a:endParaRPr lang="en-IN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What is the Avg. price of Pizzas ?</a:t>
          </a:r>
          <a:endParaRPr lang="en-IN" sz="1500" kern="1200"/>
        </a:p>
      </dsp:txBody>
      <dsp:txXfrm rot="-5400000">
        <a:off x="2803664" y="1270469"/>
        <a:ext cx="4942660" cy="769559"/>
      </dsp:txXfrm>
    </dsp:sp>
    <dsp:sp modelId="{FE1D06AC-19A4-4B97-B6D9-3C46ECDC9D01}">
      <dsp:nvSpPr>
        <dsp:cNvPr id="0" name=""/>
        <dsp:cNvSpPr/>
      </dsp:nvSpPr>
      <dsp:spPr>
        <a:xfrm>
          <a:off x="0" y="1122235"/>
          <a:ext cx="2803663" cy="1066027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u="none" kern="1200" dirty="0" smtClean="0"/>
            <a:t>Product Performance</a:t>
          </a:r>
          <a:endParaRPr lang="en-IN" sz="2000" u="none" kern="1200" dirty="0"/>
        </a:p>
      </dsp:txBody>
      <dsp:txXfrm>
        <a:off x="52039" y="1174274"/>
        <a:ext cx="2699585" cy="961949"/>
      </dsp:txXfrm>
    </dsp:sp>
    <dsp:sp modelId="{C8A7267A-8F8E-4EB3-A948-9516AB1BE691}">
      <dsp:nvSpPr>
        <dsp:cNvPr id="0" name=""/>
        <dsp:cNvSpPr/>
      </dsp:nvSpPr>
      <dsp:spPr>
        <a:xfrm rot="5400000">
          <a:off x="4869398" y="282431"/>
          <a:ext cx="852821" cy="4984291"/>
        </a:xfrm>
        <a:prstGeom prst="round2SameRect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What is the peak hours for Pizza Order ?</a:t>
          </a:r>
          <a:endParaRPr lang="en-IN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What is the average number of Pizza ordered per day ?</a:t>
          </a:r>
          <a:endParaRPr lang="en-IN" sz="1500" kern="1200"/>
        </a:p>
      </dsp:txBody>
      <dsp:txXfrm rot="-5400000">
        <a:off x="2803664" y="2389797"/>
        <a:ext cx="4942660" cy="769559"/>
      </dsp:txXfrm>
    </dsp:sp>
    <dsp:sp modelId="{BF2A8A0D-C8D8-4472-BA97-F9F1BE6DFD3D}">
      <dsp:nvSpPr>
        <dsp:cNvPr id="0" name=""/>
        <dsp:cNvSpPr/>
      </dsp:nvSpPr>
      <dsp:spPr>
        <a:xfrm>
          <a:off x="0" y="2241563"/>
          <a:ext cx="2803663" cy="1066027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u="none" kern="1200" dirty="0" smtClean="0"/>
            <a:t>Customer Behavior</a:t>
          </a:r>
          <a:endParaRPr lang="en-IN" sz="2000" u="none" kern="1200" dirty="0"/>
        </a:p>
      </dsp:txBody>
      <dsp:txXfrm>
        <a:off x="52039" y="2293602"/>
        <a:ext cx="2699585" cy="961949"/>
      </dsp:txXfrm>
    </dsp:sp>
    <dsp:sp modelId="{0DC29F54-5437-4920-84A1-710FE95C3EBE}">
      <dsp:nvSpPr>
        <dsp:cNvPr id="0" name=""/>
        <dsp:cNvSpPr/>
      </dsp:nvSpPr>
      <dsp:spPr>
        <a:xfrm rot="5400000">
          <a:off x="4869398" y="1401760"/>
          <a:ext cx="852821" cy="4984291"/>
        </a:xfrm>
        <a:prstGeom prst="round2SameRect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Check out the prices of Pizzas &amp; their Sales volume.</a:t>
          </a:r>
          <a:endParaRPr lang="en-IN" sz="1500" kern="1200"/>
        </a:p>
      </dsp:txBody>
      <dsp:txXfrm rot="-5400000">
        <a:off x="2803664" y="3509126"/>
        <a:ext cx="4942660" cy="769559"/>
      </dsp:txXfrm>
    </dsp:sp>
    <dsp:sp modelId="{EF7CCD10-B022-4213-A7DB-9D35AE079066}">
      <dsp:nvSpPr>
        <dsp:cNvPr id="0" name=""/>
        <dsp:cNvSpPr/>
      </dsp:nvSpPr>
      <dsp:spPr>
        <a:xfrm>
          <a:off x="0" y="3360892"/>
          <a:ext cx="2803663" cy="1066027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u="none" kern="1200" dirty="0" smtClean="0"/>
            <a:t>Pricing  Strategy</a:t>
          </a:r>
          <a:endParaRPr lang="en-IN" sz="2000" u="none" kern="1200" dirty="0"/>
        </a:p>
      </dsp:txBody>
      <dsp:txXfrm>
        <a:off x="52039" y="3412931"/>
        <a:ext cx="2699585" cy="961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2490" y="2665475"/>
            <a:ext cx="7772400" cy="13743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6835" y="1138425"/>
            <a:ext cx="6400800" cy="91623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80310"/>
            <a:ext cx="8229600" cy="916230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6540"/>
            <a:ext cx="8229600" cy="3918803"/>
          </a:xfrm>
        </p:spPr>
        <p:txBody>
          <a:bodyPr/>
          <a:lstStyle>
            <a:lvl1pPr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899" y="374900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900" y="1138425"/>
            <a:ext cx="7016195" cy="4275740"/>
          </a:xfrm>
        </p:spPr>
        <p:txBody>
          <a:bodyPr/>
          <a:lstStyle>
            <a:lvl1pPr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5"/>
            <a:ext cx="8229600" cy="610820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54409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173960"/>
            <a:ext cx="4040188" cy="3035058"/>
          </a:xfrm>
        </p:spPr>
        <p:txBody>
          <a:bodyPr/>
          <a:lstStyle>
            <a:lvl1pPr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3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54409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173960"/>
            <a:ext cx="4041775" cy="3035058"/>
          </a:xfrm>
        </p:spPr>
        <p:txBody>
          <a:bodyPr/>
          <a:lstStyle>
            <a:lvl1pPr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3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8895" y="2512770"/>
            <a:ext cx="7772400" cy="137434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Pizza Sales</a:t>
            </a:r>
            <a:br>
              <a:rPr lang="en-US" sz="4000" dirty="0" smtClean="0"/>
            </a:br>
            <a:r>
              <a:rPr lang="en-US" sz="4000" dirty="0" smtClean="0"/>
              <a:t> Analysis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4419295" y="403982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I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SQL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4552" y="5509298"/>
            <a:ext cx="2595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By  ARGHADIP CHARAN</a:t>
            </a:r>
            <a:endParaRPr lang="en-IN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C:\Users\ARGHA\Pictures\Screenshots\Screenshot 2024-06-29 0339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95" y="2054655"/>
            <a:ext cx="2901395" cy="262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ARGHA\Pictures\Screenshots\Screenshot 2024-06-29 0339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45" y="3933595"/>
            <a:ext cx="2137870" cy="148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13969" y="206299"/>
            <a:ext cx="5650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Identify </a:t>
            </a:r>
            <a:r>
              <a:rPr lang="en-US" sz="2400" b="1" dirty="0" smtClean="0">
                <a:solidFill>
                  <a:schemeClr val="bg1"/>
                </a:solidFill>
              </a:rPr>
              <a:t>Top 3 Highest-priced pizza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13969" y="206299"/>
            <a:ext cx="5650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Best selling pizzas by type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ARGHA\Pictures\Screenshots\Screenshot 2024-07-27 1312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785" y="2054655"/>
            <a:ext cx="3516255" cy="259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RGHA\Pictures\Screenshots\Screenshot 2024-07-27 13124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237" y="4039820"/>
            <a:ext cx="2011237" cy="1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97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RGHA\Pictures\Screenshots\Screenshot 2024-06-29 0332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785" y="2207360"/>
            <a:ext cx="3899888" cy="137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RGHA\Pictures\Screenshots\Screenshot 2024-06-29 0333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755" y="3887115"/>
            <a:ext cx="1531649" cy="101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89817" y="195663"/>
            <a:ext cx="5191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Identify the Avg. price of </a:t>
            </a:r>
            <a:r>
              <a:rPr lang="en-US" sz="2400" b="1" dirty="0" smtClean="0">
                <a:solidFill>
                  <a:schemeClr val="bg1"/>
                </a:solidFill>
              </a:rPr>
              <a:t>Pizzas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11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70168" y="2895986"/>
            <a:ext cx="2803663" cy="1066027"/>
            <a:chOff x="0" y="2241563"/>
            <a:chExt cx="2803663" cy="1066027"/>
          </a:xfrm>
        </p:grpSpPr>
        <p:sp>
          <p:nvSpPr>
            <p:cNvPr id="3" name="Rounded Rectangle 2"/>
            <p:cNvSpPr/>
            <p:nvPr/>
          </p:nvSpPr>
          <p:spPr>
            <a:xfrm>
              <a:off x="0" y="2241563"/>
              <a:ext cx="2803663" cy="106602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sp>
        <p:sp>
          <p:nvSpPr>
            <p:cNvPr id="4" name="Rounded Rectangle 4"/>
            <p:cNvSpPr/>
            <p:nvPr/>
          </p:nvSpPr>
          <p:spPr>
            <a:xfrm>
              <a:off x="52039" y="2293602"/>
              <a:ext cx="2699585" cy="961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u="none" kern="1200" dirty="0" smtClean="0"/>
                <a:t>Customer Behavior</a:t>
              </a:r>
              <a:endParaRPr lang="en-IN" sz="2000" u="none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5746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RGHA\Pictures\Screenshots\Screenshot 2024-07-05 1208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490" y="2207360"/>
            <a:ext cx="2609366" cy="22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RGHA\Pictures\Screenshots\Screenshot 2024-07-05 12084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935" y="2207360"/>
            <a:ext cx="2290575" cy="374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0359" y="95790"/>
            <a:ext cx="5328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Peak hours for Pizza Order</a:t>
            </a:r>
          </a:p>
        </p:txBody>
      </p:sp>
    </p:spTree>
    <p:extLst>
      <p:ext uri="{BB962C8B-B14F-4D97-AF65-F5344CB8AC3E}">
        <p14:creationId xmlns:p14="http://schemas.microsoft.com/office/powerpoint/2010/main" val="84012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RGHA\Pictures\Screenshots\Screenshot 2024-07-05 1229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58" y="2207360"/>
            <a:ext cx="5725880" cy="167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RGHA\Pictures\Screenshots\Screenshot 2024-07-05 12293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45" y="4345230"/>
            <a:ext cx="2470107" cy="106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03065" y="69490"/>
            <a:ext cx="53282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Avg. Pizza ordered per day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17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70168" y="2895987"/>
            <a:ext cx="2803663" cy="1066027"/>
            <a:chOff x="0" y="3360892"/>
            <a:chExt cx="2803663" cy="1066027"/>
          </a:xfrm>
        </p:grpSpPr>
        <p:sp>
          <p:nvSpPr>
            <p:cNvPr id="3" name="Rounded Rectangle 2"/>
            <p:cNvSpPr/>
            <p:nvPr/>
          </p:nvSpPr>
          <p:spPr>
            <a:xfrm>
              <a:off x="0" y="3360892"/>
              <a:ext cx="2803663" cy="106602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sp>
        <p:sp>
          <p:nvSpPr>
            <p:cNvPr id="4" name="Rounded Rectangle 4"/>
            <p:cNvSpPr/>
            <p:nvPr/>
          </p:nvSpPr>
          <p:spPr>
            <a:xfrm>
              <a:off x="52039" y="3412931"/>
              <a:ext cx="2699585" cy="961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u="none" kern="1200" dirty="0" smtClean="0"/>
                <a:t>Pricing  Strategy</a:t>
              </a:r>
              <a:endParaRPr lang="en-IN" sz="2000" u="none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272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RGHA\Pictures\Screenshots\Screenshot 2024-06-29 0349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720" y="1901950"/>
            <a:ext cx="3001923" cy="264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RGHA\Pictures\Screenshots\Screenshot 2024-06-29 0349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460" y="1100563"/>
            <a:ext cx="15240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ARGHA\Pictures\Screenshots\Screenshot 2024-06-29 03510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460" y="4929613"/>
            <a:ext cx="16002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97655" y="186482"/>
            <a:ext cx="580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Price of Pizza &amp; their Sales </a:t>
            </a:r>
            <a:r>
              <a:rPr lang="en-US" sz="2400" b="1" dirty="0" smtClean="0">
                <a:solidFill>
                  <a:schemeClr val="bg1"/>
                </a:solidFill>
              </a:rPr>
              <a:t>volume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03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66586" y="186482"/>
            <a:ext cx="3359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Findings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60" y="2054655"/>
            <a:ext cx="8725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This Analysis identify the Total </a:t>
            </a:r>
            <a:r>
              <a:rPr lang="en-US" dirty="0"/>
              <a:t>R</a:t>
            </a:r>
            <a:r>
              <a:rPr lang="en-US" dirty="0" smtClean="0"/>
              <a:t>evenue from all type pizza is </a:t>
            </a:r>
            <a:r>
              <a:rPr lang="en-US" dirty="0" smtClean="0">
                <a:solidFill>
                  <a:srgbClr val="FF0000"/>
                </a:solidFill>
              </a:rPr>
              <a:t>$260331 </a:t>
            </a:r>
            <a:r>
              <a:rPr lang="en-US" dirty="0" smtClean="0"/>
              <a:t>out of which</a:t>
            </a:r>
          </a:p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Large size (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smtClean="0">
                <a:solidFill>
                  <a:srgbClr val="FF0000"/>
                </a:solidFill>
              </a:rPr>
              <a:t>119840) &amp; Classic type ($69297) </a:t>
            </a:r>
            <a:r>
              <a:rPr lang="en-US" dirty="0" smtClean="0"/>
              <a:t>are the highest.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Total  number of order is </a:t>
            </a:r>
            <a:r>
              <a:rPr lang="en-US" dirty="0" smtClean="0">
                <a:solidFill>
                  <a:srgbClr val="FF0000"/>
                </a:solidFill>
              </a:rPr>
              <a:t>15766 </a:t>
            </a:r>
            <a:r>
              <a:rPr lang="en-US" dirty="0" smtClean="0"/>
              <a:t>out of which </a:t>
            </a:r>
            <a:r>
              <a:rPr lang="en-US" dirty="0" smtClean="0">
                <a:solidFill>
                  <a:srgbClr val="FF0000"/>
                </a:solidFill>
              </a:rPr>
              <a:t>Classic</a:t>
            </a:r>
            <a:r>
              <a:rPr lang="en-US" dirty="0" smtClean="0"/>
              <a:t> type is the highest ordered pizza.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Highest priced pizza is </a:t>
            </a:r>
            <a:r>
              <a:rPr lang="en-US" dirty="0" smtClean="0">
                <a:solidFill>
                  <a:srgbClr val="FF0000"/>
                </a:solidFill>
              </a:rPr>
              <a:t>“The Greek” ($35.95) </a:t>
            </a:r>
            <a:r>
              <a:rPr lang="en-US" dirty="0" smtClean="0"/>
              <a:t>and the average price of all pizza is </a:t>
            </a:r>
            <a:r>
              <a:rPr lang="en-US" dirty="0" smtClean="0">
                <a:solidFill>
                  <a:srgbClr val="FF0000"/>
                </a:solidFill>
              </a:rPr>
              <a:t>$17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$ 20.75 priced pizza has highest Sales Volume.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Peak time of most order is </a:t>
            </a:r>
            <a:r>
              <a:rPr lang="en-US" dirty="0" smtClean="0">
                <a:solidFill>
                  <a:srgbClr val="FF0000"/>
                </a:solidFill>
              </a:rPr>
              <a:t>12 p.m. – 1 p.m. &amp; 5 p.m. – 7 p.m</a:t>
            </a:r>
            <a:r>
              <a:rPr lang="en-US" dirty="0" smtClean="0"/>
              <a:t>.  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Average pizza ordered per day is </a:t>
            </a:r>
            <a:r>
              <a:rPr lang="en-US" dirty="0" smtClean="0">
                <a:solidFill>
                  <a:srgbClr val="FF0000"/>
                </a:solidFill>
              </a:rPr>
              <a:t>138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135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0359" y="3094360"/>
            <a:ext cx="2901395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Thank You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65822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8964" y="2360065"/>
            <a:ext cx="838230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 objective of the Pizza Sales Analysis project using MySQL is to systematically examine and interpret the sales data of a pizza business to gain valuable insights that can drive strategic decision-making. By leveraging MySQL for this comprehensive sales analysis, the pizza business aims to enhance profitability, improve customer satisfaction, and make informed strategic decisions to drive sustainable growth.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494830" y="163036"/>
            <a:ext cx="5191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bg1"/>
                </a:solidFill>
              </a:rPr>
              <a:t>OBJECTIVE</a:t>
            </a:r>
            <a:endParaRPr lang="en-I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36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94830" y="163036"/>
            <a:ext cx="5191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Business Questions</a:t>
            </a:r>
            <a:endParaRPr lang="en-IN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35377176"/>
              </p:ext>
            </p:extLst>
          </p:nvPr>
        </p:nvGraphicFramePr>
        <p:xfrm>
          <a:off x="601670" y="1901950"/>
          <a:ext cx="7787955" cy="4428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826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171537" y="2895986"/>
            <a:ext cx="2800925" cy="1066027"/>
            <a:chOff x="0" y="2216"/>
            <a:chExt cx="2800925" cy="1066027"/>
          </a:xfrm>
        </p:grpSpPr>
        <p:sp>
          <p:nvSpPr>
            <p:cNvPr id="6" name="Rounded Rectangle 5"/>
            <p:cNvSpPr/>
            <p:nvPr/>
          </p:nvSpPr>
          <p:spPr>
            <a:xfrm>
              <a:off x="0" y="2216"/>
              <a:ext cx="2800925" cy="106602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52039" y="54255"/>
              <a:ext cx="2696847" cy="961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u="none" kern="1200" dirty="0" smtClean="0"/>
                <a:t>Sales Analysis</a:t>
              </a:r>
              <a:endParaRPr lang="en-IN" sz="2000" u="none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13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ARGHA\Pictures\Screenshots\Screenshot 2024-06-29 0247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850" y="4345230"/>
            <a:ext cx="1832460" cy="117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RGHA\Pictures\Screenshots\Screenshot 2024-06-29 03583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785" y="2207360"/>
            <a:ext cx="3485833" cy="157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03065" y="163036"/>
            <a:ext cx="5497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Total number of order placed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RGHA\Pictures\Screenshots\Screenshot 2024-06-29 0240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80" y="2360065"/>
            <a:ext cx="4283866" cy="137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RGHA\Pictures\Screenshots\Screenshot 2024-06-29 02414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050" y="4192525"/>
            <a:ext cx="2142937" cy="118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20687" y="125560"/>
            <a:ext cx="6374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Total </a:t>
            </a:r>
            <a:r>
              <a:rPr lang="en-US" sz="2400" b="1" dirty="0">
                <a:solidFill>
                  <a:schemeClr val="bg1"/>
                </a:solidFill>
              </a:rPr>
              <a:t>Revenue generated from pizza sales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2245" y="222195"/>
            <a:ext cx="6251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Revenue </a:t>
            </a:r>
            <a:r>
              <a:rPr lang="en-US" sz="2000" b="1" dirty="0" smtClean="0">
                <a:solidFill>
                  <a:schemeClr val="bg1"/>
                </a:solidFill>
              </a:rPr>
              <a:t>contribution &amp; quantity sold </a:t>
            </a:r>
            <a:r>
              <a:rPr lang="en-US" sz="2000" b="1" dirty="0">
                <a:solidFill>
                  <a:schemeClr val="bg1"/>
                </a:solidFill>
              </a:rPr>
              <a:t>of each </a:t>
            </a:r>
            <a:r>
              <a:rPr lang="en-US" sz="2000" b="1" dirty="0" smtClean="0">
                <a:solidFill>
                  <a:schemeClr val="bg1"/>
                </a:solidFill>
              </a:rPr>
              <a:t>pizza </a:t>
            </a:r>
            <a:r>
              <a:rPr lang="en-US" sz="2000" b="1" dirty="0" smtClean="0">
                <a:solidFill>
                  <a:schemeClr val="bg1"/>
                </a:solidFill>
              </a:rPr>
              <a:t>types 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ARGHA\Pictures\Screenshots\Screenshot 2024-07-27 1324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08" y="2054655"/>
            <a:ext cx="5697538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RGHA\Pictures\Screenshots\Screenshot 2024-07-27 1324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304" y="4803345"/>
            <a:ext cx="4773636" cy="1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58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2529" y="219109"/>
            <a:ext cx="6251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Revenue </a:t>
            </a:r>
            <a:r>
              <a:rPr lang="en-US" sz="2000" b="1" dirty="0" smtClean="0">
                <a:solidFill>
                  <a:schemeClr val="bg1"/>
                </a:solidFill>
              </a:rPr>
              <a:t>contribution &amp; quantity sold </a:t>
            </a:r>
            <a:r>
              <a:rPr lang="en-US" sz="2000" b="1" dirty="0">
                <a:solidFill>
                  <a:schemeClr val="bg1"/>
                </a:solidFill>
              </a:rPr>
              <a:t>of each pizza size</a:t>
            </a:r>
          </a:p>
        </p:txBody>
      </p:sp>
      <p:pic>
        <p:nvPicPr>
          <p:cNvPr id="1028" name="Picture 4" descr="C:\Users\ARGHA\Pictures\Screenshots\Screenshot 2024-07-27 1329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0" y="1943896"/>
            <a:ext cx="5802313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RGHA\Pictures\Screenshots\Screenshot 2024-07-27 13295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885" y="4755165"/>
            <a:ext cx="4079734" cy="152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70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70168" y="2895986"/>
            <a:ext cx="2803663" cy="1066027"/>
            <a:chOff x="0" y="1122235"/>
            <a:chExt cx="2803663" cy="1066027"/>
          </a:xfrm>
        </p:grpSpPr>
        <p:sp>
          <p:nvSpPr>
            <p:cNvPr id="3" name="Rounded Rectangle 2"/>
            <p:cNvSpPr/>
            <p:nvPr/>
          </p:nvSpPr>
          <p:spPr>
            <a:xfrm>
              <a:off x="0" y="1122235"/>
              <a:ext cx="2803663" cy="106602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sp>
        <p:sp>
          <p:nvSpPr>
            <p:cNvPr id="4" name="Rounded Rectangle 4"/>
            <p:cNvSpPr/>
            <p:nvPr/>
          </p:nvSpPr>
          <p:spPr>
            <a:xfrm>
              <a:off x="52039" y="1174274"/>
              <a:ext cx="2699585" cy="961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u="none" kern="1200" dirty="0" smtClean="0"/>
                <a:t>Product Performance</a:t>
              </a:r>
              <a:endParaRPr lang="en-IN" sz="2000" u="none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086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354</Words>
  <Application>Microsoft Office PowerPoint</Application>
  <PresentationFormat>On-screen Show (4:3)</PresentationFormat>
  <Paragraphs>47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Pizza Sales 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ismail - [2010]</cp:lastModifiedBy>
  <cp:revision>53</cp:revision>
  <dcterms:created xsi:type="dcterms:W3CDTF">2013-08-21T19:17:07Z</dcterms:created>
  <dcterms:modified xsi:type="dcterms:W3CDTF">2024-07-27T08:29:54Z</dcterms:modified>
</cp:coreProperties>
</file>