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192000" cy="6858000"/>
  <p:notesSz cx="7004050" cy="92900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tjan de Lange" initials="Gd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14C2FF"/>
    <a:srgbClr val="000081"/>
    <a:srgbClr val="C8C8C8"/>
    <a:srgbClr val="585858"/>
    <a:srgbClr val="FF9900"/>
    <a:srgbClr val="3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8" autoAdjust="0"/>
    <p:restoredTop sz="77661" autoAdjust="0"/>
  </p:normalViewPr>
  <p:slideViewPr>
    <p:cSldViewPr snapToGrid="0" snapToObjects="1">
      <p:cViewPr varScale="1">
        <p:scale>
          <a:sx n="89" d="100"/>
          <a:sy n="89" d="100"/>
        </p:scale>
        <p:origin x="126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088" cy="464503"/>
          </a:xfrm>
          <a:prstGeom prst="rect">
            <a:avLst/>
          </a:prstGeom>
        </p:spPr>
        <p:txBody>
          <a:bodyPr vert="horz" lIns="93102" tIns="46552" rIns="93102" bIns="4655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7341" y="0"/>
            <a:ext cx="3035088" cy="464503"/>
          </a:xfrm>
          <a:prstGeom prst="rect">
            <a:avLst/>
          </a:prstGeom>
        </p:spPr>
        <p:txBody>
          <a:bodyPr vert="horz" lIns="93102" tIns="46552" rIns="93102" bIns="46552" rtlCol="0"/>
          <a:lstStyle>
            <a:lvl1pPr algn="r">
              <a:defRPr sz="1200"/>
            </a:lvl1pPr>
          </a:lstStyle>
          <a:p>
            <a:fld id="{B1603AB5-52B7-8045-BEFE-97F8347DAEAC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3935"/>
            <a:ext cx="3035088" cy="464503"/>
          </a:xfrm>
          <a:prstGeom prst="rect">
            <a:avLst/>
          </a:prstGeom>
        </p:spPr>
        <p:txBody>
          <a:bodyPr vert="horz" lIns="93102" tIns="46552" rIns="93102" bIns="4655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7341" y="8823935"/>
            <a:ext cx="3035088" cy="464503"/>
          </a:xfrm>
          <a:prstGeom prst="rect">
            <a:avLst/>
          </a:prstGeom>
        </p:spPr>
        <p:txBody>
          <a:bodyPr vert="horz" lIns="93102" tIns="46552" rIns="93102" bIns="46552" rtlCol="0" anchor="b"/>
          <a:lstStyle>
            <a:lvl1pPr algn="r">
              <a:defRPr sz="1200"/>
            </a:lvl1pPr>
          </a:lstStyle>
          <a:p>
            <a:fld id="{CA3F65AE-2C32-CA4A-8E2F-06BD9B308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8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088" cy="464503"/>
          </a:xfrm>
          <a:prstGeom prst="rect">
            <a:avLst/>
          </a:prstGeom>
        </p:spPr>
        <p:txBody>
          <a:bodyPr vert="horz" lIns="93102" tIns="46552" rIns="93102" bIns="4655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341" y="0"/>
            <a:ext cx="3035088" cy="464503"/>
          </a:xfrm>
          <a:prstGeom prst="rect">
            <a:avLst/>
          </a:prstGeom>
        </p:spPr>
        <p:txBody>
          <a:bodyPr vert="horz" lIns="93102" tIns="46552" rIns="93102" bIns="46552" rtlCol="0"/>
          <a:lstStyle>
            <a:lvl1pPr algn="r">
              <a:defRPr sz="1200"/>
            </a:lvl1pPr>
          </a:lstStyle>
          <a:p>
            <a:fld id="{EFF03303-0379-0E48-9B93-EC7286F8FEE5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1250" cy="3482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02" tIns="46552" rIns="93102" bIns="4655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</p:spPr>
        <p:txBody>
          <a:bodyPr vert="horz" lIns="93102" tIns="46552" rIns="93102" bIns="4655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3935"/>
            <a:ext cx="3035088" cy="464503"/>
          </a:xfrm>
          <a:prstGeom prst="rect">
            <a:avLst/>
          </a:prstGeom>
        </p:spPr>
        <p:txBody>
          <a:bodyPr vert="horz" lIns="93102" tIns="46552" rIns="93102" bIns="4655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341" y="8823935"/>
            <a:ext cx="3035088" cy="464503"/>
          </a:xfrm>
          <a:prstGeom prst="rect">
            <a:avLst/>
          </a:prstGeom>
        </p:spPr>
        <p:txBody>
          <a:bodyPr vert="horz" lIns="93102" tIns="46552" rIns="93102" bIns="46552" rtlCol="0" anchor="b"/>
          <a:lstStyle>
            <a:lvl1pPr algn="r">
              <a:defRPr sz="1200"/>
            </a:lvl1pPr>
          </a:lstStyle>
          <a:p>
            <a:fld id="{E6B1E534-D8F0-CA4F-9F72-D3E79E9AB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0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8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C8C8C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06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ue bg">
    <p:bg>
      <p:bgPr>
        <a:solidFill>
          <a:srgbClr val="000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divider 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C8C8C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7207" y="-594"/>
            <a:ext cx="9144793" cy="685859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95" y="342905"/>
            <a:ext cx="7795847" cy="492369"/>
          </a:xfrm>
          <a:prstGeom prst="rect">
            <a:avLst/>
          </a:prstGeom>
        </p:spPr>
        <p:txBody>
          <a:bodyPr anchor="t"/>
          <a:lstStyle>
            <a:lvl1pPr>
              <a:defRPr lang="nl-NL" sz="2800" b="1" i="0" kern="1200" cap="none" baseline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 text</a:t>
            </a:r>
            <a:endParaRPr lang="nl-NL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89405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2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0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C8C8C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81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7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2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s or Objects - with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1491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C8C8C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8201" y="6559804"/>
            <a:ext cx="1527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6" y="6048963"/>
            <a:ext cx="1220687" cy="6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687" r:id="rId3"/>
    <p:sldLayoutId id="2147483743" r:id="rId4"/>
    <p:sldLayoutId id="2147483744" r:id="rId5"/>
    <p:sldLayoutId id="2147483738" r:id="rId6"/>
    <p:sldLayoutId id="2147483742" r:id="rId7"/>
    <p:sldLayoutId id="2147483745" r:id="rId8"/>
    <p:sldLayoutId id="2147483739" r:id="rId9"/>
    <p:sldLayoutId id="2147483741" r:id="rId10"/>
    <p:sldLayoutId id="2147483746" r:id="rId11"/>
    <p:sldLayoutId id="2147483747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5" y="342905"/>
            <a:ext cx="7784124" cy="4835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Deprecate Compound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2018 Wide Screen</a:t>
            </a:r>
          </a:p>
        </p:txBody>
      </p:sp>
    </p:spTree>
    <p:extLst>
      <p:ext uri="{BB962C8B-B14F-4D97-AF65-F5344CB8AC3E}">
        <p14:creationId xmlns:p14="http://schemas.microsoft.com/office/powerpoint/2010/main" val="28401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8DAA-D6DC-464B-B4AF-42D9BE581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294" y="434975"/>
            <a:ext cx="9338344" cy="450850"/>
          </a:xfrm>
        </p:spPr>
        <p:txBody>
          <a:bodyPr/>
          <a:lstStyle/>
          <a:p>
            <a:pPr algn="ctr"/>
            <a:r>
              <a:rPr lang="en-US" dirty="0"/>
              <a:t>Handling cases with data over Compound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884F-4A30-4A97-B408-5A68C5905590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204395" y="6731063"/>
            <a:ext cx="101192" cy="45719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B5EE9-C41A-4397-A1CD-8C1ECEDE7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625861-FDA5-4277-AD8B-7715D143E227}"/>
              </a:ext>
            </a:extLst>
          </p:cNvPr>
          <p:cNvSpPr/>
          <p:nvPr/>
        </p:nvSpPr>
        <p:spPr>
          <a:xfrm>
            <a:off x="1300294" y="1744910"/>
            <a:ext cx="1543574" cy="1073791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with data over Compound sets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5F208C-463F-46EF-B6BB-98D1CD5BE6E7}"/>
              </a:ext>
            </a:extLst>
          </p:cNvPr>
          <p:cNvSpPr/>
          <p:nvPr/>
        </p:nvSpPr>
        <p:spPr>
          <a:xfrm>
            <a:off x="9095064" y="1744909"/>
            <a:ext cx="1543574" cy="107379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with data over Atomic sets only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107AF7-61C1-4F63-9C93-FE9D6C6654C1}"/>
              </a:ext>
            </a:extLst>
          </p:cNvPr>
          <p:cNvSpPr/>
          <p:nvPr/>
        </p:nvSpPr>
        <p:spPr>
          <a:xfrm>
            <a:off x="2843868" y="3184758"/>
            <a:ext cx="5729593" cy="169545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AIMMS Application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CD18696-4C8E-41F6-9FC0-FDB9A871078D}"/>
              </a:ext>
            </a:extLst>
          </p:cNvPr>
          <p:cNvSpPr/>
          <p:nvPr/>
        </p:nvSpPr>
        <p:spPr>
          <a:xfrm>
            <a:off x="5777743" y="3478810"/>
            <a:ext cx="2213731" cy="1107346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 Case Content Type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66FC6E-E941-468F-B52A-D293B738255F}"/>
              </a:ext>
            </a:extLst>
          </p:cNvPr>
          <p:cNvCxnSpPr>
            <a:stCxn id="5" idx="3"/>
          </p:cNvCxnSpPr>
          <p:nvPr/>
        </p:nvCxnSpPr>
        <p:spPr>
          <a:xfrm>
            <a:off x="2843868" y="2281806"/>
            <a:ext cx="994707" cy="897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8BA877-56F8-4455-94A1-1313A3B4C303}"/>
              </a:ext>
            </a:extLst>
          </p:cNvPr>
          <p:cNvCxnSpPr>
            <a:endCxn id="6" idx="1"/>
          </p:cNvCxnSpPr>
          <p:nvPr/>
        </p:nvCxnSpPr>
        <p:spPr>
          <a:xfrm flipV="1">
            <a:off x="7734300" y="2281805"/>
            <a:ext cx="1360764" cy="897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D6EB4DC-FA0C-45CC-8739-2F7E08AA18A8}"/>
              </a:ext>
            </a:extLst>
          </p:cNvPr>
          <p:cNvSpPr/>
          <p:nvPr/>
        </p:nvSpPr>
        <p:spPr>
          <a:xfrm>
            <a:off x="3533775" y="3478810"/>
            <a:ext cx="1722803" cy="1107346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copy procedure</a:t>
            </a:r>
          </a:p>
        </p:txBody>
      </p:sp>
    </p:spTree>
    <p:extLst>
      <p:ext uri="{BB962C8B-B14F-4D97-AF65-F5344CB8AC3E}">
        <p14:creationId xmlns:p14="http://schemas.microsoft.com/office/powerpoint/2010/main" val="113043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4800-CD23-4FCB-940A-CCDC2237F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AE197F-94F7-4EDB-9951-FC323FAE6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E73232-1015-4C89-B2EF-776799888234}"/>
              </a:ext>
            </a:extLst>
          </p:cNvPr>
          <p:cNvSpPr/>
          <p:nvPr/>
        </p:nvSpPr>
        <p:spPr>
          <a:xfrm>
            <a:off x="2581834" y="123003"/>
            <a:ext cx="5798371" cy="6239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CS, Cases with compound data, Screens presenting data over compound sets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DA726B-A972-4845-B66E-DB38ED7394AC}"/>
              </a:ext>
            </a:extLst>
          </p:cNvPr>
          <p:cNvSpPr/>
          <p:nvPr/>
        </p:nvSpPr>
        <p:spPr>
          <a:xfrm>
            <a:off x="1118794" y="832179"/>
            <a:ext cx="9143999" cy="1762919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Mapping Set Runtime Library with</a:t>
            </a:r>
          </a:p>
          <a:p>
            <a:pPr algn="ctr"/>
            <a:r>
              <a:rPr lang="en-US" dirty="0"/>
              <a:t>1. Mapping set, 2 data shadow, 3 Mapping procedures </a:t>
            </a:r>
          </a:p>
          <a:p>
            <a:pPr algn="ctr"/>
            <a:r>
              <a:rPr lang="en-US" dirty="0"/>
              <a:t>Create Content Type with mapping set and without compound</a:t>
            </a:r>
          </a:p>
          <a:p>
            <a:pPr algn="ctr"/>
            <a:r>
              <a:rPr lang="en-US" dirty="0"/>
              <a:t>Manually move the Mapping Set main model</a:t>
            </a:r>
          </a:p>
          <a:p>
            <a:pPr algn="ctr"/>
            <a:r>
              <a:rPr lang="en-US" dirty="0"/>
              <a:t>For each case: Copy data to mapping data in Runtime Library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F70945-9827-4355-ADE6-7AEB728B6A76}"/>
              </a:ext>
            </a:extLst>
          </p:cNvPr>
          <p:cNvSpPr/>
          <p:nvPr/>
        </p:nvSpPr>
        <p:spPr>
          <a:xfrm>
            <a:off x="2377440" y="2719502"/>
            <a:ext cx="6207161" cy="6239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CS and runtime library, cases with data shadow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29C3E0-3DDC-46CE-9642-ABE70BFB32C7}"/>
              </a:ext>
            </a:extLst>
          </p:cNvPr>
          <p:cNvSpPr/>
          <p:nvPr/>
        </p:nvSpPr>
        <p:spPr>
          <a:xfrm>
            <a:off x="375140" y="3506217"/>
            <a:ext cx="11501302" cy="1483540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Manually, move the indices from the compound sets to mapping sets</a:t>
            </a:r>
          </a:p>
          <a:p>
            <a:pPr algn="ctr"/>
            <a:r>
              <a:rPr lang="en-US" dirty="0"/>
              <a:t>Manually, remove the compound sets</a:t>
            </a:r>
          </a:p>
          <a:p>
            <a:pPr algn="ctr"/>
            <a:r>
              <a:rPr lang="en-US" dirty="0"/>
              <a:t>Manually, let the model builder fix compilation errors in the model</a:t>
            </a:r>
          </a:p>
          <a:p>
            <a:pPr algn="ctr"/>
            <a:r>
              <a:rPr lang="en-US" dirty="0"/>
              <a:t>For each case, copy the data back to the original identifiers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28EAB7-7249-459A-839A-C189EC7425D2}"/>
              </a:ext>
            </a:extLst>
          </p:cNvPr>
          <p:cNvSpPr/>
          <p:nvPr/>
        </p:nvSpPr>
        <p:spPr>
          <a:xfrm>
            <a:off x="1809378" y="5215490"/>
            <a:ext cx="7762829" cy="6239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without CS, Cases with data over mapping sets, screens presenting data over mapping sets (without editing the screens)</a:t>
            </a:r>
          </a:p>
        </p:txBody>
      </p:sp>
    </p:spTree>
    <p:extLst>
      <p:ext uri="{BB962C8B-B14F-4D97-AF65-F5344CB8AC3E}">
        <p14:creationId xmlns:p14="http://schemas.microsoft.com/office/powerpoint/2010/main" val="1564653609"/>
      </p:ext>
    </p:extLst>
  </p:cSld>
  <p:clrMapOvr>
    <a:masterClrMapping/>
  </p:clrMapOvr>
</p:sld>
</file>

<file path=ppt/theme/theme1.xml><?xml version="1.0" encoding="utf-8"?>
<a:theme xmlns:a="http://schemas.openxmlformats.org/drawingml/2006/main" name="AIMMS_POTX - New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4BFF"/>
      </a:accent1>
      <a:accent2>
        <a:srgbClr val="009B00"/>
      </a:accent2>
      <a:accent3>
        <a:srgbClr val="00D400"/>
      </a:accent3>
      <a:accent4>
        <a:srgbClr val="00E700"/>
      </a:accent4>
      <a:accent5>
        <a:srgbClr val="FFC100"/>
      </a:accent5>
      <a:accent6>
        <a:srgbClr val="FFE600"/>
      </a:accent6>
      <a:hlink>
        <a:srgbClr val="000081"/>
      </a:hlink>
      <a:folHlink>
        <a:srgbClr val="5858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31025CA-EDF5-4425-AED5-4DD7B8641AF0}" vid="{561242F5-D69E-483F-B0F4-C1BC46F8AB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E6D4C54119439DB8E5381724DDAA" ma:contentTypeVersion="3" ma:contentTypeDescription="Create a new document." ma:contentTypeScope="" ma:versionID="35325c12c4b8970beabc35f2e2efcbb5">
  <xsd:schema xmlns:xsd="http://www.w3.org/2001/XMLSchema" xmlns:xs="http://www.w3.org/2001/XMLSchema" xmlns:p="http://schemas.microsoft.com/office/2006/metadata/properties" xmlns:ns2="67d1ba68-3275-44c2-9ddb-2f8511f2ccbb" targetNamespace="http://schemas.microsoft.com/office/2006/metadata/properties" ma:root="true" ma:fieldsID="33e6c1fa542cdacee9e5295060f101a2" ns2:_="">
    <xsd:import namespace="67d1ba68-3275-44c2-9ddb-2f8511f2cc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1ba68-3275-44c2-9ddb-2f8511f2c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BCA57B-8451-400D-AF6D-A9DBB4806A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BD4880-0C9A-491D-872C-CB84E58DA4AE}">
  <ds:schemaRefs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terms/"/>
    <ds:schemaRef ds:uri="67d1ba68-3275-44c2-9ddb-2f8511f2ccbb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A2EFE34-A918-4452-B6BD-4425E6B19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d1ba68-3275-44c2-9ddb-2f8511f2c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AIMMS.NewLogo.2015.widescreen</Template>
  <TotalTime>393</TotalTime>
  <Words>177</Words>
  <Application>Microsoft Office PowerPoint</Application>
  <PresentationFormat>Widescreen</PresentationFormat>
  <Paragraphs>25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Verdana</vt:lpstr>
      <vt:lpstr>AIMMS_POTX - New</vt:lpstr>
      <vt:lpstr>Deprecate Compound Sets</vt:lpstr>
      <vt:lpstr>Handling cases with data over Compound Sets</vt:lpstr>
      <vt:lpstr> </vt:lpstr>
    </vt:vector>
  </TitlesOfParts>
  <Company>Kris Black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Van Dijken</dc:creator>
  <cp:lastModifiedBy>Chris Kuip</cp:lastModifiedBy>
  <cp:revision>41</cp:revision>
  <cp:lastPrinted>2018-05-18T13:14:31Z</cp:lastPrinted>
  <dcterms:created xsi:type="dcterms:W3CDTF">2016-03-02T01:18:28Z</dcterms:created>
  <dcterms:modified xsi:type="dcterms:W3CDTF">2018-05-18T13:30:47Z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0x0101003077E6D4C54119439DB8E5381724DDAA</vt:lpwstr>
  </property>
</Properties>
</file>