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0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86" d="100"/>
          <a:sy n="86" d="100"/>
        </p:scale>
        <p:origin x="49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3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Errors as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38200" y="879232"/>
            <a:ext cx="7455877" cy="165978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Error handling for organizations.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A16E-1167-4169-9F6E-BDCA820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as data</a:t>
            </a:r>
          </a:p>
        </p:txBody>
      </p:sp>
      <p:pic>
        <p:nvPicPr>
          <p:cNvPr id="26" name="Content Placeholder 25" descr="Woman with solid fill">
            <a:extLst>
              <a:ext uri="{FF2B5EF4-FFF2-40B4-BE49-F238E27FC236}">
                <a16:creationId xmlns:a16="http://schemas.microsoft.com/office/drawing/2014/main" id="{027A3887-CE33-4A01-A578-8AE623D0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046" y="189162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C2D5-A116-4BB1-B53D-0BF8ADCF3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BDFD9040-DF5E-434E-BE1E-A29D473B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6052" y="1534734"/>
            <a:ext cx="914400" cy="914400"/>
          </a:xfrm>
          <a:prstGeom prst="rect">
            <a:avLst/>
          </a:prstGeom>
        </p:spPr>
      </p:pic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EFB47B9C-8D05-4AA2-9BEB-97D88647E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6052" y="21031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B3F7B-C755-47E6-8B3D-43B506C215A7}"/>
              </a:ext>
            </a:extLst>
          </p:cNvPr>
          <p:cNvSpPr txBox="1"/>
          <p:nvPr/>
        </p:nvSpPr>
        <p:spPr>
          <a:xfrm>
            <a:off x="2195900" y="2791606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3CFCC5C0-E413-4B40-ADBA-595E0895A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3981" y="17958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A7AAAD-3FD9-4CA7-9F4B-29B48BC58785}"/>
              </a:ext>
            </a:extLst>
          </p:cNvPr>
          <p:cNvSpPr txBox="1"/>
          <p:nvPr/>
        </p:nvSpPr>
        <p:spPr>
          <a:xfrm>
            <a:off x="6288742" y="1584258"/>
            <a:ext cx="12873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specialists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2DBD9C-1226-4D20-874E-D47E56AE60D1}"/>
              </a:ext>
            </a:extLst>
          </p:cNvPr>
          <p:cNvSpPr/>
          <p:nvPr/>
        </p:nvSpPr>
        <p:spPr>
          <a:xfrm>
            <a:off x="3490857" y="1691266"/>
            <a:ext cx="2813124" cy="6341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reports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51643C1-47F2-4AE0-A80D-01D4508ED271}"/>
              </a:ext>
            </a:extLst>
          </p:cNvPr>
          <p:cNvSpPr/>
          <p:nvPr/>
        </p:nvSpPr>
        <p:spPr>
          <a:xfrm>
            <a:off x="3490857" y="2325369"/>
            <a:ext cx="2813124" cy="451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526B10-2701-41F0-A325-7DCD3917B8AE}"/>
              </a:ext>
            </a:extLst>
          </p:cNvPr>
          <p:cNvSpPr/>
          <p:nvPr/>
        </p:nvSpPr>
        <p:spPr>
          <a:xfrm>
            <a:off x="6622231" y="2560317"/>
            <a:ext cx="2494874" cy="1043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198686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BDF4-10A7-4283-809F-765392BF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89" y="4143410"/>
            <a:ext cx="10729384" cy="2256072"/>
          </a:xfrm>
        </p:spPr>
        <p:txBody>
          <a:bodyPr/>
          <a:lstStyle/>
          <a:p>
            <a:r>
              <a:rPr lang="en-US" dirty="0"/>
              <a:t>Cannot read from database (connection error, database procedure change, … )</a:t>
            </a:r>
          </a:p>
          <a:p>
            <a:r>
              <a:rPr lang="en-US" dirty="0"/>
              <a:t>Encountered division by zero (application builder needs to dive in the code)</a:t>
            </a:r>
          </a:p>
          <a:p>
            <a:r>
              <a:rPr lang="en-US" dirty="0"/>
              <a:t>It seems to take a lot longer (need to check the math </a:t>
            </a:r>
            <a:r>
              <a:rPr lang="en-US" dirty="0" err="1"/>
              <a:t>progr</a:t>
            </a:r>
            <a:r>
              <a:rPr lang="en-US" dirty="0"/>
              <a:t> design, slow connections, …)</a:t>
            </a:r>
          </a:p>
          <a:p>
            <a:endParaRPr lang="en-US" dirty="0"/>
          </a:p>
          <a:p>
            <a:r>
              <a:rPr lang="en-US" dirty="0"/>
              <a:t>Note: both data session and solver sessions.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7F513-F5E0-458D-AA34-8D8DD8FA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during end-user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29900-8772-42B9-852D-C9010717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25" descr="Woman with solid fill">
            <a:extLst>
              <a:ext uri="{FF2B5EF4-FFF2-40B4-BE49-F238E27FC236}">
                <a16:creationId xmlns:a16="http://schemas.microsoft.com/office/drawing/2014/main" id="{3DC6805A-BE54-42BA-B97B-B139E3AE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891623"/>
            <a:ext cx="914400" cy="914400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813313AC-9911-4CFA-BF9E-59F799152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207" y="1534734"/>
            <a:ext cx="914400" cy="914400"/>
          </a:xfrm>
          <a:prstGeom prst="rect">
            <a:avLst/>
          </a:prstGeom>
        </p:spPr>
      </p:pic>
      <p:pic>
        <p:nvPicPr>
          <p:cNvPr id="7" name="Graphic 6" descr="Keyboard outline">
            <a:extLst>
              <a:ext uri="{FF2B5EF4-FFF2-40B4-BE49-F238E27FC236}">
                <a16:creationId xmlns:a16="http://schemas.microsoft.com/office/drawing/2014/main" id="{F7A9EDC9-2150-48A7-9033-4469B1EDA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4207" y="21031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09C28-1FB6-4BD4-804E-15141413ED51}"/>
              </a:ext>
            </a:extLst>
          </p:cNvPr>
          <p:cNvSpPr txBox="1"/>
          <p:nvPr/>
        </p:nvSpPr>
        <p:spPr>
          <a:xfrm>
            <a:off x="7995637" y="2692913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66786782-1C4A-4AF8-AF23-667200242D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0703" y="16895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1752CA-2B64-4B5D-9FDE-34BF455BE6CA}"/>
              </a:ext>
            </a:extLst>
          </p:cNvPr>
          <p:cNvSpPr txBox="1"/>
          <p:nvPr/>
        </p:nvSpPr>
        <p:spPr>
          <a:xfrm>
            <a:off x="4704237" y="1473582"/>
            <a:ext cx="12873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specialists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B7EACB-E70F-4EF7-8062-8627EB935314}"/>
              </a:ext>
            </a:extLst>
          </p:cNvPr>
          <p:cNvSpPr/>
          <p:nvPr/>
        </p:nvSpPr>
        <p:spPr>
          <a:xfrm>
            <a:off x="2589012" y="1691266"/>
            <a:ext cx="2061879" cy="6341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reports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5597768-830D-4CEC-86FE-C567B9641B5D}"/>
              </a:ext>
            </a:extLst>
          </p:cNvPr>
          <p:cNvSpPr/>
          <p:nvPr/>
        </p:nvSpPr>
        <p:spPr>
          <a:xfrm>
            <a:off x="2589012" y="2325369"/>
            <a:ext cx="2077118" cy="451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5B9C0C9-0F9E-4AFB-8C55-C9B23B650A74}"/>
              </a:ext>
            </a:extLst>
          </p:cNvPr>
          <p:cNvSpPr/>
          <p:nvPr/>
        </p:nvSpPr>
        <p:spPr>
          <a:xfrm>
            <a:off x="4195493" y="2476800"/>
            <a:ext cx="2494874" cy="1043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Corrective actions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581D6F5-77B5-46DD-8F2A-2EA4936E0210}"/>
              </a:ext>
            </a:extLst>
          </p:cNvPr>
          <p:cNvSpPr/>
          <p:nvPr/>
        </p:nvSpPr>
        <p:spPr>
          <a:xfrm>
            <a:off x="6216142" y="1586428"/>
            <a:ext cx="1675497" cy="6546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C7BBB0-3CAC-495D-A8D0-6DFB264AC004}"/>
              </a:ext>
            </a:extLst>
          </p:cNvPr>
          <p:cNvSpPr/>
          <p:nvPr/>
        </p:nvSpPr>
        <p:spPr>
          <a:xfrm>
            <a:off x="6262750" y="2302421"/>
            <a:ext cx="1675497" cy="424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pic>
        <p:nvPicPr>
          <p:cNvPr id="16" name="Graphic 15" descr="Monitor with solid fill">
            <a:extLst>
              <a:ext uri="{FF2B5EF4-FFF2-40B4-BE49-F238E27FC236}">
                <a16:creationId xmlns:a16="http://schemas.microsoft.com/office/drawing/2014/main" id="{05800711-D6DA-4096-9C57-7B1FBF502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903" y="1473582"/>
            <a:ext cx="914400" cy="914400"/>
          </a:xfrm>
          <a:prstGeom prst="rect">
            <a:avLst/>
          </a:prstGeom>
        </p:spPr>
      </p:pic>
      <p:pic>
        <p:nvPicPr>
          <p:cNvPr id="17" name="Graphic 16" descr="Keyboard outline">
            <a:extLst>
              <a:ext uri="{FF2B5EF4-FFF2-40B4-BE49-F238E27FC236}">
                <a16:creationId xmlns:a16="http://schemas.microsoft.com/office/drawing/2014/main" id="{631060DB-5C10-4058-B0A8-EEB54EC5A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5903" y="204196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0CC8E1-2BD9-4654-BAB5-68D8C930601E}"/>
              </a:ext>
            </a:extLst>
          </p:cNvPr>
          <p:cNvSpPr txBox="1"/>
          <p:nvPr/>
        </p:nvSpPr>
        <p:spPr>
          <a:xfrm>
            <a:off x="1463941" y="2775202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13DAE8C2-A81F-4AC7-A25E-4DF119DB71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0970" y="16709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EDA-6540-4F51-9AB9-48858C3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E724-24FD-482C-B2CB-2A70E253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FS310, on </a:t>
            </a:r>
            <a:r>
              <a:rPr lang="en-US" dirty="0" err="1"/>
              <a:t>chrisk</a:t>
            </a:r>
            <a:r>
              <a:rPr lang="en-US" dirty="0"/>
              <a:t>-pc.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AD96-AD3B-4BA5-BE4F-7ECA3C62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135E15A-A306-43D7-933D-C5E624DF23BA}"/>
              </a:ext>
            </a:extLst>
          </p:cNvPr>
          <p:cNvSpPr/>
          <p:nvPr/>
        </p:nvSpPr>
        <p:spPr>
          <a:xfrm>
            <a:off x="916766" y="4984825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AC2B373-1E8A-4B26-B512-6C67EC7ED200}"/>
              </a:ext>
            </a:extLst>
          </p:cNvPr>
          <p:cNvSpPr/>
          <p:nvPr/>
        </p:nvSpPr>
        <p:spPr>
          <a:xfrm>
            <a:off x="916766" y="4687404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91A2-D8E4-42F9-9DA6-FD336753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57" y="988980"/>
            <a:ext cx="5731556" cy="450850"/>
          </a:xfrm>
        </p:spPr>
        <p:txBody>
          <a:bodyPr/>
          <a:lstStyle/>
          <a:p>
            <a:r>
              <a:rPr lang="en-US" dirty="0"/>
              <a:t>Data flow of error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A79C-8148-414C-BBF9-26B48C00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142" y="1748117"/>
            <a:ext cx="2335929" cy="3478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 block, list of: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Moment</a:t>
            </a:r>
          </a:p>
          <a:p>
            <a:r>
              <a:rPr lang="en-US" dirty="0"/>
              <a:t>Severity</a:t>
            </a:r>
          </a:p>
          <a:p>
            <a:r>
              <a:rPr lang="en-US" dirty="0"/>
              <a:t>List of :</a:t>
            </a:r>
          </a:p>
          <a:p>
            <a:pPr lvl="1"/>
            <a:r>
              <a:rPr lang="en-US" dirty="0"/>
              <a:t>procedures, </a:t>
            </a:r>
          </a:p>
          <a:p>
            <a:pPr lvl="1"/>
            <a:r>
              <a:rPr lang="en-US" dirty="0"/>
              <a:t>line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1D493-4877-4E2E-8130-26216D76F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73F72-F28C-496F-B3EA-1D384F6079E2}"/>
              </a:ext>
            </a:extLst>
          </p:cNvPr>
          <p:cNvSpPr/>
          <p:nvPr/>
        </p:nvSpPr>
        <p:spPr>
          <a:xfrm>
            <a:off x="1420905" y="1748118"/>
            <a:ext cx="2008095" cy="766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Shown errors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F7F8DA-89F5-4FE0-94B9-A7A068C54F55}"/>
              </a:ext>
            </a:extLst>
          </p:cNvPr>
          <p:cNvSpPr/>
          <p:nvPr/>
        </p:nvSpPr>
        <p:spPr>
          <a:xfrm>
            <a:off x="875508" y="2886638"/>
            <a:ext cx="2292445" cy="41734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session errors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716113-DFC5-4953-9974-95207CFB23F1}"/>
              </a:ext>
            </a:extLst>
          </p:cNvPr>
          <p:cNvSpPr/>
          <p:nvPr/>
        </p:nvSpPr>
        <p:spPr>
          <a:xfrm>
            <a:off x="3895135" y="2769139"/>
            <a:ext cx="2610378" cy="636496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sessions and uploaded sessions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3B788-B871-4BF3-A8A1-B5D0878EDE3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01903" y="2503877"/>
            <a:ext cx="993232" cy="58351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807C0-4C26-4F3B-AF9C-143D16A88FC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021731" y="2514602"/>
            <a:ext cx="403222" cy="37203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9EAB8E9D-D320-4207-BB99-E454AABFAA3B}"/>
              </a:ext>
            </a:extLst>
          </p:cNvPr>
          <p:cNvSpPr/>
          <p:nvPr/>
        </p:nvSpPr>
        <p:spPr>
          <a:xfrm>
            <a:off x="3429000" y="1582394"/>
            <a:ext cx="2093259" cy="96358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Upload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3E5E527B-74A4-4F7E-AC8C-7C28F9461549}"/>
              </a:ext>
            </a:extLst>
          </p:cNvPr>
          <p:cNvSpPr/>
          <p:nvPr/>
        </p:nvSpPr>
        <p:spPr>
          <a:xfrm>
            <a:off x="5522259" y="1748117"/>
            <a:ext cx="815788" cy="63649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F131E2-A06B-4FFF-845C-2AB67F3D9399}"/>
              </a:ext>
            </a:extLst>
          </p:cNvPr>
          <p:cNvSpPr/>
          <p:nvPr/>
        </p:nvSpPr>
        <p:spPr>
          <a:xfrm>
            <a:off x="3447963" y="3684226"/>
            <a:ext cx="2462178" cy="39693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 errors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8E4633-6CA6-4271-A701-15245068CD4D}"/>
              </a:ext>
            </a:extLst>
          </p:cNvPr>
          <p:cNvSpPr/>
          <p:nvPr/>
        </p:nvSpPr>
        <p:spPr>
          <a:xfrm>
            <a:off x="3447963" y="4161284"/>
            <a:ext cx="2462178" cy="39693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 errors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3590989-65DE-4C07-91F6-736443723814}"/>
              </a:ext>
            </a:extLst>
          </p:cNvPr>
          <p:cNvSpPr/>
          <p:nvPr/>
        </p:nvSpPr>
        <p:spPr>
          <a:xfrm>
            <a:off x="875508" y="4401107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C5E6E-EEFC-44E7-B44B-42227B7E5F94}"/>
              </a:ext>
            </a:extLst>
          </p:cNvPr>
          <p:cNvCxnSpPr>
            <a:cxnSpLocks/>
            <a:stCxn id="29" idx="0"/>
            <a:endCxn id="28" idx="1"/>
          </p:cNvCxnSpPr>
          <p:nvPr/>
        </p:nvCxnSpPr>
        <p:spPr>
          <a:xfrm flipV="1">
            <a:off x="1586506" y="4359752"/>
            <a:ext cx="1861457" cy="4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C5305D-D21C-47A7-9925-330192F13F43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V="1">
            <a:off x="1586506" y="3303983"/>
            <a:ext cx="435225" cy="10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4D4C70-12C0-4425-B019-6D0B158EDBEF}"/>
              </a:ext>
            </a:extLst>
          </p:cNvPr>
          <p:cNvCxnSpPr>
            <a:cxnSpLocks/>
          </p:cNvCxnSpPr>
          <p:nvPr/>
        </p:nvCxnSpPr>
        <p:spPr>
          <a:xfrm>
            <a:off x="3398519" y="4121423"/>
            <a:ext cx="2583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63E0AA-9301-461D-85A9-13EF6D6AB2FB}"/>
              </a:ext>
            </a:extLst>
          </p:cNvPr>
          <p:cNvSpPr txBox="1"/>
          <p:nvPr/>
        </p:nvSpPr>
        <p:spPr>
          <a:xfrm>
            <a:off x="1436568" y="3535334"/>
            <a:ext cx="996454" cy="6078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in data session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E829F-C1D6-494A-AB0D-9FD93466F57C}"/>
              </a:ext>
            </a:extLst>
          </p:cNvPr>
          <p:cNvSpPr txBox="1"/>
          <p:nvPr/>
        </p:nvSpPr>
        <p:spPr>
          <a:xfrm>
            <a:off x="2185835" y="4067695"/>
            <a:ext cx="1046629" cy="6525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in solver session</a:t>
            </a: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8641D6CE-29EE-42DC-9CC9-C261967AEE5F}"/>
              </a:ext>
            </a:extLst>
          </p:cNvPr>
          <p:cNvSpPr/>
          <p:nvPr/>
        </p:nvSpPr>
        <p:spPr>
          <a:xfrm rot="10491252">
            <a:off x="5910141" y="3905656"/>
            <a:ext cx="254685" cy="43073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8CDE3-F665-4214-A9D9-4F12D7068E84}"/>
              </a:ext>
            </a:extLst>
          </p:cNvPr>
          <p:cNvSpPr txBox="1"/>
          <p:nvPr/>
        </p:nvSpPr>
        <p:spPr>
          <a:xfrm>
            <a:off x="6183630" y="3793285"/>
            <a:ext cx="1046629" cy="8790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Load output case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6F44F3-145E-4030-8F88-96C5AE5A4BF2}"/>
              </a:ext>
            </a:extLst>
          </p:cNvPr>
          <p:cNvCxnSpPr>
            <a:stCxn id="27" idx="0"/>
            <a:endCxn id="7" idx="2"/>
          </p:cNvCxnSpPr>
          <p:nvPr/>
        </p:nvCxnSpPr>
        <p:spPr>
          <a:xfrm flipV="1">
            <a:off x="4679052" y="3405635"/>
            <a:ext cx="521272" cy="2785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4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2833-D0EC-4921-BEDE-2DA4D90E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8DB2-3055-4444-B00F-8CA81B4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How-To articles</a:t>
            </a:r>
          </a:p>
          <a:p>
            <a:r>
              <a:rPr lang="en-US" dirty="0"/>
              <a:t>Multiple solves – without overflooding</a:t>
            </a:r>
          </a:p>
          <a:p>
            <a:r>
              <a:rPr lang="en-US" dirty="0"/>
              <a:t>Converting AIMMS PRO GUI Lib to WebUI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7A825-DA93-4B10-A233-7CDBBF19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6128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491</TotalTime>
  <Words>175</Words>
  <Application>Microsoft Office PowerPoint</Application>
  <PresentationFormat>Widescreen</PresentationFormat>
  <Paragraphs>55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AIMMS_POTX - New</vt:lpstr>
      <vt:lpstr>Errors as data</vt:lpstr>
      <vt:lpstr>Errors as data</vt:lpstr>
      <vt:lpstr>Errors during end-user use</vt:lpstr>
      <vt:lpstr>Demo</vt:lpstr>
      <vt:lpstr>Data flow of error information</vt:lpstr>
      <vt:lpstr>Working 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62</cp:revision>
  <cp:lastPrinted>2014-10-29T12:05:37Z</cp:lastPrinted>
  <dcterms:created xsi:type="dcterms:W3CDTF">2016-03-02T01:18:28Z</dcterms:created>
  <dcterms:modified xsi:type="dcterms:W3CDTF">2021-02-19T11:13:41Z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