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77661" autoAdjust="0"/>
  </p:normalViewPr>
  <p:slideViewPr>
    <p:cSldViewPr snapToGrid="0" snapToObjects="1">
      <p:cViewPr varScale="1">
        <p:scale>
          <a:sx n="89" d="100"/>
          <a:sy n="89" d="100"/>
        </p:scale>
        <p:origin x="126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2" tIns="46552" rIns="93102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2" tIns="46552" rIns="93102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Deprecate Compound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DAA-D6DC-464B-B4AF-42D9BE5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434975"/>
            <a:ext cx="9338344" cy="450850"/>
          </a:xfrm>
        </p:spPr>
        <p:txBody>
          <a:bodyPr/>
          <a:lstStyle/>
          <a:p>
            <a:pPr algn="ctr"/>
            <a:r>
              <a:rPr lang="en-US" dirty="0"/>
              <a:t>Handling cases with data over Compound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884F-4A30-4A97-B408-5A68C59055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4395" y="6731063"/>
            <a:ext cx="101192" cy="457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B5EE9-C41A-4397-A1CD-8C1ECEDE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5861-FDA5-4277-AD8B-7715D143E227}"/>
              </a:ext>
            </a:extLst>
          </p:cNvPr>
          <p:cNvSpPr/>
          <p:nvPr/>
        </p:nvSpPr>
        <p:spPr>
          <a:xfrm>
            <a:off x="1300294" y="1744910"/>
            <a:ext cx="1543574" cy="10737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Compound 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F208C-463F-46EF-B6BB-98D1CD5BE6E7}"/>
              </a:ext>
            </a:extLst>
          </p:cNvPr>
          <p:cNvSpPr/>
          <p:nvPr/>
        </p:nvSpPr>
        <p:spPr>
          <a:xfrm>
            <a:off x="9095064" y="1744909"/>
            <a:ext cx="1543574" cy="107379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Atomic sets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7AF7-61C1-4F63-9C93-FE9D6C6654C1}"/>
              </a:ext>
            </a:extLst>
          </p:cNvPr>
          <p:cNvSpPr/>
          <p:nvPr/>
        </p:nvSpPr>
        <p:spPr>
          <a:xfrm>
            <a:off x="2843868" y="3184758"/>
            <a:ext cx="5729593" cy="16954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AIMMS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18696-4C8E-41F6-9FC0-FDB9A871078D}"/>
              </a:ext>
            </a:extLst>
          </p:cNvPr>
          <p:cNvSpPr/>
          <p:nvPr/>
        </p:nvSpPr>
        <p:spPr>
          <a:xfrm>
            <a:off x="5777743" y="3478810"/>
            <a:ext cx="2213731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Case Content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66FC6E-E941-468F-B52A-D293B738255F}"/>
              </a:ext>
            </a:extLst>
          </p:cNvPr>
          <p:cNvCxnSpPr>
            <a:stCxn id="5" idx="3"/>
          </p:cNvCxnSpPr>
          <p:nvPr/>
        </p:nvCxnSpPr>
        <p:spPr>
          <a:xfrm>
            <a:off x="2843868" y="2281806"/>
            <a:ext cx="994707" cy="89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A877-56F8-4455-94A1-1313A3B4C303}"/>
              </a:ext>
            </a:extLst>
          </p:cNvPr>
          <p:cNvCxnSpPr>
            <a:endCxn id="6" idx="1"/>
          </p:cNvCxnSpPr>
          <p:nvPr/>
        </p:nvCxnSpPr>
        <p:spPr>
          <a:xfrm flipV="1">
            <a:off x="7734300" y="2281805"/>
            <a:ext cx="1360764" cy="89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6EB4DC-FA0C-45CC-8739-2F7E08AA18A8}"/>
              </a:ext>
            </a:extLst>
          </p:cNvPr>
          <p:cNvSpPr/>
          <p:nvPr/>
        </p:nvSpPr>
        <p:spPr>
          <a:xfrm>
            <a:off x="3533775" y="3478810"/>
            <a:ext cx="1722803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copy procedure</a:t>
            </a:r>
          </a:p>
        </p:txBody>
      </p:sp>
    </p:spTree>
    <p:extLst>
      <p:ext uri="{BB962C8B-B14F-4D97-AF65-F5344CB8AC3E}">
        <p14:creationId xmlns:p14="http://schemas.microsoft.com/office/powerpoint/2010/main" val="11304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800-CD23-4FCB-940A-CCDC223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E197F-94F7-4EDB-9951-FC323FA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73232-1015-4C89-B2EF-776799888234}"/>
              </a:ext>
            </a:extLst>
          </p:cNvPr>
          <p:cNvSpPr/>
          <p:nvPr/>
        </p:nvSpPr>
        <p:spPr>
          <a:xfrm>
            <a:off x="2667895" y="151473"/>
            <a:ext cx="579837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CS, Cases with compound data, Screens presenting data over compound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A726B-A972-4845-B66E-DB38ED7394AC}"/>
              </a:ext>
            </a:extLst>
          </p:cNvPr>
          <p:cNvSpPr/>
          <p:nvPr/>
        </p:nvSpPr>
        <p:spPr>
          <a:xfrm>
            <a:off x="1301672" y="822533"/>
            <a:ext cx="9143999" cy="2060415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dcsu</a:t>
            </a:r>
            <a:r>
              <a:rPr lang="en-US" dirty="0"/>
              <a:t> library.</a:t>
            </a:r>
          </a:p>
          <a:p>
            <a:pPr algn="ctr"/>
            <a:r>
              <a:rPr lang="en-US" dirty="0"/>
              <a:t>Create Mapping Set Runtime Library with</a:t>
            </a:r>
          </a:p>
          <a:p>
            <a:pPr algn="ctr"/>
            <a:r>
              <a:rPr lang="en-US" dirty="0"/>
              <a:t>1. Mapping set, 2 data shadow, 3 Mapping procedures </a:t>
            </a:r>
          </a:p>
          <a:p>
            <a:pPr algn="ctr"/>
            <a:r>
              <a:rPr lang="en-US" dirty="0"/>
              <a:t>Create Content Type with mapping set and without compound</a:t>
            </a:r>
          </a:p>
          <a:p>
            <a:pPr algn="ctr"/>
            <a:r>
              <a:rPr lang="en-US" dirty="0"/>
              <a:t>Manually move the Mapping Set To Main model</a:t>
            </a:r>
          </a:p>
          <a:p>
            <a:pPr algn="ctr"/>
            <a:r>
              <a:rPr lang="en-US" dirty="0"/>
              <a:t>For each case: Copy data to mapping data in Runtime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70945-9827-4355-ADE6-7AEB728B6A76}"/>
              </a:ext>
            </a:extLst>
          </p:cNvPr>
          <p:cNvSpPr/>
          <p:nvPr/>
        </p:nvSpPr>
        <p:spPr>
          <a:xfrm>
            <a:off x="2463501" y="3031473"/>
            <a:ext cx="620716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 and runtime library, cases with data shadow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9C3E0-3DDC-46CE-9642-ABE70BFB32C7}"/>
              </a:ext>
            </a:extLst>
          </p:cNvPr>
          <p:cNvSpPr/>
          <p:nvPr/>
        </p:nvSpPr>
        <p:spPr>
          <a:xfrm>
            <a:off x="345349" y="3742884"/>
            <a:ext cx="11501302" cy="19048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Manually, move the indices from the compound sets to mapping sets</a:t>
            </a:r>
          </a:p>
          <a:p>
            <a:pPr algn="ctr"/>
            <a:r>
              <a:rPr lang="en-US" dirty="0"/>
              <a:t>Manually, remove the compound sets</a:t>
            </a:r>
          </a:p>
          <a:p>
            <a:pPr algn="ctr"/>
            <a:r>
              <a:rPr lang="en-US" dirty="0"/>
              <a:t>Manually, let the model builder fix compilation errors in the model</a:t>
            </a:r>
          </a:p>
          <a:p>
            <a:pPr algn="ctr"/>
            <a:r>
              <a:rPr lang="en-US" dirty="0"/>
              <a:t>For each case, copy the data back to the original identifiers</a:t>
            </a:r>
          </a:p>
          <a:p>
            <a:pPr algn="ctr"/>
            <a:r>
              <a:rPr lang="en-US" dirty="0"/>
              <a:t>Remove </a:t>
            </a:r>
            <a:r>
              <a:rPr lang="en-US" dirty="0" err="1"/>
              <a:t>dcsu</a:t>
            </a:r>
            <a:r>
              <a:rPr lang="en-US" dirty="0"/>
              <a:t>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8EAB7-7249-459A-839A-C189EC7425D2}"/>
              </a:ext>
            </a:extLst>
          </p:cNvPr>
          <p:cNvSpPr/>
          <p:nvPr/>
        </p:nvSpPr>
        <p:spPr>
          <a:xfrm>
            <a:off x="1992258" y="5741996"/>
            <a:ext cx="7762829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without CS, Cases with data over mapping sets, screens presenting data over mapping sets (without editing the screens)</a:t>
            </a:r>
          </a:p>
        </p:txBody>
      </p:sp>
    </p:spTree>
    <p:extLst>
      <p:ext uri="{BB962C8B-B14F-4D97-AF65-F5344CB8AC3E}">
        <p14:creationId xmlns:p14="http://schemas.microsoft.com/office/powerpoint/2010/main" val="1564653609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67d1ba68-3275-44c2-9ddb-2f8511f2ccbb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3119</TotalTime>
  <Words>185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Verdana</vt:lpstr>
      <vt:lpstr>AIMMS_POTX - New</vt:lpstr>
      <vt:lpstr>Deprecate Compound Sets</vt:lpstr>
      <vt:lpstr>Handling cases with data over Compound Sets</vt:lpstr>
      <vt:lpstr> 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43</cp:revision>
  <cp:lastPrinted>2018-05-18T13:14:31Z</cp:lastPrinted>
  <dcterms:created xsi:type="dcterms:W3CDTF">2016-03-02T01:18:28Z</dcterms:created>
  <dcterms:modified xsi:type="dcterms:W3CDTF">2018-05-20T10:56:47Z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