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0" r:id="rId3"/>
    <p:sldId id="284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178565-6A10-407A-95A1-32017F455111}">
          <p14:sldIdLst>
            <p14:sldId id="283"/>
            <p14:sldId id="260"/>
            <p14:sldId id="284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DFDA-677D-56EC-943D-EC87B95E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71E10-E592-3D3D-0DF5-48F558D1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B2BC-F9C1-362E-0809-E1DB5612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75B0-2B38-6826-CB9D-9BD7CE40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EACE-91E7-DAFB-2257-1AF2468E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3FB4-69F7-BE64-69F4-21163E5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C28-0318-0195-1776-CA655891D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8CAD-FCE2-C006-1D66-366C2B82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A05A-04A5-F1FD-55AE-A0406A9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3DF2B-170A-7757-B5D7-DC30BEDF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A23AC-1295-9530-ED88-3C10267D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61709-2D3F-8DC4-FFDD-BCFA95F0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7E1-C1BF-BB7D-1769-B650E83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8A47-CCBB-E0A4-822F-6749FCF6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18FD0-E6FD-9D7D-1224-EA106A2D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6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44B8-3C34-8A33-A8FC-F5344880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D9CF-7A09-2522-3D23-BDB7F2E2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F9E1-2047-661B-000A-F0162023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FA9D-48ED-7F10-2606-664252CD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9D9B-29B0-64AE-BF0F-40779C2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2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540B-0FD4-5157-061E-B2369775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AD0D1-42A9-19AD-E0D7-8FADAA62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6ACD-A8A6-705E-279B-EA731671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37A5-38F3-E72A-CFAE-0AEEAB5B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CA8F-E5B6-5420-5F01-906A9543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4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FB48-1906-CBFA-96B3-63261C0A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8EA3C-ABBD-2A8C-D3A9-0F74DD1DA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CD2C-10DB-88ED-5F45-78A1EDE7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5C9E-F302-E533-A108-ED2897E7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CCF9-040C-9814-9E7F-9F2D8CDD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944E2-87CB-0CEC-A727-06457DC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19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1F00-1D28-5920-B0DD-BCAFD2C7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27432-EF06-076B-DC21-FE384D4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6C6C-1B18-5776-EB2E-409F33DDA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A23C8-DF73-AE21-4DB6-4EFDB69E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6E90-2CA0-D350-642D-CD0D1ED98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73DBF-B5A3-F0A8-FF3F-A69F15F8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19A45-EC18-1A68-A1AE-04CAF72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F9B57-2660-7D7A-6CA1-6F716DA7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6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6E88-4F57-5199-7188-25203D6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9BB3F-E47A-34F4-DFC4-2E66BC43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6B1BF-B36D-5B75-F4C6-9921860F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7AECC-3CEE-2F57-D901-AC1F5010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4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2C402-2228-375E-9062-C01E8FC5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0FFE-C8A1-47A7-AA2D-DC6D1DB1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48E5-4B15-8CE6-510E-8A24A3E6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7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893-D4F1-E2F2-B9D2-8AB720D7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0331B-B175-ADAA-49A4-E47871DD3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5B9D-E2B9-1B4B-6EFA-A4ACBF31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B432F-E3C4-5D43-6DB1-727D3876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792BA-0DDC-4FDC-4D3F-46F8D2C4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F29C7-FBDF-B51C-C856-15F4F179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D63-0114-E6F3-7C4E-6D70F36D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084F5-7990-B6D4-96DB-A36111CE3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23B70-CD6D-655C-67A7-E5D14E14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2816-A995-336E-3FCA-5ACA32D8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9641-D65A-3C2B-09A0-3200A016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BC03-EDC7-6C5E-A34D-7ACEC19F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49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B06E-94CA-1190-0CBF-E6EA73E6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8473-33A4-3968-CBA4-BC1C598B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B88B-8297-BF3F-C057-4749509B7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4A549-9E50-44D9-B375-D81397D984D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7157-69CD-C58A-41BE-F078CDC0E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6642-FBF8-78E1-46BB-4E585F75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2A6D3-BAFD-4E0F-ADBF-B253837C8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8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ly/UFHzR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microsoft.com/office/2007/relationships/hdphoto" Target="../media/hdphoto1.wdp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0C64F-9CBB-733D-52E1-A339421C93D8}"/>
              </a:ext>
            </a:extLst>
          </p:cNvPr>
          <p:cNvSpPr txBox="1"/>
          <p:nvPr/>
        </p:nvSpPr>
        <p:spPr>
          <a:xfrm>
            <a:off x="2098765" y="365759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Bachelor Thesis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098F0-29F5-9998-D7AE-744720B06899}"/>
              </a:ext>
            </a:extLst>
          </p:cNvPr>
          <p:cNvSpPr txBox="1"/>
          <p:nvPr/>
        </p:nvSpPr>
        <p:spPr>
          <a:xfrm>
            <a:off x="1624148" y="1075507"/>
            <a:ext cx="839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Techno-Economic Analysis of Sabatier Reaction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43E44E-E6B6-0121-36A8-2D9FA71E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9BA5D5-8374-E73C-B8E1-8B7CD64F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03D9D295-1FC4-4A0C-361E-ACAB4F47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372" y="2451815"/>
            <a:ext cx="3601641" cy="27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B46B3-AA92-7188-F364-5DF5BEAAE34B}"/>
              </a:ext>
            </a:extLst>
          </p:cNvPr>
          <p:cNvSpPr txBox="1"/>
          <p:nvPr/>
        </p:nvSpPr>
        <p:spPr>
          <a:xfrm>
            <a:off x="3396341" y="4894217"/>
            <a:ext cx="4598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Under the supervision of </a:t>
            </a:r>
          </a:p>
          <a:p>
            <a:pPr algn="ctr"/>
            <a:r>
              <a:rPr lang="en-IN" b="1" i="1" dirty="0" err="1"/>
              <a:t>Dr.</a:t>
            </a:r>
            <a:r>
              <a:rPr lang="en-IN" b="1" i="1" dirty="0"/>
              <a:t> </a:t>
            </a:r>
            <a:r>
              <a:rPr lang="en-IN" b="1" i="1" dirty="0" err="1"/>
              <a:t>Koustuv</a:t>
            </a:r>
            <a:r>
              <a:rPr lang="en-IN" b="1" i="1" dirty="0"/>
              <a:t> Ray</a:t>
            </a:r>
          </a:p>
          <a:p>
            <a:pPr algn="ctr"/>
            <a:r>
              <a:rPr lang="en-IN" i="1" dirty="0"/>
              <a:t>Department of Chemical Engineering</a:t>
            </a:r>
          </a:p>
          <a:p>
            <a:pPr algn="ctr"/>
            <a:r>
              <a:rPr lang="en-IN" i="1" dirty="0"/>
              <a:t>Indian institute of Technology, Kharagpur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3F038-8674-106B-D37C-F432A80CC449}"/>
              </a:ext>
            </a:extLst>
          </p:cNvPr>
          <p:cNvSpPr txBox="1"/>
          <p:nvPr/>
        </p:nvSpPr>
        <p:spPr>
          <a:xfrm>
            <a:off x="2799803" y="1948472"/>
            <a:ext cx="5564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Arghadeep Biswas</a:t>
            </a:r>
          </a:p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21CH30049</a:t>
            </a:r>
          </a:p>
        </p:txBody>
      </p:sp>
    </p:spTree>
    <p:extLst>
      <p:ext uri="{BB962C8B-B14F-4D97-AF65-F5344CB8AC3E}">
        <p14:creationId xmlns:p14="http://schemas.microsoft.com/office/powerpoint/2010/main" val="20013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473C-27BC-9CCC-0EC1-EA329064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EE08B9-F2F4-8C33-648A-E4F6976C8676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D9B8310A-A17B-99CE-9789-D5B42499C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87032-8F88-3F7B-3790-1A875B84747B}"/>
              </a:ext>
            </a:extLst>
          </p:cNvPr>
          <p:cNvSpPr txBox="1"/>
          <p:nvPr/>
        </p:nvSpPr>
        <p:spPr>
          <a:xfrm>
            <a:off x="1263589" y="615107"/>
            <a:ext cx="355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Operating Expenditure OPEX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7203D-EA29-0A20-C4D4-7FABBC36B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91" y="958655"/>
            <a:ext cx="5967429" cy="3769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3C1E4A-1695-51DE-D243-777253FA8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91" y="4642009"/>
            <a:ext cx="5943509" cy="144769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20EC3D-9EC0-EA23-4348-49578BEFE99B}"/>
              </a:ext>
            </a:extLst>
          </p:cNvPr>
          <p:cNvCxnSpPr/>
          <p:nvPr/>
        </p:nvCxnSpPr>
        <p:spPr>
          <a:xfrm>
            <a:off x="6282268" y="444137"/>
            <a:ext cx="0" cy="641386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F818ED-9AF2-BD0D-3E74-E0D5A5940C66}"/>
              </a:ext>
            </a:extLst>
          </p:cNvPr>
          <p:cNvSpPr txBox="1"/>
          <p:nvPr/>
        </p:nvSpPr>
        <p:spPr>
          <a:xfrm>
            <a:off x="7231018" y="558545"/>
            <a:ext cx="355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Assumptions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30D4A-97B0-E181-B3D7-8B2E9D129553}"/>
              </a:ext>
            </a:extLst>
          </p:cNvPr>
          <p:cNvSpPr txBox="1"/>
          <p:nvPr/>
        </p:nvSpPr>
        <p:spPr>
          <a:xfrm>
            <a:off x="7171267" y="1092200"/>
            <a:ext cx="4783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Process operating for 90% of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Scaling factors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Emissions for capital equipment are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Pay-check of debt taken for equipment over 20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Pay-check of debt taken for factory taken over 30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F913EF-8D5D-11EA-7980-567B145FD119}"/>
              </a:ext>
            </a:extLst>
          </p:cNvPr>
          <p:cNvCxnSpPr>
            <a:cxnSpLocks/>
          </p:cNvCxnSpPr>
          <p:nvPr/>
        </p:nvCxnSpPr>
        <p:spPr>
          <a:xfrm>
            <a:off x="7171267" y="1092200"/>
            <a:ext cx="4512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43F8FA-1417-1C10-E678-E4F9F23FF29B}"/>
              </a:ext>
            </a:extLst>
          </p:cNvPr>
          <p:cNvCxnSpPr>
            <a:cxnSpLocks/>
          </p:cNvCxnSpPr>
          <p:nvPr/>
        </p:nvCxnSpPr>
        <p:spPr>
          <a:xfrm>
            <a:off x="7171267" y="2379133"/>
            <a:ext cx="4512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80F8CF-69EC-4773-E78A-CC0C0BDD7BDF}"/>
              </a:ext>
            </a:extLst>
          </p:cNvPr>
          <p:cNvSpPr txBox="1"/>
          <p:nvPr/>
        </p:nvSpPr>
        <p:spPr>
          <a:xfrm>
            <a:off x="7726646" y="2538750"/>
            <a:ext cx="355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Indicator Summary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F84AB88-3E00-3539-FCB0-16404463A3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30" y="2843626"/>
            <a:ext cx="3450805" cy="2754015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E1FFEE-0131-FA27-57A5-A86923FB93E5}"/>
              </a:ext>
            </a:extLst>
          </p:cNvPr>
          <p:cNvSpPr/>
          <p:nvPr/>
        </p:nvSpPr>
        <p:spPr>
          <a:xfrm>
            <a:off x="6900335" y="5748867"/>
            <a:ext cx="4783665" cy="762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4BFC02-63C5-9B67-5F09-112C7BEEC319}"/>
              </a:ext>
            </a:extLst>
          </p:cNvPr>
          <p:cNvSpPr txBox="1"/>
          <p:nvPr/>
        </p:nvSpPr>
        <p:spPr>
          <a:xfrm>
            <a:off x="7061200" y="5850467"/>
            <a:ext cx="447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expected purchase equipment cost was </a:t>
            </a:r>
          </a:p>
          <a:p>
            <a:pPr algn="ctr"/>
            <a:r>
              <a:rPr lang="en-IN" sz="1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$22 million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0F601-6EC5-D974-B0E8-345E93E6626E}"/>
              </a:ext>
            </a:extLst>
          </p:cNvPr>
          <p:cNvSpPr txBox="1"/>
          <p:nvPr/>
        </p:nvSpPr>
        <p:spPr>
          <a:xfrm>
            <a:off x="252549" y="6089707"/>
            <a:ext cx="556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CAPEX – 21.3 M$</a:t>
            </a:r>
          </a:p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OPEX – 35.4 M$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40014-55BB-3316-EBDA-6AD6EB266B58}"/>
              </a:ext>
            </a:extLst>
          </p:cNvPr>
          <p:cNvSpPr txBox="1"/>
          <p:nvPr/>
        </p:nvSpPr>
        <p:spPr>
          <a:xfrm>
            <a:off x="4100285" y="-1752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Indicator Calculation</a:t>
            </a:r>
          </a:p>
        </p:txBody>
      </p:sp>
    </p:spTree>
    <p:extLst>
      <p:ext uri="{BB962C8B-B14F-4D97-AF65-F5344CB8AC3E}">
        <p14:creationId xmlns:p14="http://schemas.microsoft.com/office/powerpoint/2010/main" val="290057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8133B-1E43-D408-6653-0493E17A1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163C23-BD4C-3688-FB15-FEF62ABE16CD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0BFEEFF7-762D-30C1-3D90-8D53F45F2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1876B5-B14C-B63B-5412-396F43023D38}"/>
              </a:ext>
            </a:extLst>
          </p:cNvPr>
          <p:cNvSpPr txBox="1"/>
          <p:nvPr/>
        </p:nvSpPr>
        <p:spPr>
          <a:xfrm>
            <a:off x="3877037" y="-1752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Sensitivity 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F5179-00CC-BC20-F3EE-F800229EA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2" y="532332"/>
            <a:ext cx="3988226" cy="3291919"/>
          </a:xfrm>
          <a:prstGeom prst="rect">
            <a:avLst/>
          </a:prstGeom>
        </p:spPr>
      </p:pic>
      <p:pic>
        <p:nvPicPr>
          <p:cNvPr id="7" name="Picture 6" descr="A graph of a cost&#10;&#10;Description automatically generated">
            <a:extLst>
              <a:ext uri="{FF2B5EF4-FFF2-40B4-BE49-F238E27FC236}">
                <a16:creationId xmlns:a16="http://schemas.microsoft.com/office/drawing/2014/main" id="{48FEDCE9-63C5-94B2-8D51-1C1915894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9" y="3524427"/>
            <a:ext cx="4235511" cy="3157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29AE83-A0CF-16BF-C84C-A340765D8405}"/>
              </a:ext>
            </a:extLst>
          </p:cNvPr>
          <p:cNvSpPr txBox="1"/>
          <p:nvPr/>
        </p:nvSpPr>
        <p:spPr>
          <a:xfrm>
            <a:off x="4494048" y="1885903"/>
            <a:ext cx="741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Production Volume(t/year): </a:t>
            </a:r>
            <a:r>
              <a:rPr lang="en-IN" sz="16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 100 million kg per year, cost is down from around </a:t>
            </a:r>
            <a:r>
              <a:rPr lang="en-IN" sz="16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$57</a:t>
            </a:r>
            <a:r>
              <a:rPr lang="en-IN" sz="16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/GJ to </a:t>
            </a:r>
            <a:r>
              <a:rPr lang="en-IN" sz="16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$45</a:t>
            </a:r>
            <a:r>
              <a:rPr lang="en-IN" sz="16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/GJ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C3351-EAE6-10F9-3D22-39BB841C2789}"/>
              </a:ext>
            </a:extLst>
          </p:cNvPr>
          <p:cNvSpPr txBox="1"/>
          <p:nvPr/>
        </p:nvSpPr>
        <p:spPr>
          <a:xfrm>
            <a:off x="5213715" y="4763835"/>
            <a:ext cx="640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Electricity cost($/kWh):</a:t>
            </a:r>
            <a:r>
              <a:rPr lang="en-IN" sz="16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Varying electricity costs from $0.01/kwh to $0.15/kWh increases manufacturing costs from around $15/GJ to around $85/GJ.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6182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2A722-D94D-8818-E9FC-7D6E4458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0E7119-0C19-3449-33F2-D5F9A4E7EDC3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7CE3B863-EE1A-47D1-A02B-5FEAAAB0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887AF-E8F1-BAA9-A7A6-7F48FD9204B8}"/>
              </a:ext>
            </a:extLst>
          </p:cNvPr>
          <p:cNvSpPr txBox="1"/>
          <p:nvPr/>
        </p:nvSpPr>
        <p:spPr>
          <a:xfrm>
            <a:off x="4097170" y="-1752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Uncertainty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1A9E1-344C-4E68-79CF-9AB7F3DFF4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90" y="500246"/>
            <a:ext cx="4053539" cy="3133735"/>
          </a:xfrm>
          <a:prstGeom prst="rect">
            <a:avLst/>
          </a:prstGeom>
        </p:spPr>
      </p:pic>
      <p:pic>
        <p:nvPicPr>
          <p:cNvPr id="6" name="Picture 5" descr="A graph of a cost&#10;&#10;Description automatically generated">
            <a:extLst>
              <a:ext uri="{FF2B5EF4-FFF2-40B4-BE49-F238E27FC236}">
                <a16:creationId xmlns:a16="http://schemas.microsoft.com/office/drawing/2014/main" id="{B0D86B49-E680-69FA-2010-C0931B589B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35" y="3536217"/>
            <a:ext cx="3861093" cy="296954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EA8C9-3E49-7B67-53F2-5E977EEE1C09}"/>
              </a:ext>
            </a:extLst>
          </p:cNvPr>
          <p:cNvSpPr txBox="1"/>
          <p:nvPr/>
        </p:nvSpPr>
        <p:spPr>
          <a:xfrm>
            <a:off x="4941177" y="1602601"/>
            <a:ext cx="668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Carbon Dioxide Cost</a:t>
            </a:r>
            <a:r>
              <a:rPr lang="en-IN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($/year): </a:t>
            </a:r>
            <a:r>
              <a:rPr lang="en-IN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Varying the carbon Dioxide costs captured directly from the air from </a:t>
            </a:r>
            <a:r>
              <a:rPr lang="en-IN" sz="1800" b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$0.05/kg </a:t>
            </a:r>
            <a:r>
              <a:rPr lang="en-IN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IN" sz="1800" b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$0.20/Kg </a:t>
            </a:r>
            <a:r>
              <a:rPr lang="en-IN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increases the manufacturing costs from around </a:t>
            </a:r>
            <a:r>
              <a:rPr lang="en-IN" sz="1800" b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$6.8/Kg </a:t>
            </a:r>
            <a:r>
              <a:rPr lang="en-IN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IN" sz="1800" b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$15/Kg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7651E-BA4C-3BDC-D410-453D62300401}"/>
              </a:ext>
            </a:extLst>
          </p:cNvPr>
          <p:cNvSpPr txBox="1"/>
          <p:nvPr/>
        </p:nvSpPr>
        <p:spPr>
          <a:xfrm>
            <a:off x="5190944" y="4441471"/>
            <a:ext cx="61806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Water Cost</a:t>
            </a:r>
            <a:r>
              <a:rPr lang="en-IN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($/year): </a:t>
            </a:r>
            <a:r>
              <a:rPr lang="en-IN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Varying water cost from </a:t>
            </a:r>
            <a:r>
              <a:rPr lang="en-IN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$0.0005/kg </a:t>
            </a:r>
            <a:r>
              <a:rPr lang="en-IN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</a:t>
            </a:r>
            <a:r>
              <a:rPr lang="en-IN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$0.0015/kg </a:t>
            </a:r>
            <a:r>
              <a:rPr lang="en-IN" sz="18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 a negligible impact on manufacturing costs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9422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7495-8EC7-5B38-5C67-D0BC89D0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868D48-4B6C-0915-5745-2D7C3633EE35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3025C-DC77-8EE6-DF09-91149122D4D7}"/>
              </a:ext>
            </a:extLst>
          </p:cNvPr>
          <p:cNvSpPr txBox="1"/>
          <p:nvPr/>
        </p:nvSpPr>
        <p:spPr>
          <a:xfrm>
            <a:off x="3135085" y="0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Economic Insights and Recommendation</a:t>
            </a:r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A5333C34-1E80-5D7B-0EE5-FA5CDF87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FAC9F8-1A82-C3CF-5754-4D5D55E78B96}"/>
              </a:ext>
            </a:extLst>
          </p:cNvPr>
          <p:cNvSpPr/>
          <p:nvPr/>
        </p:nvSpPr>
        <p:spPr>
          <a:xfrm>
            <a:off x="637903" y="736981"/>
            <a:ext cx="2211977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0FBD1F-04BB-34BF-18AD-9EA3CE9D45ED}"/>
              </a:ext>
            </a:extLst>
          </p:cNvPr>
          <p:cNvSpPr/>
          <p:nvPr/>
        </p:nvSpPr>
        <p:spPr>
          <a:xfrm>
            <a:off x="3712028" y="757644"/>
            <a:ext cx="8069578" cy="11142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5444B0-4E8C-A9BE-D554-EA583E020EA1}"/>
              </a:ext>
            </a:extLst>
          </p:cNvPr>
          <p:cNvSpPr/>
          <p:nvPr/>
        </p:nvSpPr>
        <p:spPr>
          <a:xfrm>
            <a:off x="637904" y="2173896"/>
            <a:ext cx="2211977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A06E80-CF7A-AE16-5B9D-7DF80B0C819A}"/>
              </a:ext>
            </a:extLst>
          </p:cNvPr>
          <p:cNvSpPr/>
          <p:nvPr/>
        </p:nvSpPr>
        <p:spPr>
          <a:xfrm>
            <a:off x="3712028" y="2259872"/>
            <a:ext cx="8058693" cy="1323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5874C9-9E9D-C7E8-7A21-D5F6CD83E9F8}"/>
              </a:ext>
            </a:extLst>
          </p:cNvPr>
          <p:cNvSpPr/>
          <p:nvPr/>
        </p:nvSpPr>
        <p:spPr>
          <a:xfrm>
            <a:off x="591094" y="3710012"/>
            <a:ext cx="2305594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F8882C-5F0A-396D-294E-075DCCC72A2B}"/>
              </a:ext>
            </a:extLst>
          </p:cNvPr>
          <p:cNvSpPr/>
          <p:nvPr/>
        </p:nvSpPr>
        <p:spPr>
          <a:xfrm>
            <a:off x="3722913" y="3819813"/>
            <a:ext cx="8058693" cy="894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EBBFE7-F0A0-E578-0B6C-998A62711469}"/>
              </a:ext>
            </a:extLst>
          </p:cNvPr>
          <p:cNvSpPr/>
          <p:nvPr/>
        </p:nvSpPr>
        <p:spPr>
          <a:xfrm>
            <a:off x="591094" y="5086284"/>
            <a:ext cx="2305594" cy="9579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4D5A37-9E5F-13A0-A578-B6F7DDD2C9AC}"/>
              </a:ext>
            </a:extLst>
          </p:cNvPr>
          <p:cNvSpPr/>
          <p:nvPr/>
        </p:nvSpPr>
        <p:spPr>
          <a:xfrm>
            <a:off x="3712027" y="5134020"/>
            <a:ext cx="8069579" cy="12580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3C814-1FD9-D25B-C7AC-76E21520F79B}"/>
              </a:ext>
            </a:extLst>
          </p:cNvPr>
          <p:cNvSpPr txBox="1"/>
          <p:nvPr/>
        </p:nvSpPr>
        <p:spPr>
          <a:xfrm>
            <a:off x="1180010" y="1028718"/>
            <a:ext cx="15675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Insight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DC10C-0408-3D2C-48CC-17AE56CB1731}"/>
              </a:ext>
            </a:extLst>
          </p:cNvPr>
          <p:cNvSpPr txBox="1"/>
          <p:nvPr/>
        </p:nvSpPr>
        <p:spPr>
          <a:xfrm>
            <a:off x="1180009" y="2461956"/>
            <a:ext cx="1567543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Insight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E5059-8610-5771-C32E-06B166F37550}"/>
              </a:ext>
            </a:extLst>
          </p:cNvPr>
          <p:cNvSpPr txBox="1"/>
          <p:nvPr/>
        </p:nvSpPr>
        <p:spPr>
          <a:xfrm>
            <a:off x="591094" y="3970429"/>
            <a:ext cx="230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32F71D-255E-5380-1636-DEB8B038E8A6}"/>
              </a:ext>
            </a:extLst>
          </p:cNvPr>
          <p:cNvSpPr txBox="1"/>
          <p:nvPr/>
        </p:nvSpPr>
        <p:spPr>
          <a:xfrm>
            <a:off x="698863" y="5377184"/>
            <a:ext cx="224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CDADF-F96F-DA44-C120-5F25D112F62C}"/>
              </a:ext>
            </a:extLst>
          </p:cNvPr>
          <p:cNvCxnSpPr>
            <a:cxnSpLocks/>
          </p:cNvCxnSpPr>
          <p:nvPr/>
        </p:nvCxnSpPr>
        <p:spPr>
          <a:xfrm flipV="1">
            <a:off x="2849880" y="1269018"/>
            <a:ext cx="873033" cy="16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EF22A9-6AED-F879-A2EB-ACDFE7FC816B}"/>
              </a:ext>
            </a:extLst>
          </p:cNvPr>
          <p:cNvCxnSpPr/>
          <p:nvPr/>
        </p:nvCxnSpPr>
        <p:spPr>
          <a:xfrm flipV="1">
            <a:off x="2860766" y="2643728"/>
            <a:ext cx="862147" cy="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59E7B3-F00E-AA01-6F49-DF166DA71FB8}"/>
              </a:ext>
            </a:extLst>
          </p:cNvPr>
          <p:cNvCxnSpPr/>
          <p:nvPr/>
        </p:nvCxnSpPr>
        <p:spPr>
          <a:xfrm flipV="1">
            <a:off x="2896688" y="4155095"/>
            <a:ext cx="862147" cy="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120ABE-B7AC-31EE-B497-218A454B841C}"/>
              </a:ext>
            </a:extLst>
          </p:cNvPr>
          <p:cNvCxnSpPr/>
          <p:nvPr/>
        </p:nvCxnSpPr>
        <p:spPr>
          <a:xfrm flipV="1">
            <a:off x="2889066" y="5550572"/>
            <a:ext cx="862147" cy="5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A79D30-BD62-09A6-2956-4D888DD56A28}"/>
              </a:ext>
            </a:extLst>
          </p:cNvPr>
          <p:cNvSpPr txBox="1"/>
          <p:nvPr/>
        </p:nvSpPr>
        <p:spPr>
          <a:xfrm>
            <a:off x="3866606" y="827314"/>
            <a:ext cx="7687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Cost of GJ of methane is around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$50/GJ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Energy required for process comprises majority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(~80%)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of the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Carbon dioxide is the next largest cost contributor at around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The process is inefficient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6192FA-1754-AFDE-C767-AA7A053CDE48}"/>
              </a:ext>
            </a:extLst>
          </p:cNvPr>
          <p:cNvSpPr txBox="1"/>
          <p:nvPr/>
        </p:nvSpPr>
        <p:spPr>
          <a:xfrm>
            <a:off x="3839389" y="2239814"/>
            <a:ext cx="7687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Renewable electricity decreases costs to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$38/GJ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 an alternative catalyst has a negligible effect on overall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Increasing production volume to 100M kg reduces costs to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$45/GJ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Using electricity that costs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$0.01/kWh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would decrease costs to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$15/GJ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Sourcing carbon dioxide at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$0.05/kg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decrease costs to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$45/GJ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CEABF2-5BBB-D820-4BA2-C358C5FA2569}"/>
              </a:ext>
            </a:extLst>
          </p:cNvPr>
          <p:cNvSpPr txBox="1"/>
          <p:nvPr/>
        </p:nvSpPr>
        <p:spPr>
          <a:xfrm>
            <a:off x="3839389" y="3819813"/>
            <a:ext cx="75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Researchers should seek to use the lowest cost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Innovating to reduce the costs of hydrogen production help reduce manufacturing cost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92B58A-9284-7C4D-E7FD-8933BF90E0C0}"/>
              </a:ext>
            </a:extLst>
          </p:cNvPr>
          <p:cNvSpPr txBox="1"/>
          <p:nvPr/>
        </p:nvSpPr>
        <p:spPr>
          <a:xfrm>
            <a:off x="3839389" y="5347556"/>
            <a:ext cx="7942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Process becomes more economically viable in areas where methane is more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Place where there is cheap electricity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Place where cheap hydrogen can be sourced</a:t>
            </a:r>
          </a:p>
        </p:txBody>
      </p:sp>
    </p:spTree>
    <p:extLst>
      <p:ext uri="{BB962C8B-B14F-4D97-AF65-F5344CB8AC3E}">
        <p14:creationId xmlns:p14="http://schemas.microsoft.com/office/powerpoint/2010/main" val="370466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6E09-1344-F84F-C081-139164585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B33945-1022-202C-DF8F-21393F16FDF8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37C61-6696-C4D6-D7A3-68C0DABCA833}"/>
              </a:ext>
            </a:extLst>
          </p:cNvPr>
          <p:cNvSpPr txBox="1"/>
          <p:nvPr/>
        </p:nvSpPr>
        <p:spPr>
          <a:xfrm>
            <a:off x="4824548" y="-1752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DA53F-E2CE-66A6-EADA-D0CB9A06ABD0}"/>
              </a:ext>
            </a:extLst>
          </p:cNvPr>
          <p:cNvSpPr/>
          <p:nvPr/>
        </p:nvSpPr>
        <p:spPr>
          <a:xfrm>
            <a:off x="1357229" y="913458"/>
            <a:ext cx="2980944" cy="444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791C8B-8110-4EE1-ADF7-2C8FF5B56019}"/>
              </a:ext>
            </a:extLst>
          </p:cNvPr>
          <p:cNvSpPr/>
          <p:nvPr/>
        </p:nvSpPr>
        <p:spPr>
          <a:xfrm>
            <a:off x="709746" y="1633292"/>
            <a:ext cx="4275907" cy="17957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157D6-988E-B1FA-8BC4-915A218955FE}"/>
              </a:ext>
            </a:extLst>
          </p:cNvPr>
          <p:cNvSpPr/>
          <p:nvPr/>
        </p:nvSpPr>
        <p:spPr>
          <a:xfrm>
            <a:off x="7240743" y="932818"/>
            <a:ext cx="2980944" cy="444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56FE8A-7646-C717-9AB0-3DF670E6EA6E}"/>
              </a:ext>
            </a:extLst>
          </p:cNvPr>
          <p:cNvSpPr/>
          <p:nvPr/>
        </p:nvSpPr>
        <p:spPr>
          <a:xfrm>
            <a:off x="6662495" y="1685765"/>
            <a:ext cx="4128735" cy="14904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49DDAA-2C34-576E-B5C5-3DF9496359E0}"/>
              </a:ext>
            </a:extLst>
          </p:cNvPr>
          <p:cNvSpPr/>
          <p:nvPr/>
        </p:nvSpPr>
        <p:spPr>
          <a:xfrm>
            <a:off x="822957" y="4853722"/>
            <a:ext cx="4275907" cy="14904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C4541B-41D4-E74A-C873-51BC71088E97}"/>
              </a:ext>
            </a:extLst>
          </p:cNvPr>
          <p:cNvSpPr/>
          <p:nvPr/>
        </p:nvSpPr>
        <p:spPr>
          <a:xfrm>
            <a:off x="1443882" y="4064406"/>
            <a:ext cx="2980944" cy="444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9E0250-DC94-3568-3E85-211A5A047419}"/>
              </a:ext>
            </a:extLst>
          </p:cNvPr>
          <p:cNvSpPr txBox="1"/>
          <p:nvPr/>
        </p:nvSpPr>
        <p:spPr>
          <a:xfrm>
            <a:off x="1458683" y="970859"/>
            <a:ext cx="2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Carbon Capture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6B5B3-F660-CC00-EC2C-02A4510C173C}"/>
              </a:ext>
            </a:extLst>
          </p:cNvPr>
          <p:cNvSpPr txBox="1"/>
          <p:nvPr/>
        </p:nvSpPr>
        <p:spPr>
          <a:xfrm>
            <a:off x="992777" y="1923434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Capture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capture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model simulated with 30% MEA conc.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Nearly 85% capture efficiency.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30 KW reboiler 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BFEA6-407C-5EA6-468E-162A7D6CF14D}"/>
              </a:ext>
            </a:extLst>
          </p:cNvPr>
          <p:cNvSpPr txBox="1"/>
          <p:nvPr/>
        </p:nvSpPr>
        <p:spPr>
          <a:xfrm>
            <a:off x="7425364" y="970220"/>
            <a:ext cx="277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Methanation Reaction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58204-5134-C986-83D7-F658138A919D}"/>
              </a:ext>
            </a:extLst>
          </p:cNvPr>
          <p:cNvSpPr txBox="1"/>
          <p:nvPr/>
        </p:nvSpPr>
        <p:spPr>
          <a:xfrm>
            <a:off x="6793994" y="1867714"/>
            <a:ext cx="4040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Combined with H</a:t>
            </a:r>
            <a:r>
              <a:rPr lang="en-IN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from electrolysis.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Modelled in a plug flow reactor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Conversion varied against temperature, pressure, GHSV, and H</a:t>
            </a:r>
            <a:r>
              <a:rPr lang="en-IN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/CO</a:t>
            </a:r>
            <a:r>
              <a:rPr lang="en-IN" sz="1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ratio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08425-FF4C-498F-B338-3A197AE1B869}"/>
              </a:ext>
            </a:extLst>
          </p:cNvPr>
          <p:cNvSpPr txBox="1"/>
          <p:nvPr/>
        </p:nvSpPr>
        <p:spPr>
          <a:xfrm>
            <a:off x="1377260" y="4101808"/>
            <a:ext cx="309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Techno-Economic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613F5-4657-1943-13F7-E33FCF4CC086}"/>
              </a:ext>
            </a:extLst>
          </p:cNvPr>
          <p:cNvSpPr txBox="1"/>
          <p:nvPr/>
        </p:nvSpPr>
        <p:spPr>
          <a:xfrm>
            <a:off x="1058092" y="5060349"/>
            <a:ext cx="4066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CAPEX and OPEX were analysed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Yearly costs were estimated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Sensitivity and Uncertainty analysis were looked upon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73FEF-BDFA-EA5E-1272-E5FB2A20ED85}"/>
              </a:ext>
            </a:extLst>
          </p:cNvPr>
          <p:cNvSpPr txBox="1"/>
          <p:nvPr/>
        </p:nvSpPr>
        <p:spPr>
          <a:xfrm>
            <a:off x="7436246" y="4139211"/>
            <a:ext cx="264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Future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2806C4-85C0-5128-DF02-4CCD52FD3B45}"/>
              </a:ext>
            </a:extLst>
          </p:cNvPr>
          <p:cNvSpPr txBox="1"/>
          <p:nvPr/>
        </p:nvSpPr>
        <p:spPr>
          <a:xfrm>
            <a:off x="6809446" y="4847099"/>
            <a:ext cx="406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 Aspen Plus dynamics rather than a steady state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To not use constant cash flows to get a more realistic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Sensitivity and Uncertainty analysis were looked upon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8721502-3F7D-A347-28A5-DFFD059AF5D0}"/>
              </a:ext>
            </a:extLst>
          </p:cNvPr>
          <p:cNvSpPr/>
          <p:nvPr/>
        </p:nvSpPr>
        <p:spPr>
          <a:xfrm>
            <a:off x="6600442" y="4701959"/>
            <a:ext cx="4275907" cy="17957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C6ABCD-3E29-CEE0-7B2D-37BAB1A4DD0E}"/>
              </a:ext>
            </a:extLst>
          </p:cNvPr>
          <p:cNvSpPr/>
          <p:nvPr/>
        </p:nvSpPr>
        <p:spPr>
          <a:xfrm>
            <a:off x="7267736" y="4064406"/>
            <a:ext cx="2980944" cy="444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253CEBBC-DEA7-1B33-FAA3-2D674F61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3C04EBC-94C0-008F-E090-4BACDC9B199A}"/>
              </a:ext>
            </a:extLst>
          </p:cNvPr>
          <p:cNvSpPr txBox="1"/>
          <p:nvPr/>
        </p:nvSpPr>
        <p:spPr>
          <a:xfrm>
            <a:off x="3884022" y="468490"/>
            <a:ext cx="406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Please refer to the Excel sheet: </a:t>
            </a:r>
            <a:r>
              <a:rPr lang="en-IN" sz="1400" b="0" i="0" dirty="0">
                <a:solidFill>
                  <a:srgbClr val="1155CC"/>
                </a:solidFill>
                <a:effectLst/>
                <a:latin typeface="Ubuntu" panose="020B0504030602030204" pitchFamily="34" charset="0"/>
                <a:hlinkClick r:id="rId4"/>
              </a:rPr>
              <a:t>https://t.ly/UFHzR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7028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20B81-2978-D86C-FCED-EB51D9D4F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0A2B11-C125-75B7-4517-5C2A5568BAFA}"/>
              </a:ext>
            </a:extLst>
          </p:cNvPr>
          <p:cNvSpPr/>
          <p:nvPr/>
        </p:nvSpPr>
        <p:spPr>
          <a:xfrm>
            <a:off x="0" y="17383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33C87E03-517E-CB0F-DA28-1B19A8B6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60F4B2-E4EC-EA08-7B86-03AD1405D8E2}"/>
              </a:ext>
            </a:extLst>
          </p:cNvPr>
          <p:cNvSpPr txBox="1"/>
          <p:nvPr/>
        </p:nvSpPr>
        <p:spPr>
          <a:xfrm>
            <a:off x="2825804" y="-88195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Power-to-Gas</a:t>
            </a:r>
          </a:p>
        </p:txBody>
      </p:sp>
      <p:pic>
        <p:nvPicPr>
          <p:cNvPr id="7" name="Picture 6" descr="A diagram of a chemical process&#10;&#10;Description automatically generated">
            <a:extLst>
              <a:ext uri="{FF2B5EF4-FFF2-40B4-BE49-F238E27FC236}">
                <a16:creationId xmlns:a16="http://schemas.microsoft.com/office/drawing/2014/main" id="{DFA04E2E-9D32-CD30-406D-A50565B556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885" y="1747907"/>
            <a:ext cx="6434987" cy="36199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E4278-447C-410B-E583-C8F358C17C77}"/>
              </a:ext>
            </a:extLst>
          </p:cNvPr>
          <p:cNvSpPr txBox="1"/>
          <p:nvPr/>
        </p:nvSpPr>
        <p:spPr>
          <a:xfrm>
            <a:off x="2711622" y="859560"/>
            <a:ext cx="6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Three Main Processes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729A6A6-32EF-1DEB-3C24-76DDA1B1DBC2}"/>
              </a:ext>
            </a:extLst>
          </p:cNvPr>
          <p:cNvSpPr/>
          <p:nvPr/>
        </p:nvSpPr>
        <p:spPr>
          <a:xfrm>
            <a:off x="257864" y="730276"/>
            <a:ext cx="2734492" cy="6582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0E760E-EA27-BDA9-55B5-74362EABBD65}"/>
              </a:ext>
            </a:extLst>
          </p:cNvPr>
          <p:cNvSpPr/>
          <p:nvPr/>
        </p:nvSpPr>
        <p:spPr>
          <a:xfrm>
            <a:off x="633422" y="5738201"/>
            <a:ext cx="2734492" cy="6582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45A494-A4E9-A83B-2224-759C62D33D28}"/>
              </a:ext>
            </a:extLst>
          </p:cNvPr>
          <p:cNvSpPr/>
          <p:nvPr/>
        </p:nvSpPr>
        <p:spPr>
          <a:xfrm>
            <a:off x="8821782" y="932040"/>
            <a:ext cx="2734492" cy="65827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64A1FB-B1BF-0377-1A64-A97CAA7EDCC1}"/>
              </a:ext>
            </a:extLst>
          </p:cNvPr>
          <p:cNvSpPr txBox="1"/>
          <p:nvPr/>
        </p:nvSpPr>
        <p:spPr>
          <a:xfrm>
            <a:off x="450538" y="874749"/>
            <a:ext cx="240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Capture Technology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0BDCB-DCBE-70D5-C660-F36BE8BB3995}"/>
              </a:ext>
            </a:extLst>
          </p:cNvPr>
          <p:cNvSpPr txBox="1"/>
          <p:nvPr/>
        </p:nvSpPr>
        <p:spPr>
          <a:xfrm>
            <a:off x="257864" y="2395982"/>
            <a:ext cx="2830285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-15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Oxy-Fuel Combustion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-15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Pre-Combustion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spc="-15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Post Combustion System</a:t>
            </a:r>
          </a:p>
        </p:txBody>
      </p:sp>
      <p:pic>
        <p:nvPicPr>
          <p:cNvPr id="23" name="Graphic 22" descr="Arrow Down with solid fill">
            <a:extLst>
              <a:ext uri="{FF2B5EF4-FFF2-40B4-BE49-F238E27FC236}">
                <a16:creationId xmlns:a16="http://schemas.microsoft.com/office/drawing/2014/main" id="{DCE17C80-783C-BE17-2CEE-97947F6DB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3432" y="1463810"/>
            <a:ext cx="701039" cy="795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4C6B10-3D79-57A1-BBB0-65645C9982FD}"/>
              </a:ext>
            </a:extLst>
          </p:cNvPr>
          <p:cNvSpPr txBox="1"/>
          <p:nvPr/>
        </p:nvSpPr>
        <p:spPr>
          <a:xfrm>
            <a:off x="911544" y="5874372"/>
            <a:ext cx="240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Water Electrolysis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FEC962-33C7-2AC7-0340-30EB4D8B845B}"/>
              </a:ext>
            </a:extLst>
          </p:cNvPr>
          <p:cNvCxnSpPr/>
          <p:nvPr/>
        </p:nvCxnSpPr>
        <p:spPr>
          <a:xfrm flipV="1">
            <a:off x="3294978" y="5738201"/>
            <a:ext cx="885011" cy="13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199D4B-C68B-C9F4-5142-10CA9C339516}"/>
              </a:ext>
            </a:extLst>
          </p:cNvPr>
          <p:cNvSpPr txBox="1"/>
          <p:nvPr/>
        </p:nvSpPr>
        <p:spPr>
          <a:xfrm>
            <a:off x="4245300" y="5509503"/>
            <a:ext cx="407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Based on Splitting water molecules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ABBEF-EEF5-AD26-E93B-EA8880B93146}"/>
              </a:ext>
            </a:extLst>
          </p:cNvPr>
          <p:cNvCxnSpPr>
            <a:cxnSpLocks/>
          </p:cNvCxnSpPr>
          <p:nvPr/>
        </p:nvCxnSpPr>
        <p:spPr>
          <a:xfrm>
            <a:off x="3367914" y="6115849"/>
            <a:ext cx="698863" cy="57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B5CFDF-6B54-5633-A213-AA672ECAF128}"/>
              </a:ext>
            </a:extLst>
          </p:cNvPr>
          <p:cNvSpPr txBox="1"/>
          <p:nvPr/>
        </p:nvSpPr>
        <p:spPr>
          <a:xfrm>
            <a:off x="4219174" y="5975377"/>
            <a:ext cx="4075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Alkaline Water Electrolysis mostly used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5631E-725C-E57C-9038-7D092C71C1D4}"/>
              </a:ext>
            </a:extLst>
          </p:cNvPr>
          <p:cNvSpPr txBox="1"/>
          <p:nvPr/>
        </p:nvSpPr>
        <p:spPr>
          <a:xfrm>
            <a:off x="8956759" y="1076513"/>
            <a:ext cx="25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Catalytic Methanation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586F10-3019-FC5F-67FD-4A867E3BEF96}"/>
              </a:ext>
            </a:extLst>
          </p:cNvPr>
          <p:cNvSpPr/>
          <p:nvPr/>
        </p:nvSpPr>
        <p:spPr>
          <a:xfrm>
            <a:off x="8769533" y="2831813"/>
            <a:ext cx="2978330" cy="9233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E015C6-5E03-8B65-0E98-48E83F921B3A}"/>
              </a:ext>
            </a:extLst>
          </p:cNvPr>
          <p:cNvSpPr txBox="1"/>
          <p:nvPr/>
        </p:nvSpPr>
        <p:spPr>
          <a:xfrm>
            <a:off x="8608682" y="2045392"/>
            <a:ext cx="111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baseline="-25000" dirty="0"/>
              <a:t>2</a:t>
            </a:r>
            <a:r>
              <a:rPr lang="en-IN" dirty="0"/>
              <a:t> + H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AB6528-ABA6-96C7-3544-BF4B74432702}"/>
              </a:ext>
            </a:extLst>
          </p:cNvPr>
          <p:cNvSpPr txBox="1"/>
          <p:nvPr/>
        </p:nvSpPr>
        <p:spPr>
          <a:xfrm>
            <a:off x="8739176" y="3108779"/>
            <a:ext cx="11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(CO</a:t>
            </a:r>
            <a:r>
              <a:rPr lang="en-IN" sz="1400" baseline="-25000" dirty="0"/>
              <a:t>2</a:t>
            </a:r>
            <a:r>
              <a:rPr lang="en-IN" sz="1400" dirty="0"/>
              <a:t>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DB31D7-C73E-CF6B-CD96-B0A7BEC544F0}"/>
              </a:ext>
            </a:extLst>
          </p:cNvPr>
          <p:cNvCxnSpPr>
            <a:cxnSpLocks/>
          </p:cNvCxnSpPr>
          <p:nvPr/>
        </p:nvCxnSpPr>
        <p:spPr>
          <a:xfrm>
            <a:off x="9491660" y="3295116"/>
            <a:ext cx="249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91454B-2CC3-47DE-F1B6-5939173B38FD}"/>
              </a:ext>
            </a:extLst>
          </p:cNvPr>
          <p:cNvSpPr txBox="1"/>
          <p:nvPr/>
        </p:nvSpPr>
        <p:spPr>
          <a:xfrm>
            <a:off x="9676035" y="3131487"/>
            <a:ext cx="93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(HCO</a:t>
            </a:r>
            <a:r>
              <a:rPr lang="en-IN" sz="1400" baseline="-25000" dirty="0"/>
              <a:t>3</a:t>
            </a:r>
            <a:r>
              <a:rPr lang="en-IN" sz="1400" dirty="0"/>
              <a:t>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E13C2D-25B3-E8C5-CCC2-90C1B3C8223C}"/>
              </a:ext>
            </a:extLst>
          </p:cNvPr>
          <p:cNvSpPr txBox="1"/>
          <p:nvPr/>
        </p:nvSpPr>
        <p:spPr>
          <a:xfrm>
            <a:off x="10749782" y="3125689"/>
            <a:ext cx="1019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(HCOO)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B85215-2BEA-4C5A-46B6-87F95D8F0D52}"/>
              </a:ext>
            </a:extLst>
          </p:cNvPr>
          <p:cNvCxnSpPr>
            <a:cxnSpLocks/>
          </p:cNvCxnSpPr>
          <p:nvPr/>
        </p:nvCxnSpPr>
        <p:spPr>
          <a:xfrm>
            <a:off x="10560771" y="3293478"/>
            <a:ext cx="249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Arrow Down with solid fill">
            <a:extLst>
              <a:ext uri="{FF2B5EF4-FFF2-40B4-BE49-F238E27FC236}">
                <a16:creationId xmlns:a16="http://schemas.microsoft.com/office/drawing/2014/main" id="{0E53B1D9-0D8A-7D2D-C965-9A806EBE6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496444">
            <a:off x="9003137" y="4815951"/>
            <a:ext cx="549798" cy="623833"/>
          </a:xfrm>
          <a:prstGeom prst="rect">
            <a:avLst/>
          </a:prstGeom>
        </p:spPr>
      </p:pic>
      <p:pic>
        <p:nvPicPr>
          <p:cNvPr id="48" name="Graphic 47" descr="Arrow Down with solid fill">
            <a:extLst>
              <a:ext uri="{FF2B5EF4-FFF2-40B4-BE49-F238E27FC236}">
                <a16:creationId xmlns:a16="http://schemas.microsoft.com/office/drawing/2014/main" id="{19AD2FD6-226D-90B5-0FBA-C9B2A3505D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3224" y="3679298"/>
            <a:ext cx="570948" cy="64783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93C3246-1932-316B-AAD5-ACB5EF40E55C}"/>
              </a:ext>
            </a:extLst>
          </p:cNvPr>
          <p:cNvSpPr txBox="1"/>
          <p:nvPr/>
        </p:nvSpPr>
        <p:spPr>
          <a:xfrm>
            <a:off x="9988997" y="4327128"/>
            <a:ext cx="111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</a:t>
            </a:r>
            <a:r>
              <a:rPr lang="en-IN" baseline="-25000" dirty="0"/>
              <a:t>4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FF95943-A4DD-C966-81E8-60614DEDB021}"/>
              </a:ext>
            </a:extLst>
          </p:cNvPr>
          <p:cNvSpPr/>
          <p:nvPr/>
        </p:nvSpPr>
        <p:spPr>
          <a:xfrm>
            <a:off x="8821782" y="5347008"/>
            <a:ext cx="2978330" cy="9233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E44812-CB04-9297-9584-7B400A50035E}"/>
              </a:ext>
            </a:extLst>
          </p:cNvPr>
          <p:cNvSpPr txBox="1"/>
          <p:nvPr/>
        </p:nvSpPr>
        <p:spPr>
          <a:xfrm>
            <a:off x="8878647" y="5609368"/>
            <a:ext cx="11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(CO</a:t>
            </a:r>
            <a:r>
              <a:rPr lang="en-IN" sz="1400" baseline="-25000" dirty="0"/>
              <a:t>2</a:t>
            </a:r>
            <a:r>
              <a:rPr lang="en-IN" sz="1400" dirty="0"/>
              <a:t>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39AC9-8F6D-33EC-C2BE-F8E8E785A0C5}"/>
              </a:ext>
            </a:extLst>
          </p:cNvPr>
          <p:cNvSpPr txBox="1"/>
          <p:nvPr/>
        </p:nvSpPr>
        <p:spPr>
          <a:xfrm>
            <a:off x="9973224" y="5324300"/>
            <a:ext cx="93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(HCO</a:t>
            </a:r>
            <a:r>
              <a:rPr lang="en-IN" sz="1400" baseline="-25000" dirty="0"/>
              <a:t>3</a:t>
            </a:r>
            <a:r>
              <a:rPr lang="en-IN" sz="1400" dirty="0"/>
              <a:t>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C6CB0C-A6AC-B7E8-DCDD-C60B86A1D07D}"/>
              </a:ext>
            </a:extLst>
          </p:cNvPr>
          <p:cNvSpPr txBox="1"/>
          <p:nvPr/>
        </p:nvSpPr>
        <p:spPr>
          <a:xfrm>
            <a:off x="9967235" y="5942739"/>
            <a:ext cx="1110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(C)</a:t>
            </a:r>
            <a:r>
              <a:rPr lang="en-IN" sz="1400" baseline="-25000" dirty="0"/>
              <a:t>ads</a:t>
            </a:r>
            <a:r>
              <a:rPr lang="en-IN" sz="14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4BE430-789F-D8B0-0A68-4F202C5C31DA}"/>
              </a:ext>
            </a:extLst>
          </p:cNvPr>
          <p:cNvCxnSpPr>
            <a:cxnSpLocks/>
          </p:cNvCxnSpPr>
          <p:nvPr/>
        </p:nvCxnSpPr>
        <p:spPr>
          <a:xfrm>
            <a:off x="10850061" y="5566736"/>
            <a:ext cx="140156" cy="19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C5C394-072C-74C5-E8BF-6D352608F94B}"/>
              </a:ext>
            </a:extLst>
          </p:cNvPr>
          <p:cNvCxnSpPr>
            <a:cxnSpLocks/>
          </p:cNvCxnSpPr>
          <p:nvPr/>
        </p:nvCxnSpPr>
        <p:spPr>
          <a:xfrm flipV="1">
            <a:off x="10522410" y="6096627"/>
            <a:ext cx="390805" cy="4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6B1F377-93AA-7B8D-57B6-912B3ADE1FD4}"/>
              </a:ext>
            </a:extLst>
          </p:cNvPr>
          <p:cNvCxnSpPr>
            <a:endCxn id="52" idx="1"/>
          </p:cNvCxnSpPr>
          <p:nvPr/>
        </p:nvCxnSpPr>
        <p:spPr>
          <a:xfrm flipV="1">
            <a:off x="9553303" y="5478189"/>
            <a:ext cx="419921" cy="254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FC66548-4255-4822-7A4C-CFFFE2963DBA}"/>
              </a:ext>
            </a:extLst>
          </p:cNvPr>
          <p:cNvCxnSpPr/>
          <p:nvPr/>
        </p:nvCxnSpPr>
        <p:spPr>
          <a:xfrm>
            <a:off x="9616303" y="5894437"/>
            <a:ext cx="356921" cy="2483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13B508-5153-ACE5-5E68-3AA6DAC759DB}"/>
              </a:ext>
            </a:extLst>
          </p:cNvPr>
          <p:cNvSpPr txBox="1"/>
          <p:nvPr/>
        </p:nvSpPr>
        <p:spPr>
          <a:xfrm>
            <a:off x="10920139" y="5747311"/>
            <a:ext cx="57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</a:t>
            </a:r>
            <a:r>
              <a:rPr lang="en-IN" sz="1400" baseline="-25000" dirty="0"/>
              <a:t>2</a:t>
            </a:r>
            <a:endParaRPr lang="en-IN" sz="1400" dirty="0"/>
          </a:p>
        </p:txBody>
      </p:sp>
      <p:pic>
        <p:nvPicPr>
          <p:cNvPr id="65" name="Graphic 64" descr="Arrow Down with solid fill">
            <a:extLst>
              <a:ext uri="{FF2B5EF4-FFF2-40B4-BE49-F238E27FC236}">
                <a16:creationId xmlns:a16="http://schemas.microsoft.com/office/drawing/2014/main" id="{EC171813-D735-D5A7-A332-ED7625A08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9967235" y="4699179"/>
            <a:ext cx="570948" cy="64783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9C2831C-96BB-37B8-EDD3-6EBA52C3950C}"/>
              </a:ext>
            </a:extLst>
          </p:cNvPr>
          <p:cNvSpPr txBox="1"/>
          <p:nvPr/>
        </p:nvSpPr>
        <p:spPr>
          <a:xfrm>
            <a:off x="9959747" y="2192929"/>
            <a:ext cx="1780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Direct methanation of CO</a:t>
            </a:r>
            <a:r>
              <a:rPr lang="en-IN" sz="1400" baseline="-25000" dirty="0"/>
              <a:t>2</a:t>
            </a:r>
            <a:endParaRPr lang="en-IN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196C10-1640-9340-CA38-3780745727E0}"/>
              </a:ext>
            </a:extLst>
          </p:cNvPr>
          <p:cNvSpPr txBox="1"/>
          <p:nvPr/>
        </p:nvSpPr>
        <p:spPr>
          <a:xfrm>
            <a:off x="8769533" y="4508587"/>
            <a:ext cx="111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baseline="-25000" dirty="0"/>
              <a:t>2</a:t>
            </a:r>
            <a:r>
              <a:rPr lang="en-IN" dirty="0"/>
              <a:t> + H</a:t>
            </a:r>
            <a:r>
              <a:rPr lang="en-IN" baseline="-25000" dirty="0"/>
              <a:t>2</a:t>
            </a:r>
            <a:endParaRPr lang="en-IN" dirty="0"/>
          </a:p>
        </p:txBody>
      </p:sp>
      <p:pic>
        <p:nvPicPr>
          <p:cNvPr id="68" name="Graphic 67" descr="Arrow Down with solid fill">
            <a:extLst>
              <a:ext uri="{FF2B5EF4-FFF2-40B4-BE49-F238E27FC236}">
                <a16:creationId xmlns:a16="http://schemas.microsoft.com/office/drawing/2014/main" id="{170E330B-67F9-C961-1254-90BA147561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496444">
            <a:off x="9456793" y="2288187"/>
            <a:ext cx="549798" cy="62383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6EE7362-75B7-C214-F677-D250515207E6}"/>
              </a:ext>
            </a:extLst>
          </p:cNvPr>
          <p:cNvSpPr txBox="1"/>
          <p:nvPr/>
        </p:nvSpPr>
        <p:spPr>
          <a:xfrm>
            <a:off x="10369331" y="4904919"/>
            <a:ext cx="178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 as intermediate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CDAB53-AD66-A7CE-62C3-BD2FB3D98C93}"/>
              </a:ext>
            </a:extLst>
          </p:cNvPr>
          <p:cNvSpPr/>
          <p:nvPr/>
        </p:nvSpPr>
        <p:spPr>
          <a:xfrm>
            <a:off x="3376748" y="1942011"/>
            <a:ext cx="5167450" cy="327068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2" name="Picture 71" descr="A diagram of a heat exchanger&#10;&#10;Description automatically generated">
            <a:extLst>
              <a:ext uri="{FF2B5EF4-FFF2-40B4-BE49-F238E27FC236}">
                <a16:creationId xmlns:a16="http://schemas.microsoft.com/office/drawing/2014/main" id="{89CC4F5F-3B99-EA20-BC00-58D35DB4B3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" y="3293478"/>
            <a:ext cx="3204659" cy="1964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9ECF9D-0988-A911-ADB1-8C77E0FADCDA}"/>
              </a:ext>
            </a:extLst>
          </p:cNvPr>
          <p:cNvSpPr txBox="1"/>
          <p:nvPr/>
        </p:nvSpPr>
        <p:spPr>
          <a:xfrm>
            <a:off x="979182" y="5268781"/>
            <a:ext cx="297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 err="1">
                <a:latin typeface="Cambria" panose="02040503050406030204" pitchFamily="18" charset="0"/>
                <a:ea typeface="Cambria" panose="02040503050406030204" pitchFamily="18" charset="0"/>
              </a:rPr>
              <a:t>Madeddu</a:t>
            </a:r>
            <a:r>
              <a:rPr lang="en-IN" sz="1400" i="1" dirty="0">
                <a:latin typeface="Cambria" panose="02040503050406030204" pitchFamily="18" charset="0"/>
                <a:ea typeface="Cambria" panose="02040503050406030204" pitchFamily="18" charset="0"/>
              </a:rPr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76168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960E93-0220-F0DB-7979-2BCEADBF1C4B}"/>
              </a:ext>
            </a:extLst>
          </p:cNvPr>
          <p:cNvSpPr/>
          <p:nvPr/>
        </p:nvSpPr>
        <p:spPr>
          <a:xfrm>
            <a:off x="0" y="17383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100C3-8460-3BE7-8BBA-4C12A64CB10F}"/>
              </a:ext>
            </a:extLst>
          </p:cNvPr>
          <p:cNvSpPr txBox="1"/>
          <p:nvPr/>
        </p:nvSpPr>
        <p:spPr>
          <a:xfrm>
            <a:off x="2825804" y="-88195"/>
            <a:ext cx="549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4CAC3-2890-C5FC-3638-454F53041F09}"/>
              </a:ext>
            </a:extLst>
          </p:cNvPr>
          <p:cNvSpPr/>
          <p:nvPr/>
        </p:nvSpPr>
        <p:spPr>
          <a:xfrm>
            <a:off x="648787" y="1274911"/>
            <a:ext cx="11103429" cy="7384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7A867-7335-CA0F-7789-A655BADE3ED6}"/>
              </a:ext>
            </a:extLst>
          </p:cNvPr>
          <p:cNvSpPr/>
          <p:nvPr/>
        </p:nvSpPr>
        <p:spPr>
          <a:xfrm>
            <a:off x="648787" y="2524454"/>
            <a:ext cx="11103429" cy="7384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8D520E-4803-1035-BD2E-C50BD2E39FA7}"/>
              </a:ext>
            </a:extLst>
          </p:cNvPr>
          <p:cNvSpPr/>
          <p:nvPr/>
        </p:nvSpPr>
        <p:spPr>
          <a:xfrm>
            <a:off x="648787" y="3773997"/>
            <a:ext cx="11103429" cy="7384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235143-8158-55E3-87EB-AA38FD5DC1ED}"/>
              </a:ext>
            </a:extLst>
          </p:cNvPr>
          <p:cNvSpPr/>
          <p:nvPr/>
        </p:nvSpPr>
        <p:spPr>
          <a:xfrm>
            <a:off x="648788" y="5023541"/>
            <a:ext cx="11103429" cy="738483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17D84-5323-428D-6B8D-A09E3D3F83C5}"/>
              </a:ext>
            </a:extLst>
          </p:cNvPr>
          <p:cNvSpPr txBox="1"/>
          <p:nvPr/>
        </p:nvSpPr>
        <p:spPr>
          <a:xfrm>
            <a:off x="1702743" y="1444388"/>
            <a:ext cx="1073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Streamline techno-economic analysis (TEA) of emerging carbon-utilization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086D3-2300-F2E8-DC55-928DF342790E}"/>
              </a:ext>
            </a:extLst>
          </p:cNvPr>
          <p:cNvSpPr txBox="1"/>
          <p:nvPr/>
        </p:nvSpPr>
        <p:spPr>
          <a:xfrm>
            <a:off x="962515" y="2614989"/>
            <a:ext cx="1100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Identify cost and environmental impact hotspots rather than highly precise cost estimates for early stage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621C7-C59A-B4B6-C5BA-820169D23F1E}"/>
              </a:ext>
            </a:extLst>
          </p:cNvPr>
          <p:cNvSpPr txBox="1"/>
          <p:nvPr/>
        </p:nvSpPr>
        <p:spPr>
          <a:xfrm>
            <a:off x="962515" y="3820072"/>
            <a:ext cx="1100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Useful for technologies converting captured CO</a:t>
            </a:r>
            <a:r>
              <a:rPr lang="en-IN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and green hydrogen into methane, contributing to India’s commitment to Carbon Neutrality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98B6-535A-345F-2B8E-765A9ADC01AF}"/>
              </a:ext>
            </a:extLst>
          </p:cNvPr>
          <p:cNvSpPr txBox="1"/>
          <p:nvPr/>
        </p:nvSpPr>
        <p:spPr>
          <a:xfrm>
            <a:off x="696684" y="5141463"/>
            <a:ext cx="1100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Helps address uncertainties in cost and environmental impact for technologies in the early stages of development, from idea to pilot trial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3BCC6E2-E458-1141-55DF-2B92AC5E1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BFD710-AADD-5198-0819-660A9431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8159" y="1391457"/>
            <a:ext cx="641469" cy="554301"/>
          </a:xfrm>
          <a:prstGeom prst="rect">
            <a:avLst/>
          </a:prstGeom>
        </p:spPr>
      </p:pic>
      <p:pic>
        <p:nvPicPr>
          <p:cNvPr id="18" name="Graphic 17" descr="Rupee with solid fill">
            <a:extLst>
              <a:ext uri="{FF2B5EF4-FFF2-40B4-BE49-F238E27FC236}">
                <a16:creationId xmlns:a16="http://schemas.microsoft.com/office/drawing/2014/main" id="{AEF9FC4D-397E-D234-3ECC-B99B014D9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646" y="2614803"/>
            <a:ext cx="557784" cy="557784"/>
          </a:xfrm>
          <a:prstGeom prst="rect">
            <a:avLst/>
          </a:prstGeom>
        </p:spPr>
      </p:pic>
      <p:pic>
        <p:nvPicPr>
          <p:cNvPr id="21" name="Graphic 20" descr="Power Plant with solid fill">
            <a:extLst>
              <a:ext uri="{FF2B5EF4-FFF2-40B4-BE49-F238E27FC236}">
                <a16:creationId xmlns:a16="http://schemas.microsoft.com/office/drawing/2014/main" id="{C5B07EE0-4E8E-79BC-CF9B-21DEE04E30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80" y="3769681"/>
            <a:ext cx="665553" cy="665553"/>
          </a:xfrm>
          <a:prstGeom prst="rect">
            <a:avLst/>
          </a:prstGeom>
        </p:spPr>
      </p:pic>
      <p:pic>
        <p:nvPicPr>
          <p:cNvPr id="23" name="Graphic 22" descr="Questions with solid fill">
            <a:extLst>
              <a:ext uri="{FF2B5EF4-FFF2-40B4-BE49-F238E27FC236}">
                <a16:creationId xmlns:a16="http://schemas.microsoft.com/office/drawing/2014/main" id="{BE26D325-4593-BCF9-CC20-41B7DEF150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8680" y="5081150"/>
            <a:ext cx="623264" cy="6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0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F047A-17B4-56B9-E65D-31782E90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F756702-47A0-374F-E6F7-0D4F96C55C88}"/>
              </a:ext>
            </a:extLst>
          </p:cNvPr>
          <p:cNvSpPr/>
          <p:nvPr/>
        </p:nvSpPr>
        <p:spPr>
          <a:xfrm>
            <a:off x="6254752" y="5132918"/>
            <a:ext cx="1180742" cy="11865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33D0A3-6BD2-6922-B60A-2CDFFEF1C3B1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FB0D10F9-9674-A43D-354E-0A221FBD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72F196-6F86-A1C5-C181-6EE01D176F4E}"/>
              </a:ext>
            </a:extLst>
          </p:cNvPr>
          <p:cNvSpPr txBox="1"/>
          <p:nvPr/>
        </p:nvSpPr>
        <p:spPr>
          <a:xfrm>
            <a:off x="2367642" y="-71095"/>
            <a:ext cx="62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</a:rPr>
              <a:t>Carbon Capture</a:t>
            </a: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139199C3-0671-4ED6-220D-EAF11ED8F8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781"/>
            <a:ext cx="7596313" cy="2550133"/>
          </a:xfrm>
          <a:prstGeom prst="rect">
            <a:avLst/>
          </a:prstGeom>
        </p:spPr>
      </p:pic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91AB29C-A189-0F8D-B722-F8713733F0D6}"/>
              </a:ext>
            </a:extLst>
          </p:cNvPr>
          <p:cNvSpPr/>
          <p:nvPr/>
        </p:nvSpPr>
        <p:spPr>
          <a:xfrm>
            <a:off x="3185160" y="3818708"/>
            <a:ext cx="1415143" cy="391884"/>
          </a:xfrm>
          <a:prstGeom prst="flowChartTermina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Steps</a:t>
            </a:r>
            <a:endParaRPr lang="en-IN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D31679-3CA0-08A1-85A5-D293FF0ADBE3}"/>
              </a:ext>
            </a:extLst>
          </p:cNvPr>
          <p:cNvCxnSpPr>
            <a:stCxn id="6" idx="2"/>
          </p:cNvCxnSpPr>
          <p:nvPr/>
        </p:nvCxnSpPr>
        <p:spPr>
          <a:xfrm flipH="1">
            <a:off x="3892731" y="4210592"/>
            <a:ext cx="1" cy="33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AA05E9-DCBB-3DC2-1E17-D116F4C910FE}"/>
              </a:ext>
            </a:extLst>
          </p:cNvPr>
          <p:cNvCxnSpPr>
            <a:cxnSpLocks/>
          </p:cNvCxnSpPr>
          <p:nvPr/>
        </p:nvCxnSpPr>
        <p:spPr>
          <a:xfrm>
            <a:off x="910046" y="4548051"/>
            <a:ext cx="5965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589E8A-44C6-84B0-2383-06CEA205B1FC}"/>
              </a:ext>
            </a:extLst>
          </p:cNvPr>
          <p:cNvCxnSpPr/>
          <p:nvPr/>
        </p:nvCxnSpPr>
        <p:spPr>
          <a:xfrm>
            <a:off x="910046" y="4548051"/>
            <a:ext cx="0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ADC89C-3DA4-B670-14A7-D2E15486FA51}"/>
              </a:ext>
            </a:extLst>
          </p:cNvPr>
          <p:cNvCxnSpPr/>
          <p:nvPr/>
        </p:nvCxnSpPr>
        <p:spPr>
          <a:xfrm>
            <a:off x="2902131" y="4548051"/>
            <a:ext cx="0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ACD057-D61D-B04A-8DA8-AA637B7B330A}"/>
              </a:ext>
            </a:extLst>
          </p:cNvPr>
          <p:cNvCxnSpPr/>
          <p:nvPr/>
        </p:nvCxnSpPr>
        <p:spPr>
          <a:xfrm>
            <a:off x="4796246" y="4548051"/>
            <a:ext cx="0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F2D423-CB72-F9C9-BD2D-6475E463E74A}"/>
              </a:ext>
            </a:extLst>
          </p:cNvPr>
          <p:cNvCxnSpPr>
            <a:cxnSpLocks/>
          </p:cNvCxnSpPr>
          <p:nvPr/>
        </p:nvCxnSpPr>
        <p:spPr>
          <a:xfrm>
            <a:off x="6875417" y="4548051"/>
            <a:ext cx="0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FDCFB3B-8841-44D1-F67F-0B484F363BE9}"/>
              </a:ext>
            </a:extLst>
          </p:cNvPr>
          <p:cNvSpPr/>
          <p:nvPr/>
        </p:nvSpPr>
        <p:spPr>
          <a:xfrm>
            <a:off x="320386" y="5146771"/>
            <a:ext cx="1180744" cy="1175651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69CF7AF3-0FA5-A07C-3429-5ABFB04DFE03}"/>
              </a:ext>
            </a:extLst>
          </p:cNvPr>
          <p:cNvSpPr/>
          <p:nvPr/>
        </p:nvSpPr>
        <p:spPr>
          <a:xfrm>
            <a:off x="4205875" y="5158440"/>
            <a:ext cx="1180742" cy="11865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0FF20D2-DF7A-91C3-D801-3A04050043D1}"/>
              </a:ext>
            </a:extLst>
          </p:cNvPr>
          <p:cNvSpPr/>
          <p:nvPr/>
        </p:nvSpPr>
        <p:spPr>
          <a:xfrm>
            <a:off x="2263130" y="5158440"/>
            <a:ext cx="1180744" cy="1186542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D8113-9790-021E-5DA7-2A30101A7BF7}"/>
              </a:ext>
            </a:extLst>
          </p:cNvPr>
          <p:cNvSpPr txBox="1"/>
          <p:nvPr/>
        </p:nvSpPr>
        <p:spPr>
          <a:xfrm>
            <a:off x="367292" y="5579824"/>
            <a:ext cx="1408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Absorption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3136E-B426-6BAE-CED0-3705C76535BE}"/>
              </a:ext>
            </a:extLst>
          </p:cNvPr>
          <p:cNvSpPr txBox="1"/>
          <p:nvPr/>
        </p:nvSpPr>
        <p:spPr>
          <a:xfrm>
            <a:off x="2342203" y="5609470"/>
            <a:ext cx="1092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Preheating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10010-C475-7080-93CC-CDE01AE9F591}"/>
              </a:ext>
            </a:extLst>
          </p:cNvPr>
          <p:cNvSpPr txBox="1"/>
          <p:nvPr/>
        </p:nvSpPr>
        <p:spPr>
          <a:xfrm>
            <a:off x="4332612" y="5579824"/>
            <a:ext cx="1153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Stripping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EADE66-F511-EB64-FB5C-1F96F19C2F3E}"/>
              </a:ext>
            </a:extLst>
          </p:cNvPr>
          <p:cNvSpPr txBox="1"/>
          <p:nvPr/>
        </p:nvSpPr>
        <p:spPr>
          <a:xfrm>
            <a:off x="6096000" y="5472102"/>
            <a:ext cx="1537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Regeneration</a:t>
            </a:r>
          </a:p>
          <a:p>
            <a:pPr algn="ctr"/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Solven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endParaRPr lang="en-IN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085DB-7150-B751-C5EA-53AE24EA2C4E}"/>
              </a:ext>
            </a:extLst>
          </p:cNvPr>
          <p:cNvSpPr/>
          <p:nvPr/>
        </p:nvSpPr>
        <p:spPr>
          <a:xfrm>
            <a:off x="8299269" y="746164"/>
            <a:ext cx="3330655" cy="10277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ABACB0-7A6C-7014-E879-54D342A8A3B7}"/>
              </a:ext>
            </a:extLst>
          </p:cNvPr>
          <p:cNvSpPr txBox="1"/>
          <p:nvPr/>
        </p:nvSpPr>
        <p:spPr>
          <a:xfrm>
            <a:off x="8393470" y="861843"/>
            <a:ext cx="3096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Flue gas enters the bottom of the absorber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Counter current absorption through MEA solvent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C54FD-374E-549C-1AD1-FB6736CE55C4}"/>
              </a:ext>
            </a:extLst>
          </p:cNvPr>
          <p:cNvSpPr txBox="1"/>
          <p:nvPr/>
        </p:nvSpPr>
        <p:spPr>
          <a:xfrm>
            <a:off x="8393470" y="2080870"/>
            <a:ext cx="333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Rich CO</a:t>
            </a:r>
            <a:r>
              <a:rPr lang="en-IN" sz="1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heated through HE1 and HE2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Fed to the second stage of the stripper column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2CCB76-3469-142A-0C9B-B1CFBD4B3983}"/>
              </a:ext>
            </a:extLst>
          </p:cNvPr>
          <p:cNvSpPr txBox="1"/>
          <p:nvPr/>
        </p:nvSpPr>
        <p:spPr>
          <a:xfrm>
            <a:off x="8393471" y="3471928"/>
            <a:ext cx="3330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Vapours from reboiler strips CO</a:t>
            </a:r>
            <a:r>
              <a:rPr lang="en-IN" sz="1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Stripped CO</a:t>
            </a:r>
            <a:r>
              <a:rPr lang="en-IN" sz="14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 goes to a separator to get pure yield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C1E311-8A64-8081-CB13-2B421703CBC3}"/>
              </a:ext>
            </a:extLst>
          </p:cNvPr>
          <p:cNvSpPr txBox="1"/>
          <p:nvPr/>
        </p:nvSpPr>
        <p:spPr>
          <a:xfrm>
            <a:off x="8393470" y="4733504"/>
            <a:ext cx="3330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Stripped MEA recycled back to the absorber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Make up water is also add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1E70B-B407-2052-20EF-ADB43EA0E1D1}"/>
              </a:ext>
            </a:extLst>
          </p:cNvPr>
          <p:cNvSpPr/>
          <p:nvPr/>
        </p:nvSpPr>
        <p:spPr>
          <a:xfrm>
            <a:off x="8298896" y="2034487"/>
            <a:ext cx="3330655" cy="10277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A9EA7B-61E8-C1D4-E58D-B12679BE8AF5}"/>
              </a:ext>
            </a:extLst>
          </p:cNvPr>
          <p:cNvSpPr/>
          <p:nvPr/>
        </p:nvSpPr>
        <p:spPr>
          <a:xfrm>
            <a:off x="8298895" y="4611132"/>
            <a:ext cx="3330655" cy="10277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463918-5441-1C1D-A19E-A17AAA860919}"/>
              </a:ext>
            </a:extLst>
          </p:cNvPr>
          <p:cNvSpPr/>
          <p:nvPr/>
        </p:nvSpPr>
        <p:spPr>
          <a:xfrm>
            <a:off x="8298895" y="3322810"/>
            <a:ext cx="3330655" cy="102772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4812AF-0438-1953-B7B1-D351FEEB18FF}"/>
              </a:ext>
            </a:extLst>
          </p:cNvPr>
          <p:cNvSpPr/>
          <p:nvPr/>
        </p:nvSpPr>
        <p:spPr>
          <a:xfrm>
            <a:off x="148046" y="2403566"/>
            <a:ext cx="698862" cy="7315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Graphic 58" descr="Line arrow: Counter-clockwise curve outline">
            <a:extLst>
              <a:ext uri="{FF2B5EF4-FFF2-40B4-BE49-F238E27FC236}">
                <a16:creationId xmlns:a16="http://schemas.microsoft.com/office/drawing/2014/main" id="{C4D0F73D-5A17-8C1B-A516-4DEFDF627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477" y="2955278"/>
            <a:ext cx="698862" cy="69886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06899F9-8FCD-4338-09BF-E4C6ACA54D9F}"/>
              </a:ext>
            </a:extLst>
          </p:cNvPr>
          <p:cNvSpPr txBox="1"/>
          <p:nvPr/>
        </p:nvSpPr>
        <p:spPr>
          <a:xfrm>
            <a:off x="432101" y="3675917"/>
            <a:ext cx="155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11 mol % CO</a:t>
            </a:r>
            <a:r>
              <a:rPr lang="en-IN" sz="1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61" name="Graphic 60" descr="Line arrow: Counter-clockwise curve outline">
            <a:extLst>
              <a:ext uri="{FF2B5EF4-FFF2-40B4-BE49-F238E27FC236}">
                <a16:creationId xmlns:a16="http://schemas.microsoft.com/office/drawing/2014/main" id="{AB18F114-9721-83A3-C8D5-8D1F6CE9C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460509">
            <a:off x="5125146" y="2056860"/>
            <a:ext cx="1015983" cy="135587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D8BCC7-DC38-ECE0-548B-274439E654BD}"/>
              </a:ext>
            </a:extLst>
          </p:cNvPr>
          <p:cNvSpPr txBox="1"/>
          <p:nvPr/>
        </p:nvSpPr>
        <p:spPr>
          <a:xfrm>
            <a:off x="5182550" y="3356485"/>
            <a:ext cx="2098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Rad-Frac based 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</a:p>
        </p:txBody>
      </p:sp>
      <p:pic>
        <p:nvPicPr>
          <p:cNvPr id="63" name="Graphic 62" descr="Line arrow: Counter-clockwise curve outline">
            <a:extLst>
              <a:ext uri="{FF2B5EF4-FFF2-40B4-BE49-F238E27FC236}">
                <a16:creationId xmlns:a16="http://schemas.microsoft.com/office/drawing/2014/main" id="{7A6BC032-B4BB-0892-6C6B-B176FCCF7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474892">
            <a:off x="446463" y="1234216"/>
            <a:ext cx="698862" cy="95093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A103106-9F73-B9FE-4FEC-E5F231C34C35}"/>
              </a:ext>
            </a:extLst>
          </p:cNvPr>
          <p:cNvSpPr txBox="1"/>
          <p:nvPr/>
        </p:nvSpPr>
        <p:spPr>
          <a:xfrm>
            <a:off x="-393473" y="718676"/>
            <a:ext cx="2098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Rad-Frac </a:t>
            </a:r>
          </a:p>
          <a:p>
            <a:pPr algn="ctr"/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based 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2557A1-6C14-A6C3-0D7E-78BBB69AC8DA}"/>
              </a:ext>
            </a:extLst>
          </p:cNvPr>
          <p:cNvSpPr txBox="1"/>
          <p:nvPr/>
        </p:nvSpPr>
        <p:spPr>
          <a:xfrm>
            <a:off x="4885039" y="6652849"/>
            <a:ext cx="736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dirty="0"/>
              <a:t>Inspired from CO</a:t>
            </a:r>
            <a:r>
              <a:rPr lang="en-IN" sz="1200" i="1" baseline="-25000" dirty="0"/>
              <a:t>2</a:t>
            </a:r>
            <a:r>
              <a:rPr lang="en-IN" sz="1200" i="1" dirty="0"/>
              <a:t> Capture by Reactive Absorption-Stripping </a:t>
            </a:r>
            <a:r>
              <a:rPr lang="en-IN" sz="1200" i="1" dirty="0" err="1"/>
              <a:t>Modeling</a:t>
            </a:r>
            <a:r>
              <a:rPr lang="en-IN" sz="1200" i="1" dirty="0"/>
              <a:t>, Analysis and Design by </a:t>
            </a:r>
            <a:r>
              <a:rPr lang="en-IN" sz="1200" i="1" dirty="0" err="1"/>
              <a:t>Madeddu</a:t>
            </a:r>
            <a:r>
              <a:rPr lang="en-IN" sz="1200" i="1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6846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4935-E3BF-D113-E572-3168F30B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F1E7EB-D304-AE87-191B-77502AB5121D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52DD5299-8E46-AB9D-9774-4C3AB675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25E9E-54CA-A717-45A6-70C17C4EAD0B}"/>
              </a:ext>
            </a:extLst>
          </p:cNvPr>
          <p:cNvSpPr txBox="1"/>
          <p:nvPr/>
        </p:nvSpPr>
        <p:spPr>
          <a:xfrm>
            <a:off x="3558539" y="0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Electrolysis and Methanation Reactor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FAFFD0-50A6-4E39-D59A-F1248A1772FB}"/>
              </a:ext>
            </a:extLst>
          </p:cNvPr>
          <p:cNvCxnSpPr/>
          <p:nvPr/>
        </p:nvCxnSpPr>
        <p:spPr>
          <a:xfrm>
            <a:off x="5983424" y="461665"/>
            <a:ext cx="0" cy="65574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-up of a cylinder&#10;&#10;Description automatically generated">
            <a:extLst>
              <a:ext uri="{FF2B5EF4-FFF2-40B4-BE49-F238E27FC236}">
                <a16:creationId xmlns:a16="http://schemas.microsoft.com/office/drawing/2014/main" id="{8DC53568-B96B-EC9E-8BC2-E495ACDD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7" y="671668"/>
            <a:ext cx="5731510" cy="1176020"/>
          </a:xfrm>
          <a:prstGeom prst="rect">
            <a:avLst/>
          </a:prstGeom>
        </p:spPr>
      </p:pic>
      <p:pic>
        <p:nvPicPr>
          <p:cNvPr id="8" name="Picture 7" descr="A diagram of a pipe&#10;&#10;Description automatically generated">
            <a:extLst>
              <a:ext uri="{FF2B5EF4-FFF2-40B4-BE49-F238E27FC236}">
                <a16:creationId xmlns:a16="http://schemas.microsoft.com/office/drawing/2014/main" id="{143B804D-A64A-0C2E-838F-64F3624B8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95" y="465879"/>
            <a:ext cx="5279028" cy="9592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23627-BAC5-BD8D-B2A0-E4BA816ED9B5}"/>
              </a:ext>
            </a:extLst>
          </p:cNvPr>
          <p:cNvSpPr/>
          <p:nvPr/>
        </p:nvSpPr>
        <p:spPr>
          <a:xfrm>
            <a:off x="272274" y="1994263"/>
            <a:ext cx="5423131" cy="7053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807B9-995F-C97B-74EC-6515CC78D82D}"/>
              </a:ext>
            </a:extLst>
          </p:cNvPr>
          <p:cNvSpPr txBox="1"/>
          <p:nvPr/>
        </p:nvSpPr>
        <p:spPr>
          <a:xfrm>
            <a:off x="362917" y="2063745"/>
            <a:ext cx="5241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H20FEED is fed at 25⁰C and 1 bar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Electrolysis reaction takes place inside the ‘</a:t>
            </a:r>
            <a:r>
              <a:rPr lang="en-IN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RGibbs</a:t>
            </a: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’ reactor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A9C30-7C32-2BE0-9234-424E1EAD6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479" y="2846232"/>
            <a:ext cx="2600688" cy="438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42EF6-6BB9-562B-16B8-DE3AF8AA2A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51" y="3573558"/>
            <a:ext cx="3033350" cy="190055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A4FD403-5E40-72A2-7F6A-A3C5B9990504}"/>
              </a:ext>
            </a:extLst>
          </p:cNvPr>
          <p:cNvCxnSpPr>
            <a:cxnSpLocks/>
          </p:cNvCxnSpPr>
          <p:nvPr/>
        </p:nvCxnSpPr>
        <p:spPr>
          <a:xfrm flipV="1">
            <a:off x="3050812" y="3429000"/>
            <a:ext cx="1289346" cy="311387"/>
          </a:xfrm>
          <a:prstGeom prst="bentConnector3">
            <a:avLst>
              <a:gd name="adj1" fmla="val 6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F75F93-D879-D43C-B9D2-DD51F8DFA71B}"/>
              </a:ext>
            </a:extLst>
          </p:cNvPr>
          <p:cNvSpPr txBox="1"/>
          <p:nvPr/>
        </p:nvSpPr>
        <p:spPr>
          <a:xfrm>
            <a:off x="4405273" y="3302781"/>
            <a:ext cx="158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r>
              <a:rPr lang="en-IN" sz="1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 produced at the cathode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99DE50D-FFD1-75BA-9E74-C2BF69A08248}"/>
              </a:ext>
            </a:extLst>
          </p:cNvPr>
          <p:cNvCxnSpPr/>
          <p:nvPr/>
        </p:nvCxnSpPr>
        <p:spPr>
          <a:xfrm rot="10800000">
            <a:off x="1235401" y="3460867"/>
            <a:ext cx="1251081" cy="365135"/>
          </a:xfrm>
          <a:prstGeom prst="bentConnector3">
            <a:avLst>
              <a:gd name="adj1" fmla="val -4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64671E-5686-4FED-719C-84FA1FCFC9CF}"/>
              </a:ext>
            </a:extLst>
          </p:cNvPr>
          <p:cNvSpPr txBox="1"/>
          <p:nvPr/>
        </p:nvSpPr>
        <p:spPr>
          <a:xfrm>
            <a:off x="55556" y="3460867"/>
            <a:ext cx="158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IN" sz="14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 produced at the cathode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0113BD-E3A5-8DEE-7573-78D5DA4680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87" y="5609742"/>
            <a:ext cx="2686425" cy="4191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B472D8C-6E60-39DE-536B-983D1C05FC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722" y="5943410"/>
            <a:ext cx="2676899" cy="48584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1F2F2F-5386-B251-CFF9-D49177902A48}"/>
              </a:ext>
            </a:extLst>
          </p:cNvPr>
          <p:cNvCxnSpPr>
            <a:cxnSpLocks/>
            <a:stCxn id="39" idx="3"/>
            <a:endCxn id="44" idx="2"/>
          </p:cNvCxnSpPr>
          <p:nvPr/>
        </p:nvCxnSpPr>
        <p:spPr>
          <a:xfrm flipV="1">
            <a:off x="3050812" y="5657934"/>
            <a:ext cx="850628" cy="161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88740FE-E268-588B-0605-CCCA1827548F}"/>
              </a:ext>
            </a:extLst>
          </p:cNvPr>
          <p:cNvSpPr/>
          <p:nvPr/>
        </p:nvSpPr>
        <p:spPr>
          <a:xfrm>
            <a:off x="3901440" y="5190309"/>
            <a:ext cx="2015127" cy="9352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63C8D8-A8A1-9EC0-345F-2CCFC7218EFC}"/>
              </a:ext>
            </a:extLst>
          </p:cNvPr>
          <p:cNvSpPr txBox="1"/>
          <p:nvPr/>
        </p:nvSpPr>
        <p:spPr>
          <a:xfrm>
            <a:off x="4022117" y="5367637"/>
            <a:ext cx="23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Used as a input to the methanation reactor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4B4E57E-0693-6EFF-A0E3-2E4B48A01E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2370" y="1539275"/>
            <a:ext cx="2667372" cy="34294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3628423D-9406-8316-82E8-6A8F22BB9ED4}"/>
              </a:ext>
            </a:extLst>
          </p:cNvPr>
          <p:cNvSpPr/>
          <p:nvPr/>
        </p:nvSpPr>
        <p:spPr>
          <a:xfrm>
            <a:off x="6496595" y="2144558"/>
            <a:ext cx="5423131" cy="95925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D68D04-6790-7517-C99D-9220E76A4B75}"/>
              </a:ext>
            </a:extLst>
          </p:cNvPr>
          <p:cNvSpPr txBox="1"/>
          <p:nvPr/>
        </p:nvSpPr>
        <p:spPr>
          <a:xfrm>
            <a:off x="6587238" y="2214041"/>
            <a:ext cx="5241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Kinetics of ruthenium(Ru) based catalyst was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Soave-Redlich-Kwong equation of state as property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Isothermal homogeneous plug flow reactor is used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6068E8-FF16-4912-DEF0-8C92DA534FFE}"/>
              </a:ext>
            </a:extLst>
          </p:cNvPr>
          <p:cNvSpPr txBox="1"/>
          <p:nvPr/>
        </p:nvSpPr>
        <p:spPr>
          <a:xfrm>
            <a:off x="6200503" y="3302781"/>
            <a:ext cx="57389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equation reported by P.J. Lunde et al. was used for the temperature dependence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9E0D404-BDF2-1BD1-48FE-929DA1C5F0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7619" y="3897528"/>
            <a:ext cx="5884715" cy="4109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E3E82D-269A-ED6F-DD11-D0A146A16F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2201" y="4482274"/>
            <a:ext cx="5731510" cy="169780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26F0946-A8FB-638C-DE79-6489C738B0F1}"/>
              </a:ext>
            </a:extLst>
          </p:cNvPr>
          <p:cNvSpPr txBox="1"/>
          <p:nvPr/>
        </p:nvSpPr>
        <p:spPr>
          <a:xfrm>
            <a:off x="6656897" y="6295246"/>
            <a:ext cx="5102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Estimated kinetic parameters(Adopted from </a:t>
            </a:r>
            <a:r>
              <a:rPr lang="en-IN" sz="1400" i="1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LundeWI</a:t>
            </a:r>
            <a:r>
              <a:rPr lang="en-IN" sz="1400" i="1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dataset 2)</a:t>
            </a:r>
            <a:endParaRPr lang="en-IN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8C435B-F9B6-94FB-C66C-A98A6F5C82FE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7872545" y="1576418"/>
            <a:ext cx="1009825" cy="134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1C50E63-1CD8-9CDA-69E7-D2F0F40D9B81}"/>
              </a:ext>
            </a:extLst>
          </p:cNvPr>
          <p:cNvSpPr/>
          <p:nvPr/>
        </p:nvSpPr>
        <p:spPr>
          <a:xfrm>
            <a:off x="6267086" y="1181086"/>
            <a:ext cx="1605459" cy="77363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5E27B9-1A6A-8B16-4738-A9F3B1655C06}"/>
              </a:ext>
            </a:extLst>
          </p:cNvPr>
          <p:cNvSpPr txBox="1"/>
          <p:nvPr/>
        </p:nvSpPr>
        <p:spPr>
          <a:xfrm>
            <a:off x="6267087" y="1430961"/>
            <a:ext cx="2349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Sabatier reaction</a:t>
            </a:r>
          </a:p>
        </p:txBody>
      </p:sp>
    </p:spTree>
    <p:extLst>
      <p:ext uri="{BB962C8B-B14F-4D97-AF65-F5344CB8AC3E}">
        <p14:creationId xmlns:p14="http://schemas.microsoft.com/office/powerpoint/2010/main" val="181273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F4697-5C33-09EC-2F93-A786BC1F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96281E-2C2C-3CB6-6E96-F27F8A87E1F1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469B5E19-0F05-A57C-BA1E-8380BD0A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01A9A-893B-3C47-A757-D56483B52039}"/>
              </a:ext>
            </a:extLst>
          </p:cNvPr>
          <p:cNvSpPr txBox="1"/>
          <p:nvPr/>
        </p:nvSpPr>
        <p:spPr>
          <a:xfrm>
            <a:off x="3267437" y="-37554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Experimental Plan – Sabatier Reaction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8B622-38E9-DEF3-323F-919690DFFF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407"/>
          <a:stretch/>
        </p:blipFill>
        <p:spPr bwMode="auto">
          <a:xfrm>
            <a:off x="461554" y="671668"/>
            <a:ext cx="11268891" cy="1426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C306B7-851F-F5C6-9C9E-7197AFBE0CA4}"/>
              </a:ext>
            </a:extLst>
          </p:cNvPr>
          <p:cNvSpPr/>
          <p:nvPr/>
        </p:nvSpPr>
        <p:spPr>
          <a:xfrm>
            <a:off x="461554" y="2290480"/>
            <a:ext cx="11268891" cy="113852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4DF27-FD2D-2646-EDE4-86F2413F8605}"/>
              </a:ext>
            </a:extLst>
          </p:cNvPr>
          <p:cNvSpPr txBox="1"/>
          <p:nvPr/>
        </p:nvSpPr>
        <p:spPr>
          <a:xfrm>
            <a:off x="574766" y="2290480"/>
            <a:ext cx="109466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following process conditions were used to gather kinetically relevant data on CO₂ conversion and CH₄ selectivity: temperature (T) between 250 and 410°C, pressure (P) between 1 and 7 </a:t>
            </a:r>
            <a:r>
              <a:rPr lang="en-IN" sz="1600" kern="10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atm</a:t>
            </a:r>
            <a:r>
              <a:rPr lang="en-IN" sz="16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gas hourly space velocity (GHSV) from 3.75 till 10.00 L(STP)/h/</a:t>
            </a:r>
            <a:r>
              <a:rPr lang="en-IN" sz="1600" kern="100" dirty="0" err="1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g_cat</a:t>
            </a:r>
            <a:r>
              <a:rPr lang="en-IN" sz="16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a H₂/CO₂ inlet ratio between 1 and 5 mol H₂/mol CO₂ (while maintaining constant CO₂ partial pressure).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9473E6-6044-0F45-0304-1B677B1BB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997" y="3806920"/>
            <a:ext cx="3902710" cy="1698014"/>
          </a:xfrm>
          <a:prstGeom prst="rect">
            <a:avLst/>
          </a:prstGeom>
        </p:spPr>
      </p:pic>
      <p:pic>
        <p:nvPicPr>
          <p:cNvPr id="9" name="Picture 8" descr="A screenshot of a math application&#10;&#10;Description automatically generated">
            <a:extLst>
              <a:ext uri="{FF2B5EF4-FFF2-40B4-BE49-F238E27FC236}">
                <a16:creationId xmlns:a16="http://schemas.microsoft.com/office/drawing/2014/main" id="{E9E9E694-92B4-ABD9-23D3-D60C9D17A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035" y="3837394"/>
            <a:ext cx="3601628" cy="16980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84F1DB-D47D-7CDD-7238-3B1FA464F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44" y="3715498"/>
            <a:ext cx="3743325" cy="1819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56883-E7A0-B0DE-CDE8-2AE30FA01283}"/>
              </a:ext>
            </a:extLst>
          </p:cNvPr>
          <p:cNvSpPr txBox="1"/>
          <p:nvPr/>
        </p:nvSpPr>
        <p:spPr>
          <a:xfrm>
            <a:off x="262344" y="5645612"/>
            <a:ext cx="6178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Kinetic input for Sabatier reaction in Aspen plus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521EF-292C-B810-E532-4BF04559069F}"/>
              </a:ext>
            </a:extLst>
          </p:cNvPr>
          <p:cNvSpPr txBox="1"/>
          <p:nvPr/>
        </p:nvSpPr>
        <p:spPr>
          <a:xfrm>
            <a:off x="4467183" y="5645820"/>
            <a:ext cx="6178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GHHLW Adsorption input for forward reaction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6DA0A-375B-E14B-E983-11A26314A8C3}"/>
              </a:ext>
            </a:extLst>
          </p:cNvPr>
          <p:cNvSpPr txBox="1"/>
          <p:nvPr/>
        </p:nvSpPr>
        <p:spPr>
          <a:xfrm>
            <a:off x="8383375" y="5645612"/>
            <a:ext cx="3546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GHHLW Adsorption input for reverse reaction              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3795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7A18-A515-839B-AD4D-4AFA8D5B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223F4A-3CF9-97E7-257C-88C335296FFF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293486DC-98E5-DFEA-A6C5-757D1101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of a graph with a line&#10;&#10;Description automatically generated">
            <a:extLst>
              <a:ext uri="{FF2B5EF4-FFF2-40B4-BE49-F238E27FC236}">
                <a16:creationId xmlns:a16="http://schemas.microsoft.com/office/drawing/2014/main" id="{83BB62FE-4741-62B7-CD51-75D720847E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469" y="3429000"/>
            <a:ext cx="3393075" cy="28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E58F45-983E-0AE5-47F1-3430B0B89D5C}"/>
              </a:ext>
            </a:extLst>
          </p:cNvPr>
          <p:cNvSpPr txBox="1"/>
          <p:nvPr/>
        </p:nvSpPr>
        <p:spPr>
          <a:xfrm>
            <a:off x="4469703" y="-5843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Simulation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EA65BC-3072-015C-6187-9CDDF481F7BF}"/>
              </a:ext>
            </a:extLst>
          </p:cNvPr>
          <p:cNvSpPr txBox="1"/>
          <p:nvPr/>
        </p:nvSpPr>
        <p:spPr>
          <a:xfrm>
            <a:off x="1000177" y="3636519"/>
            <a:ext cx="54052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4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Conversion dependence on (a) T, (b) P, (c) GHSV, (d) H</a:t>
            </a:r>
            <a:r>
              <a:rPr lang="en-IN" sz="1400" i="1" kern="100" baseline="-250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IN" sz="1400" i="1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/CO</a:t>
            </a:r>
            <a:r>
              <a:rPr lang="en-IN" sz="1400" i="1" kern="100" baseline="-250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41ED2-ECCF-2932-9176-A48D5BB1A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6" y="759863"/>
            <a:ext cx="3215109" cy="2544898"/>
          </a:xfrm>
          <a:prstGeom prst="rect">
            <a:avLst/>
          </a:prstGeom>
        </p:spPr>
      </p:pic>
      <p:pic>
        <p:nvPicPr>
          <p:cNvPr id="5" name="Picture 4" descr="A graph of a graph showing a pressure&#10;&#10;Description automatically generated with medium confidence">
            <a:extLst>
              <a:ext uri="{FF2B5EF4-FFF2-40B4-BE49-F238E27FC236}">
                <a16:creationId xmlns:a16="http://schemas.microsoft.com/office/drawing/2014/main" id="{D5CBA279-C142-2B1B-AD35-387AE6A0F2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20" y="759863"/>
            <a:ext cx="3215109" cy="2581371"/>
          </a:xfrm>
          <a:prstGeom prst="rect">
            <a:avLst/>
          </a:prstGeom>
        </p:spPr>
      </p:pic>
      <p:pic>
        <p:nvPicPr>
          <p:cNvPr id="6" name="Picture 5" descr="A graph of a graph with a red line and black line&#10;&#10;Description automatically generated with medium confidence">
            <a:extLst>
              <a:ext uri="{FF2B5EF4-FFF2-40B4-BE49-F238E27FC236}">
                <a16:creationId xmlns:a16="http://schemas.microsoft.com/office/drawing/2014/main" id="{1E845F0C-7C6D-110D-189B-821076B73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5" y="818693"/>
            <a:ext cx="3268533" cy="2502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9D1913-20CA-80F9-B1BA-B8C5D92E8FD4}"/>
              </a:ext>
            </a:extLst>
          </p:cNvPr>
          <p:cNvSpPr txBox="1"/>
          <p:nvPr/>
        </p:nvSpPr>
        <p:spPr>
          <a:xfrm>
            <a:off x="1880710" y="3244334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sz="1200" dirty="0"/>
              <a:t>a</a:t>
            </a:r>
            <a:r>
              <a:rPr lang="en-IN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62B84-0E74-35EF-E050-15956068266D}"/>
              </a:ext>
            </a:extLst>
          </p:cNvPr>
          <p:cNvSpPr txBox="1"/>
          <p:nvPr/>
        </p:nvSpPr>
        <p:spPr>
          <a:xfrm>
            <a:off x="5423813" y="3244334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sz="1200" dirty="0"/>
              <a:t>b</a:t>
            </a:r>
            <a:r>
              <a:rPr lang="en-IN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54E3D-A9EE-FB78-20FF-CAA1A0249B2D}"/>
              </a:ext>
            </a:extLst>
          </p:cNvPr>
          <p:cNvSpPr txBox="1"/>
          <p:nvPr/>
        </p:nvSpPr>
        <p:spPr>
          <a:xfrm>
            <a:off x="9436849" y="3244334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sz="1200" dirty="0"/>
              <a:t>c</a:t>
            </a:r>
            <a:r>
              <a:rPr lang="en-IN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2A72A-8AF2-0548-D171-D2B4073791BE}"/>
              </a:ext>
            </a:extLst>
          </p:cNvPr>
          <p:cNvSpPr txBox="1"/>
          <p:nvPr/>
        </p:nvSpPr>
        <p:spPr>
          <a:xfrm>
            <a:off x="9728949" y="6229197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</a:t>
            </a:r>
            <a:r>
              <a:rPr lang="en-IN" sz="1200" dirty="0"/>
              <a:t>d</a:t>
            </a:r>
            <a:r>
              <a:rPr lang="en-IN" dirty="0"/>
              <a:t>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4B3C2F7-51C8-520C-0DB4-41F88DC370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4494" b="-1"/>
          <a:stretch/>
        </p:blipFill>
        <p:spPr>
          <a:xfrm>
            <a:off x="509476" y="4333198"/>
            <a:ext cx="7152111" cy="1985993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88FB09-AD52-EE30-0608-D3E79BF85358}"/>
              </a:ext>
            </a:extLst>
          </p:cNvPr>
          <p:cNvCxnSpPr>
            <a:cxnSpLocks/>
          </p:cNvCxnSpPr>
          <p:nvPr/>
        </p:nvCxnSpPr>
        <p:spPr>
          <a:xfrm flipV="1">
            <a:off x="6298154" y="3955455"/>
            <a:ext cx="552132" cy="464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260B7EF-7975-013A-EF1E-6BA6EC19977D}"/>
              </a:ext>
            </a:extLst>
          </p:cNvPr>
          <p:cNvSpPr/>
          <p:nvPr/>
        </p:nvSpPr>
        <p:spPr>
          <a:xfrm>
            <a:off x="6460332" y="3317608"/>
            <a:ext cx="1537398" cy="668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E6E794-46BF-1B1C-1322-D7E9F153805E}"/>
              </a:ext>
            </a:extLst>
          </p:cNvPr>
          <p:cNvSpPr txBox="1"/>
          <p:nvPr/>
        </p:nvSpPr>
        <p:spPr>
          <a:xfrm>
            <a:off x="6785393" y="3387772"/>
            <a:ext cx="121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95% CO</a:t>
            </a:r>
            <a:r>
              <a:rPr lang="en-IN" sz="1400" b="1" baseline="-25000" dirty="0"/>
              <a:t>2</a:t>
            </a:r>
            <a:r>
              <a:rPr lang="en-IN" sz="1400" b="1" dirty="0"/>
              <a:t> </a:t>
            </a:r>
          </a:p>
          <a:p>
            <a:r>
              <a:rPr lang="en-IN" sz="1400" b="1" dirty="0"/>
              <a:t>100% H</a:t>
            </a:r>
            <a:r>
              <a:rPr lang="en-IN" sz="1400" b="1" baseline="-25000" dirty="0"/>
              <a:t>2</a:t>
            </a:r>
            <a:endParaRPr lang="en-IN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6048EC-B533-FA8B-D41D-4B5C1BE73FD8}"/>
              </a:ext>
            </a:extLst>
          </p:cNvPr>
          <p:cNvSpPr txBox="1"/>
          <p:nvPr/>
        </p:nvSpPr>
        <p:spPr>
          <a:xfrm>
            <a:off x="3031909" y="4089967"/>
            <a:ext cx="239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/>
              <a:t>Results Summary</a:t>
            </a:r>
          </a:p>
        </p:txBody>
      </p:sp>
    </p:spTree>
    <p:extLst>
      <p:ext uri="{BB962C8B-B14F-4D97-AF65-F5344CB8AC3E}">
        <p14:creationId xmlns:p14="http://schemas.microsoft.com/office/powerpoint/2010/main" val="32687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78447-40BC-E5AA-064B-9BE804EB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445C4B-BAA2-DDDD-8CA8-0876B406B001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4CC5A3C6-D464-0B85-F179-B2457E5B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330" y="-166628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10421-9440-7D70-FE9E-5CABA9EC9C77}"/>
              </a:ext>
            </a:extLst>
          </p:cNvPr>
          <p:cNvSpPr txBox="1"/>
          <p:nvPr/>
        </p:nvSpPr>
        <p:spPr>
          <a:xfrm>
            <a:off x="3877037" y="-17528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Techno-Economic Analysis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825A452-4377-43E0-4639-0F4D1CC06E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6" y="444137"/>
            <a:ext cx="5791172" cy="23872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1C28547-1878-6792-BA4A-59C1031AE3F6}"/>
              </a:ext>
            </a:extLst>
          </p:cNvPr>
          <p:cNvSpPr txBox="1"/>
          <p:nvPr/>
        </p:nvSpPr>
        <p:spPr>
          <a:xfrm>
            <a:off x="6523566" y="736600"/>
            <a:ext cx="5232400" cy="117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system consists of three main units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Carbon capture system employing MEA as the solvent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A plug flow reactor based catalytic methanation using Ru as the catalyst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Electrolyser system</a:t>
            </a:r>
            <a:endParaRPr lang="en-IN" sz="12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9BCEB3-3F7E-633C-C027-BAE11FD18F10}"/>
              </a:ext>
            </a:extLst>
          </p:cNvPr>
          <p:cNvCxnSpPr/>
          <p:nvPr/>
        </p:nvCxnSpPr>
        <p:spPr>
          <a:xfrm>
            <a:off x="6417732" y="719667"/>
            <a:ext cx="5444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C3AE15-78D2-6B89-021A-C671FEEA25EB}"/>
              </a:ext>
            </a:extLst>
          </p:cNvPr>
          <p:cNvCxnSpPr/>
          <p:nvPr/>
        </p:nvCxnSpPr>
        <p:spPr>
          <a:xfrm>
            <a:off x="6417733" y="1914230"/>
            <a:ext cx="5444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1B606D-8877-82DA-A956-5816120ED0DE}"/>
              </a:ext>
            </a:extLst>
          </p:cNvPr>
          <p:cNvSpPr txBox="1"/>
          <p:nvPr/>
        </p:nvSpPr>
        <p:spPr>
          <a:xfrm>
            <a:off x="0" y="593235"/>
            <a:ext cx="1643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Treats the CO</a:t>
            </a:r>
            <a:r>
              <a:rPr lang="en-IN" sz="12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 flows after MEA carbon capture as input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24FD3EA-500D-6990-0B45-CC94F6D37081}"/>
              </a:ext>
            </a:extLst>
          </p:cNvPr>
          <p:cNvSpPr/>
          <p:nvPr/>
        </p:nvSpPr>
        <p:spPr>
          <a:xfrm>
            <a:off x="2549189" y="2942001"/>
            <a:ext cx="2794696" cy="257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A72CAF-5074-7FA7-51DE-1A56B0896EC9}"/>
              </a:ext>
            </a:extLst>
          </p:cNvPr>
          <p:cNvSpPr txBox="1"/>
          <p:nvPr/>
        </p:nvSpPr>
        <p:spPr>
          <a:xfrm>
            <a:off x="3158979" y="3172170"/>
            <a:ext cx="214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 Template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25E421C-880A-D1E2-9360-92E339E5226E}"/>
              </a:ext>
            </a:extLst>
          </p:cNvPr>
          <p:cNvSpPr txBox="1"/>
          <p:nvPr/>
        </p:nvSpPr>
        <p:spPr>
          <a:xfrm>
            <a:off x="3292114" y="3468707"/>
            <a:ext cx="2142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i="1" dirty="0"/>
              <a:t>Study components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54E49-A7CC-07B3-B8E1-C1DE3B752E2E}"/>
              </a:ext>
            </a:extLst>
          </p:cNvPr>
          <p:cNvSpPr/>
          <p:nvPr/>
        </p:nvSpPr>
        <p:spPr>
          <a:xfrm>
            <a:off x="3031282" y="3812111"/>
            <a:ext cx="733571" cy="208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FED2A5-78A6-E75E-4510-B02E23ED9213}"/>
              </a:ext>
            </a:extLst>
          </p:cNvPr>
          <p:cNvSpPr txBox="1"/>
          <p:nvPr/>
        </p:nvSpPr>
        <p:spPr>
          <a:xfrm>
            <a:off x="3118758" y="3793620"/>
            <a:ext cx="10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Goal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869501-5A62-2882-1529-34EADB34853F}"/>
              </a:ext>
            </a:extLst>
          </p:cNvPr>
          <p:cNvSpPr txBox="1"/>
          <p:nvPr/>
        </p:nvSpPr>
        <p:spPr>
          <a:xfrm>
            <a:off x="4246946" y="3785488"/>
            <a:ext cx="10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Scope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2D9399-E0CE-B5A7-739F-BA5549E3E0A9}"/>
              </a:ext>
            </a:extLst>
          </p:cNvPr>
          <p:cNvSpPr txBox="1"/>
          <p:nvPr/>
        </p:nvSpPr>
        <p:spPr>
          <a:xfrm>
            <a:off x="3031282" y="4208389"/>
            <a:ext cx="10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Inventory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F27F5-25D9-E66F-17EE-EFEF2954E969}"/>
              </a:ext>
            </a:extLst>
          </p:cNvPr>
          <p:cNvSpPr txBox="1"/>
          <p:nvPr/>
        </p:nvSpPr>
        <p:spPr>
          <a:xfrm>
            <a:off x="4142470" y="4215224"/>
            <a:ext cx="10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Indicator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9780A3-CC1B-1CE5-4E5F-125AC1F57A23}"/>
              </a:ext>
            </a:extLst>
          </p:cNvPr>
          <p:cNvSpPr txBox="1"/>
          <p:nvPr/>
        </p:nvSpPr>
        <p:spPr>
          <a:xfrm>
            <a:off x="3417370" y="4705259"/>
            <a:ext cx="1058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Interpretation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877230-C69C-39EE-2CF2-74DB70AAD0FE}"/>
              </a:ext>
            </a:extLst>
          </p:cNvPr>
          <p:cNvCxnSpPr>
            <a:cxnSpLocks/>
          </p:cNvCxnSpPr>
          <p:nvPr/>
        </p:nvCxnSpPr>
        <p:spPr>
          <a:xfrm>
            <a:off x="1718733" y="3468707"/>
            <a:ext cx="810177" cy="17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BB15929-CB2E-F118-C9A7-51DBC2E694AD}"/>
              </a:ext>
            </a:extLst>
          </p:cNvPr>
          <p:cNvCxnSpPr>
            <a:cxnSpLocks/>
          </p:cNvCxnSpPr>
          <p:nvPr/>
        </p:nvCxnSpPr>
        <p:spPr>
          <a:xfrm flipV="1">
            <a:off x="5343885" y="3529102"/>
            <a:ext cx="966388" cy="38774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572DBA-484D-123B-B663-6AEBEC176D79}"/>
              </a:ext>
            </a:extLst>
          </p:cNvPr>
          <p:cNvCxnSpPr>
            <a:cxnSpLocks/>
          </p:cNvCxnSpPr>
          <p:nvPr/>
        </p:nvCxnSpPr>
        <p:spPr>
          <a:xfrm>
            <a:off x="5351148" y="3949459"/>
            <a:ext cx="1038560" cy="710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AAA5FE-54F1-5E43-32E5-C6326524E181}"/>
              </a:ext>
            </a:extLst>
          </p:cNvPr>
          <p:cNvCxnSpPr>
            <a:cxnSpLocks/>
          </p:cNvCxnSpPr>
          <p:nvPr/>
        </p:nvCxnSpPr>
        <p:spPr>
          <a:xfrm>
            <a:off x="5351148" y="3965663"/>
            <a:ext cx="890204" cy="7204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D88C4EB-94CB-E33F-2FF8-F61ABAAAB61A}"/>
              </a:ext>
            </a:extLst>
          </p:cNvPr>
          <p:cNvSpPr/>
          <p:nvPr/>
        </p:nvSpPr>
        <p:spPr>
          <a:xfrm>
            <a:off x="3031282" y="4228576"/>
            <a:ext cx="733571" cy="208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D5CF90-75D7-A8EF-31B7-FE70988B8528}"/>
              </a:ext>
            </a:extLst>
          </p:cNvPr>
          <p:cNvSpPr/>
          <p:nvPr/>
        </p:nvSpPr>
        <p:spPr>
          <a:xfrm>
            <a:off x="4164581" y="4233671"/>
            <a:ext cx="708737" cy="1981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73FC67-252C-C5A1-B5F9-CF1BDB2E15D3}"/>
              </a:ext>
            </a:extLst>
          </p:cNvPr>
          <p:cNvSpPr/>
          <p:nvPr/>
        </p:nvSpPr>
        <p:spPr>
          <a:xfrm>
            <a:off x="4164581" y="3820243"/>
            <a:ext cx="733571" cy="2083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8D1243-1BC4-ACC5-6B55-D1A7FB9D66C6}"/>
              </a:ext>
            </a:extLst>
          </p:cNvPr>
          <p:cNvSpPr/>
          <p:nvPr/>
        </p:nvSpPr>
        <p:spPr>
          <a:xfrm>
            <a:off x="3474626" y="4673585"/>
            <a:ext cx="904298" cy="274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F9C605-7B2A-F491-64C2-4FB4DC6CBD9F}"/>
              </a:ext>
            </a:extLst>
          </p:cNvPr>
          <p:cNvSpPr txBox="1"/>
          <p:nvPr/>
        </p:nvSpPr>
        <p:spPr>
          <a:xfrm>
            <a:off x="280363" y="3299965"/>
            <a:ext cx="212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TEA guidelines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615CB8-418B-16FB-7B85-94D6099DC6F0}"/>
              </a:ext>
            </a:extLst>
          </p:cNvPr>
          <p:cNvCxnSpPr>
            <a:cxnSpLocks/>
          </p:cNvCxnSpPr>
          <p:nvPr/>
        </p:nvCxnSpPr>
        <p:spPr>
          <a:xfrm>
            <a:off x="1718733" y="4161740"/>
            <a:ext cx="830456" cy="7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3D8DE1-AF90-2D12-B298-A45181758E3F}"/>
              </a:ext>
            </a:extLst>
          </p:cNvPr>
          <p:cNvCxnSpPr>
            <a:cxnSpLocks/>
          </p:cNvCxnSpPr>
          <p:nvPr/>
        </p:nvCxnSpPr>
        <p:spPr>
          <a:xfrm>
            <a:off x="1718733" y="4868721"/>
            <a:ext cx="85073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E2E5125-9D0D-EFD3-B199-D4ACBD4ABF03}"/>
              </a:ext>
            </a:extLst>
          </p:cNvPr>
          <p:cNvSpPr txBox="1"/>
          <p:nvPr/>
        </p:nvSpPr>
        <p:spPr>
          <a:xfrm>
            <a:off x="-217361" y="3792408"/>
            <a:ext cx="2268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Low technology 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readiness level 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assessment guidance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2A7F84-75E4-E684-9C67-BDE8F6BFEE94}"/>
              </a:ext>
            </a:extLst>
          </p:cNvPr>
          <p:cNvSpPr txBox="1"/>
          <p:nvPr/>
        </p:nvSpPr>
        <p:spPr>
          <a:xfrm>
            <a:off x="4364" y="4645806"/>
            <a:ext cx="2120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Example processes 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and placeholder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BF83CC-EEF5-BA45-B202-FDB4C2CE35E0}"/>
              </a:ext>
            </a:extLst>
          </p:cNvPr>
          <p:cNvSpPr txBox="1"/>
          <p:nvPr/>
        </p:nvSpPr>
        <p:spPr>
          <a:xfrm>
            <a:off x="6321335" y="3253663"/>
            <a:ext cx="260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Order of magnitude </a:t>
            </a:r>
          </a:p>
          <a:p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estimations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566106-C679-CC4B-D173-FC061837AD1A}"/>
              </a:ext>
            </a:extLst>
          </p:cNvPr>
          <p:cNvSpPr txBox="1"/>
          <p:nvPr/>
        </p:nvSpPr>
        <p:spPr>
          <a:xfrm>
            <a:off x="5655916" y="3761438"/>
            <a:ext cx="294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Sensitivity and 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uncertainty 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1A6D603-F3B1-5158-EBAB-BEC33B660BA0}"/>
              </a:ext>
            </a:extLst>
          </p:cNvPr>
          <p:cNvSpPr txBox="1"/>
          <p:nvPr/>
        </p:nvSpPr>
        <p:spPr>
          <a:xfrm>
            <a:off x="5721818" y="4492376"/>
            <a:ext cx="2605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Economic and 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hotspot analysis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DFB072-BB26-B2CA-907F-4B264ECCA2B2}"/>
              </a:ext>
            </a:extLst>
          </p:cNvPr>
          <p:cNvSpPr txBox="1"/>
          <p:nvPr/>
        </p:nvSpPr>
        <p:spPr>
          <a:xfrm>
            <a:off x="2313277" y="5711539"/>
            <a:ext cx="555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Cambria" panose="02040503050406030204" pitchFamily="18" charset="0"/>
                <a:ea typeface="Cambria" panose="02040503050406030204" pitchFamily="18" charset="0"/>
              </a:rPr>
              <a:t>Overview of inputs, outputs and features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360049-F9A1-9CC9-81E0-5C9D12272C04}"/>
              </a:ext>
            </a:extLst>
          </p:cNvPr>
          <p:cNvSpPr txBox="1"/>
          <p:nvPr/>
        </p:nvSpPr>
        <p:spPr>
          <a:xfrm>
            <a:off x="8859279" y="2029948"/>
            <a:ext cx="199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Scenario Analysis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77E0B3-4C61-310E-0883-C6E4F93C2890}"/>
              </a:ext>
            </a:extLst>
          </p:cNvPr>
          <p:cNvSpPr txBox="1"/>
          <p:nvPr/>
        </p:nvSpPr>
        <p:spPr>
          <a:xfrm>
            <a:off x="8327496" y="2528690"/>
            <a:ext cx="3512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 case:</a:t>
            </a:r>
            <a:r>
              <a:rPr lang="en-IN" sz="14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the default scenario, 10,000,000 kg are produced, average electricity prices and impacts are used, Catalyst A is used</a:t>
            </a:r>
            <a:endParaRPr lang="en-IN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B0BC4D-6D5D-290F-C133-F2D213BE80E9}"/>
              </a:ext>
            </a:extLst>
          </p:cNvPr>
          <p:cNvSpPr txBox="1"/>
          <p:nvPr/>
        </p:nvSpPr>
        <p:spPr>
          <a:xfrm>
            <a:off x="8327496" y="3568893"/>
            <a:ext cx="3512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Scenario#1:</a:t>
            </a:r>
            <a:r>
              <a:rPr lang="en-IN" sz="14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Renewable Electricity: This first scenario models the use of renewable electricity (50% solar and 50% wind)</a:t>
            </a:r>
            <a:endParaRPr lang="en-IN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3E8888-AA67-A508-E8CE-E00F4BC689DB}"/>
              </a:ext>
            </a:extLst>
          </p:cNvPr>
          <p:cNvSpPr txBox="1"/>
          <p:nvPr/>
        </p:nvSpPr>
        <p:spPr>
          <a:xfrm>
            <a:off x="8319028" y="4406197"/>
            <a:ext cx="3629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Scenario#2:</a:t>
            </a:r>
            <a:r>
              <a:rPr lang="en-IN" sz="14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Catalyst B is used in place of catalyst A </a:t>
            </a:r>
            <a:endParaRPr lang="en-IN" sz="1400" dirty="0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E451685-80B8-783F-3551-05A6212A8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535" y="5116315"/>
            <a:ext cx="5998666" cy="1194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CE050A7-5A56-6619-8531-94EDAA64195E}"/>
              </a:ext>
            </a:extLst>
          </p:cNvPr>
          <p:cNvSpPr txBox="1"/>
          <p:nvPr/>
        </p:nvSpPr>
        <p:spPr>
          <a:xfrm>
            <a:off x="8000416" y="6306560"/>
            <a:ext cx="555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Cambria" panose="02040503050406030204" pitchFamily="18" charset="0"/>
                <a:ea typeface="Cambria" panose="02040503050406030204" pitchFamily="18" charset="0"/>
              </a:rPr>
              <a:t>Snapshot of Excel Sheet</a:t>
            </a:r>
          </a:p>
        </p:txBody>
      </p:sp>
    </p:spTree>
    <p:extLst>
      <p:ext uri="{BB962C8B-B14F-4D97-AF65-F5344CB8AC3E}">
        <p14:creationId xmlns:p14="http://schemas.microsoft.com/office/powerpoint/2010/main" val="31708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9189A-DB77-DA28-A15B-4A190867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F616FB-5526-783E-9D58-56B1D98DF552}"/>
              </a:ext>
            </a:extLst>
          </p:cNvPr>
          <p:cNvSpPr/>
          <p:nvPr/>
        </p:nvSpPr>
        <p:spPr>
          <a:xfrm>
            <a:off x="0" y="0"/>
            <a:ext cx="12192000" cy="444137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IIT Indian Institute of Technology Kharagpur Logo PNG vector ...">
            <a:extLst>
              <a:ext uri="{FF2B5EF4-FFF2-40B4-BE49-F238E27FC236}">
                <a16:creationId xmlns:a16="http://schemas.microsoft.com/office/drawing/2014/main" id="{E406D0C8-E943-A053-2962-6C6B893D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463" y="-88195"/>
            <a:ext cx="1012371" cy="75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F4BF0A-924A-D86F-FAFB-206CE8913BC1}"/>
              </a:ext>
            </a:extLst>
          </p:cNvPr>
          <p:cNvSpPr/>
          <p:nvPr/>
        </p:nvSpPr>
        <p:spPr>
          <a:xfrm>
            <a:off x="549181" y="1202361"/>
            <a:ext cx="3935973" cy="160010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4B44B-F5B1-04A6-7D87-DF83E6972603}"/>
              </a:ext>
            </a:extLst>
          </p:cNvPr>
          <p:cNvSpPr txBox="1"/>
          <p:nvPr/>
        </p:nvSpPr>
        <p:spPr>
          <a:xfrm>
            <a:off x="679387" y="1349896"/>
            <a:ext cx="3890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Scenario Specification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Catalyst parameters and Reaction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Cost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Machine 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FD1B0-A4D7-E467-B342-8EF97F1BA9F5}"/>
              </a:ext>
            </a:extLst>
          </p:cNvPr>
          <p:cNvSpPr txBox="1"/>
          <p:nvPr/>
        </p:nvSpPr>
        <p:spPr>
          <a:xfrm>
            <a:off x="4701539" y="-35460"/>
            <a:ext cx="592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Inventory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D04DB-F303-E658-0268-7435BE7D22D3}"/>
              </a:ext>
            </a:extLst>
          </p:cNvPr>
          <p:cNvSpPr txBox="1"/>
          <p:nvPr/>
        </p:nvSpPr>
        <p:spPr>
          <a:xfrm>
            <a:off x="1116462" y="695041"/>
            <a:ext cx="269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Inventory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55DD-D9CD-D29A-6C35-997EB35DCCAE}"/>
              </a:ext>
            </a:extLst>
          </p:cNvPr>
          <p:cNvSpPr txBox="1"/>
          <p:nvPr/>
        </p:nvSpPr>
        <p:spPr>
          <a:xfrm>
            <a:off x="1157407" y="2874502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Purchase Equipment Cost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E6C7E98-310E-8803-A6E9-A8B5D739F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490" y="3286848"/>
            <a:ext cx="2038635" cy="5144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EB1DC7-1107-C860-F93A-4DF708DC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22" y="3873306"/>
            <a:ext cx="4933722" cy="138815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2977B0-A6AE-9194-3B1F-3170BF34E8C1}"/>
              </a:ext>
            </a:extLst>
          </p:cNvPr>
          <p:cNvCxnSpPr/>
          <p:nvPr/>
        </p:nvCxnSpPr>
        <p:spPr>
          <a:xfrm>
            <a:off x="5452534" y="426205"/>
            <a:ext cx="0" cy="6413863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A93A92-E0B2-3F4D-8855-F23C35380AEF}"/>
              </a:ext>
            </a:extLst>
          </p:cNvPr>
          <p:cNvSpPr txBox="1"/>
          <p:nvPr/>
        </p:nvSpPr>
        <p:spPr>
          <a:xfrm>
            <a:off x="7103534" y="479597"/>
            <a:ext cx="3553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Capital Expenditure CAPEX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E07A06-AF84-8B0C-365A-1F69F60166D0}"/>
              </a:ext>
            </a:extLst>
          </p:cNvPr>
          <p:cNvSpPr txBox="1"/>
          <p:nvPr/>
        </p:nvSpPr>
        <p:spPr>
          <a:xfrm>
            <a:off x="679387" y="5235317"/>
            <a:ext cx="431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 absorber and stripper, equipment costs are calculated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D1B562F-07F8-1E4E-A2D5-0AFB18A51B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4" y="5874973"/>
            <a:ext cx="4246410" cy="38768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72F41E-FD85-D069-9228-EA5414B7F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4805" y="937015"/>
            <a:ext cx="4990858" cy="26336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D5B0ED5-5678-03F2-56F1-FF41A5248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4805" y="3518267"/>
            <a:ext cx="4990855" cy="30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1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1183</Words>
  <Application>Microsoft Office PowerPoint</Application>
  <PresentationFormat>Widescreen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Arghadeep Biswas</dc:creator>
  <cp:lastModifiedBy>Arghadeep Biswas</cp:lastModifiedBy>
  <cp:revision>8</cp:revision>
  <dcterms:created xsi:type="dcterms:W3CDTF">2024-11-08T11:37:55Z</dcterms:created>
  <dcterms:modified xsi:type="dcterms:W3CDTF">2025-05-09T13:41:09Z</dcterms:modified>
</cp:coreProperties>
</file>