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9" r:id="rId4"/>
    <p:sldId id="264" r:id="rId5"/>
    <p:sldId id="269" r:id="rId6"/>
    <p:sldId id="266" r:id="rId7"/>
    <p:sldId id="270" r:id="rId8"/>
    <p:sldId id="263" r:id="rId9"/>
    <p:sldId id="268"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E78"/>
    <a:srgbClr val="BF49B7"/>
    <a:srgbClr val="C246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ADDAE-5053-4504-87E3-18701B8FF9C9}" type="doc">
      <dgm:prSet loTypeId="urn:microsoft.com/office/officeart/2005/8/layout/vList3" loCatId="list" qsTypeId="urn:microsoft.com/office/officeart/2005/8/quickstyle/simple1" qsCatId="simple" csTypeId="urn:microsoft.com/office/officeart/2005/8/colors/accent1_2" csCatId="accent1" phldr="1"/>
      <dgm:spPr/>
    </dgm:pt>
    <dgm:pt modelId="{A4C8EF64-08C8-4651-A099-599EA7F1D481}">
      <dgm:prSet phldrT="[Text]"/>
      <dgm:spPr>
        <a:solidFill>
          <a:srgbClr val="7A1E78"/>
        </a:solidFill>
      </dgm:spPr>
      <dgm:t>
        <a:bodyPr/>
        <a:lstStyle/>
        <a:p>
          <a:pPr>
            <a:buClrTx/>
            <a:buSzPts val="1800"/>
            <a:buFont typeface="+mj-lt"/>
            <a:buAutoNum type="arabicPeriod"/>
          </a:pPr>
          <a:r>
            <a:rPr lang="en-US" dirty="0"/>
            <a:t>For reaction temperatures below the melting point of PET, the size of PET flakes will have to be optimized for fast reaction rates.</a:t>
          </a:r>
          <a:endParaRPr lang="en-IN" dirty="0"/>
        </a:p>
      </dgm:t>
    </dgm:pt>
    <dgm:pt modelId="{AFFD634A-5612-42E5-90E1-C21A4078B3F2}" type="parTrans" cxnId="{AA2E5714-8CA3-44FC-877D-5BA7F58EA93E}">
      <dgm:prSet/>
      <dgm:spPr/>
      <dgm:t>
        <a:bodyPr/>
        <a:lstStyle/>
        <a:p>
          <a:endParaRPr lang="en-IN"/>
        </a:p>
      </dgm:t>
    </dgm:pt>
    <dgm:pt modelId="{7F0704A5-2147-41DA-84EA-175670F07EBE}" type="sibTrans" cxnId="{AA2E5714-8CA3-44FC-877D-5BA7F58EA93E}">
      <dgm:prSet/>
      <dgm:spPr/>
      <dgm:t>
        <a:bodyPr/>
        <a:lstStyle/>
        <a:p>
          <a:endParaRPr lang="en-IN"/>
        </a:p>
      </dgm:t>
    </dgm:pt>
    <dgm:pt modelId="{450E9DE1-60AC-4A65-BED4-428F02989101}">
      <dgm:prSet phldrT="[Text]"/>
      <dgm:spPr>
        <a:solidFill>
          <a:srgbClr val="7A1E78"/>
        </a:solidFill>
      </dgm:spPr>
      <dgm:t>
        <a:bodyPr/>
        <a:lstStyle/>
        <a:p>
          <a:pPr>
            <a:buClrTx/>
            <a:buSzPts val="1800"/>
            <a:buFont typeface="+mj-lt"/>
            <a:buAutoNum type="arabicPeriod"/>
          </a:pPr>
          <a:r>
            <a:rPr lang="en-US" dirty="0"/>
            <a:t>Reaction temperature and reaction time must be optimized for higher BHET purity and yield.</a:t>
          </a:r>
          <a:endParaRPr lang="en-IN" dirty="0"/>
        </a:p>
      </dgm:t>
    </dgm:pt>
    <dgm:pt modelId="{CF04E93E-66EF-4DC0-8A93-67C3607F2CF0}" type="parTrans" cxnId="{DD948518-E5E3-42FA-B51E-56359018E00A}">
      <dgm:prSet/>
      <dgm:spPr/>
      <dgm:t>
        <a:bodyPr/>
        <a:lstStyle/>
        <a:p>
          <a:endParaRPr lang="en-IN"/>
        </a:p>
      </dgm:t>
    </dgm:pt>
    <dgm:pt modelId="{99EE5B75-9020-4687-A1FE-5DDA29F0D620}" type="sibTrans" cxnId="{DD948518-E5E3-42FA-B51E-56359018E00A}">
      <dgm:prSet/>
      <dgm:spPr/>
      <dgm:t>
        <a:bodyPr/>
        <a:lstStyle/>
        <a:p>
          <a:endParaRPr lang="en-IN"/>
        </a:p>
      </dgm:t>
    </dgm:pt>
    <dgm:pt modelId="{7286227A-B366-4794-9E09-51A9190E9C2E}">
      <dgm:prSet phldrT="[Text]"/>
      <dgm:spPr>
        <a:solidFill>
          <a:srgbClr val="7A1E78"/>
        </a:solidFill>
      </dgm:spPr>
      <dgm:t>
        <a:bodyPr/>
        <a:lstStyle/>
        <a:p>
          <a:pPr>
            <a:buClrTx/>
            <a:buSzPts val="1800"/>
            <a:buFont typeface="+mj-lt"/>
            <a:buAutoNum type="arabicPeriod"/>
          </a:pPr>
          <a:r>
            <a:rPr lang="en-US" dirty="0"/>
            <a:t>IER (ion exchange resins) can be used in downstream processing to remove colored impurities.</a:t>
          </a:r>
          <a:endParaRPr lang="en-IN" dirty="0"/>
        </a:p>
      </dgm:t>
    </dgm:pt>
    <dgm:pt modelId="{84A9635C-E989-43A7-B923-C5A6691E4B31}" type="parTrans" cxnId="{2B42DA80-B86D-435B-831E-FEDCBA4B9CC8}">
      <dgm:prSet/>
      <dgm:spPr/>
      <dgm:t>
        <a:bodyPr/>
        <a:lstStyle/>
        <a:p>
          <a:endParaRPr lang="en-IN"/>
        </a:p>
      </dgm:t>
    </dgm:pt>
    <dgm:pt modelId="{FD10B228-0233-480D-AE7E-F3BC2E2F43FA}" type="sibTrans" cxnId="{2B42DA80-B86D-435B-831E-FEDCBA4B9CC8}">
      <dgm:prSet/>
      <dgm:spPr/>
      <dgm:t>
        <a:bodyPr/>
        <a:lstStyle/>
        <a:p>
          <a:endParaRPr lang="en-IN"/>
        </a:p>
      </dgm:t>
    </dgm:pt>
    <dgm:pt modelId="{57A68D6B-96DE-4B85-BCF9-C484C4B0A065}" type="pres">
      <dgm:prSet presAssocID="{260ADDAE-5053-4504-87E3-18701B8FF9C9}" presName="linearFlow" presStyleCnt="0">
        <dgm:presLayoutVars>
          <dgm:dir/>
          <dgm:resizeHandles val="exact"/>
        </dgm:presLayoutVars>
      </dgm:prSet>
      <dgm:spPr/>
    </dgm:pt>
    <dgm:pt modelId="{D60A87C2-1771-4019-8308-3C4D081B0CC4}" type="pres">
      <dgm:prSet presAssocID="{A4C8EF64-08C8-4651-A099-599EA7F1D481}" presName="composite" presStyleCnt="0"/>
      <dgm:spPr/>
    </dgm:pt>
    <dgm:pt modelId="{A19F3B07-CB4F-4D17-8FCF-EC32AD170546}" type="pres">
      <dgm:prSet presAssocID="{A4C8EF64-08C8-4651-A099-599EA7F1D481}" presName="imgShp" presStyleLbl="fgImgPlace1" presStyleIdx="0" presStyleCnt="3"/>
      <dgm:spPr>
        <a:solidFill>
          <a:schemeClr val="bg1"/>
        </a:solidFill>
      </dgm:spPr>
    </dgm:pt>
    <dgm:pt modelId="{8F5CE9FA-DC33-4F8E-8B64-BD00FA9BF875}" type="pres">
      <dgm:prSet presAssocID="{A4C8EF64-08C8-4651-A099-599EA7F1D481}" presName="txShp" presStyleLbl="node1" presStyleIdx="0" presStyleCnt="3">
        <dgm:presLayoutVars>
          <dgm:bulletEnabled val="1"/>
        </dgm:presLayoutVars>
      </dgm:prSet>
      <dgm:spPr/>
    </dgm:pt>
    <dgm:pt modelId="{E9B3DC32-910F-43EF-9B84-DE798A4933CD}" type="pres">
      <dgm:prSet presAssocID="{7F0704A5-2147-41DA-84EA-175670F07EBE}" presName="spacing" presStyleCnt="0"/>
      <dgm:spPr/>
    </dgm:pt>
    <dgm:pt modelId="{EC380AD8-8712-4A93-82AD-5A9690249757}" type="pres">
      <dgm:prSet presAssocID="{450E9DE1-60AC-4A65-BED4-428F02989101}" presName="composite" presStyleCnt="0"/>
      <dgm:spPr/>
    </dgm:pt>
    <dgm:pt modelId="{A1F96B84-CC41-4A87-BD23-85BF3B8D072D}" type="pres">
      <dgm:prSet presAssocID="{450E9DE1-60AC-4A65-BED4-428F02989101}" presName="imgShp" presStyleLbl="fgImgPlace1" presStyleIdx="1" presStyleCnt="3" custLinFactNeighborX="5171" custLinFactNeighborY="783"/>
      <dgm:spPr>
        <a:solidFill>
          <a:schemeClr val="bg1"/>
        </a:solidFill>
      </dgm:spPr>
    </dgm:pt>
    <dgm:pt modelId="{4A38EC6C-6092-469E-8843-D1D412BA5F5E}" type="pres">
      <dgm:prSet presAssocID="{450E9DE1-60AC-4A65-BED4-428F02989101}" presName="txShp" presStyleLbl="node1" presStyleIdx="1" presStyleCnt="3">
        <dgm:presLayoutVars>
          <dgm:bulletEnabled val="1"/>
        </dgm:presLayoutVars>
      </dgm:prSet>
      <dgm:spPr/>
    </dgm:pt>
    <dgm:pt modelId="{508AE06D-151A-48A6-87E8-A41632774E54}" type="pres">
      <dgm:prSet presAssocID="{99EE5B75-9020-4687-A1FE-5DDA29F0D620}" presName="spacing" presStyleCnt="0"/>
      <dgm:spPr/>
    </dgm:pt>
    <dgm:pt modelId="{7F1BC154-F6E1-4EAC-8FE0-8AFFC003A444}" type="pres">
      <dgm:prSet presAssocID="{7286227A-B366-4794-9E09-51A9190E9C2E}" presName="composite" presStyleCnt="0"/>
      <dgm:spPr/>
    </dgm:pt>
    <dgm:pt modelId="{CDCF0C7E-E2F3-4926-AE3A-EB2284A80F3F}" type="pres">
      <dgm:prSet presAssocID="{7286227A-B366-4794-9E09-51A9190E9C2E}" presName="imgShp" presStyleLbl="fgImgPlace1" presStyleIdx="2" presStyleCnt="3"/>
      <dgm:spPr>
        <a:solidFill>
          <a:schemeClr val="bg1"/>
        </a:solidFill>
      </dgm:spPr>
    </dgm:pt>
    <dgm:pt modelId="{71BF5F5F-483A-400D-A86A-4CBE101BA17A}" type="pres">
      <dgm:prSet presAssocID="{7286227A-B366-4794-9E09-51A9190E9C2E}" presName="txShp" presStyleLbl="node1" presStyleIdx="2" presStyleCnt="3">
        <dgm:presLayoutVars>
          <dgm:bulletEnabled val="1"/>
        </dgm:presLayoutVars>
      </dgm:prSet>
      <dgm:spPr/>
    </dgm:pt>
  </dgm:ptLst>
  <dgm:cxnLst>
    <dgm:cxn modelId="{AA2E5714-8CA3-44FC-877D-5BA7F58EA93E}" srcId="{260ADDAE-5053-4504-87E3-18701B8FF9C9}" destId="{A4C8EF64-08C8-4651-A099-599EA7F1D481}" srcOrd="0" destOrd="0" parTransId="{AFFD634A-5612-42E5-90E1-C21A4078B3F2}" sibTransId="{7F0704A5-2147-41DA-84EA-175670F07EBE}"/>
    <dgm:cxn modelId="{DD948518-E5E3-42FA-B51E-56359018E00A}" srcId="{260ADDAE-5053-4504-87E3-18701B8FF9C9}" destId="{450E9DE1-60AC-4A65-BED4-428F02989101}" srcOrd="1" destOrd="0" parTransId="{CF04E93E-66EF-4DC0-8A93-67C3607F2CF0}" sibTransId="{99EE5B75-9020-4687-A1FE-5DDA29F0D620}"/>
    <dgm:cxn modelId="{6001217F-F2B9-406B-A60E-F7E2DD9EEAD2}" type="presOf" srcId="{A4C8EF64-08C8-4651-A099-599EA7F1D481}" destId="{8F5CE9FA-DC33-4F8E-8B64-BD00FA9BF875}" srcOrd="0" destOrd="0" presId="urn:microsoft.com/office/officeart/2005/8/layout/vList3"/>
    <dgm:cxn modelId="{2B42DA80-B86D-435B-831E-FEDCBA4B9CC8}" srcId="{260ADDAE-5053-4504-87E3-18701B8FF9C9}" destId="{7286227A-B366-4794-9E09-51A9190E9C2E}" srcOrd="2" destOrd="0" parTransId="{84A9635C-E989-43A7-B923-C5A6691E4B31}" sibTransId="{FD10B228-0233-480D-AE7E-F3BC2E2F43FA}"/>
    <dgm:cxn modelId="{358B5A96-5782-4CAF-BFEA-AF8665E26A56}" type="presOf" srcId="{450E9DE1-60AC-4A65-BED4-428F02989101}" destId="{4A38EC6C-6092-469E-8843-D1D412BA5F5E}" srcOrd="0" destOrd="0" presId="urn:microsoft.com/office/officeart/2005/8/layout/vList3"/>
    <dgm:cxn modelId="{375505EA-826D-43FD-8ECB-E6D7B265DFDE}" type="presOf" srcId="{7286227A-B366-4794-9E09-51A9190E9C2E}" destId="{71BF5F5F-483A-400D-A86A-4CBE101BA17A}" srcOrd="0" destOrd="0" presId="urn:microsoft.com/office/officeart/2005/8/layout/vList3"/>
    <dgm:cxn modelId="{6D4FE2F5-ED76-4904-B571-288984915AE7}" type="presOf" srcId="{260ADDAE-5053-4504-87E3-18701B8FF9C9}" destId="{57A68D6B-96DE-4B85-BCF9-C484C4B0A065}" srcOrd="0" destOrd="0" presId="urn:microsoft.com/office/officeart/2005/8/layout/vList3"/>
    <dgm:cxn modelId="{2E223E81-5C0B-480A-BB7D-A7D28B17D30C}" type="presParOf" srcId="{57A68D6B-96DE-4B85-BCF9-C484C4B0A065}" destId="{D60A87C2-1771-4019-8308-3C4D081B0CC4}" srcOrd="0" destOrd="0" presId="urn:microsoft.com/office/officeart/2005/8/layout/vList3"/>
    <dgm:cxn modelId="{FC72CAEA-62AB-4616-9903-49486B940464}" type="presParOf" srcId="{D60A87C2-1771-4019-8308-3C4D081B0CC4}" destId="{A19F3B07-CB4F-4D17-8FCF-EC32AD170546}" srcOrd="0" destOrd="0" presId="urn:microsoft.com/office/officeart/2005/8/layout/vList3"/>
    <dgm:cxn modelId="{76FA98DF-4217-43AF-8100-23B4001409F5}" type="presParOf" srcId="{D60A87C2-1771-4019-8308-3C4D081B0CC4}" destId="{8F5CE9FA-DC33-4F8E-8B64-BD00FA9BF875}" srcOrd="1" destOrd="0" presId="urn:microsoft.com/office/officeart/2005/8/layout/vList3"/>
    <dgm:cxn modelId="{11FBA309-D839-448F-9812-F077F4EB983A}" type="presParOf" srcId="{57A68D6B-96DE-4B85-BCF9-C484C4B0A065}" destId="{E9B3DC32-910F-43EF-9B84-DE798A4933CD}" srcOrd="1" destOrd="0" presId="urn:microsoft.com/office/officeart/2005/8/layout/vList3"/>
    <dgm:cxn modelId="{44EB1E82-5F59-49F9-8E77-1C8616961C70}" type="presParOf" srcId="{57A68D6B-96DE-4B85-BCF9-C484C4B0A065}" destId="{EC380AD8-8712-4A93-82AD-5A9690249757}" srcOrd="2" destOrd="0" presId="urn:microsoft.com/office/officeart/2005/8/layout/vList3"/>
    <dgm:cxn modelId="{A1E56001-A948-42D7-A9D4-FA49334AA46D}" type="presParOf" srcId="{EC380AD8-8712-4A93-82AD-5A9690249757}" destId="{A1F96B84-CC41-4A87-BD23-85BF3B8D072D}" srcOrd="0" destOrd="0" presId="urn:microsoft.com/office/officeart/2005/8/layout/vList3"/>
    <dgm:cxn modelId="{53207CEC-00C2-4C2F-AAA2-094CDD0A8C27}" type="presParOf" srcId="{EC380AD8-8712-4A93-82AD-5A9690249757}" destId="{4A38EC6C-6092-469E-8843-D1D412BA5F5E}" srcOrd="1" destOrd="0" presId="urn:microsoft.com/office/officeart/2005/8/layout/vList3"/>
    <dgm:cxn modelId="{DE8544E8-C471-4EB4-AD35-AEE032FBA942}" type="presParOf" srcId="{57A68D6B-96DE-4B85-BCF9-C484C4B0A065}" destId="{508AE06D-151A-48A6-87E8-A41632774E54}" srcOrd="3" destOrd="0" presId="urn:microsoft.com/office/officeart/2005/8/layout/vList3"/>
    <dgm:cxn modelId="{4D9693BB-46BF-4F59-AFBA-BF019B1F2D7B}" type="presParOf" srcId="{57A68D6B-96DE-4B85-BCF9-C484C4B0A065}" destId="{7F1BC154-F6E1-4EAC-8FE0-8AFFC003A444}" srcOrd="4" destOrd="0" presId="urn:microsoft.com/office/officeart/2005/8/layout/vList3"/>
    <dgm:cxn modelId="{AE6B9E64-6302-4A5C-806D-131D45EB55A5}" type="presParOf" srcId="{7F1BC154-F6E1-4EAC-8FE0-8AFFC003A444}" destId="{CDCF0C7E-E2F3-4926-AE3A-EB2284A80F3F}" srcOrd="0" destOrd="0" presId="urn:microsoft.com/office/officeart/2005/8/layout/vList3"/>
    <dgm:cxn modelId="{8C905415-440E-4CC7-B1CB-7C8FDDBEF2F5}" type="presParOf" srcId="{7F1BC154-F6E1-4EAC-8FE0-8AFFC003A444}" destId="{71BF5F5F-483A-400D-A86A-4CBE101BA17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CE9FA-DC33-4F8E-8B64-BD00FA9BF875}">
      <dsp:nvSpPr>
        <dsp:cNvPr id="0" name=""/>
        <dsp:cNvSpPr/>
      </dsp:nvSpPr>
      <dsp:spPr>
        <a:xfrm rot="10800000">
          <a:off x="1737697" y="2526"/>
          <a:ext cx="5405120" cy="1505029"/>
        </a:xfrm>
        <a:prstGeom prst="homePlate">
          <a:avLst/>
        </a:prstGeom>
        <a:solidFill>
          <a:srgbClr val="7A1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ClrTx/>
            <a:buSzPts val="1800"/>
            <a:buFont typeface="+mj-lt"/>
            <a:buNone/>
          </a:pPr>
          <a:r>
            <a:rPr lang="en-US" sz="2300" kern="1200" dirty="0"/>
            <a:t>For reaction temperatures below the melting point of PET, the size of PET flakes will have to be optimized for fast reaction rates.</a:t>
          </a:r>
          <a:endParaRPr lang="en-IN" sz="2300" kern="1200" dirty="0"/>
        </a:p>
      </dsp:txBody>
      <dsp:txXfrm rot="10800000">
        <a:off x="2113954" y="2526"/>
        <a:ext cx="5028863" cy="1505029"/>
      </dsp:txXfrm>
    </dsp:sp>
    <dsp:sp modelId="{A19F3B07-CB4F-4D17-8FCF-EC32AD170546}">
      <dsp:nvSpPr>
        <dsp:cNvPr id="0" name=""/>
        <dsp:cNvSpPr/>
      </dsp:nvSpPr>
      <dsp:spPr>
        <a:xfrm>
          <a:off x="985182" y="2526"/>
          <a:ext cx="1505029" cy="1505029"/>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38EC6C-6092-469E-8843-D1D412BA5F5E}">
      <dsp:nvSpPr>
        <dsp:cNvPr id="0" name=""/>
        <dsp:cNvSpPr/>
      </dsp:nvSpPr>
      <dsp:spPr>
        <a:xfrm rot="10800000">
          <a:off x="1737697" y="1956818"/>
          <a:ext cx="5405120" cy="1505029"/>
        </a:xfrm>
        <a:prstGeom prst="homePlate">
          <a:avLst/>
        </a:prstGeom>
        <a:solidFill>
          <a:srgbClr val="7A1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ClrTx/>
            <a:buSzPts val="1800"/>
            <a:buFont typeface="+mj-lt"/>
            <a:buNone/>
          </a:pPr>
          <a:r>
            <a:rPr lang="en-US" sz="2300" kern="1200" dirty="0"/>
            <a:t>Reaction temperature and reaction time must be optimized for higher BHET purity and yield.</a:t>
          </a:r>
          <a:endParaRPr lang="en-IN" sz="2300" kern="1200" dirty="0"/>
        </a:p>
      </dsp:txBody>
      <dsp:txXfrm rot="10800000">
        <a:off x="2113954" y="1956818"/>
        <a:ext cx="5028863" cy="1505029"/>
      </dsp:txXfrm>
    </dsp:sp>
    <dsp:sp modelId="{A1F96B84-CC41-4A87-BD23-85BF3B8D072D}">
      <dsp:nvSpPr>
        <dsp:cNvPr id="0" name=""/>
        <dsp:cNvSpPr/>
      </dsp:nvSpPr>
      <dsp:spPr>
        <a:xfrm>
          <a:off x="1063007" y="1968603"/>
          <a:ext cx="1505029" cy="1505029"/>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BF5F5F-483A-400D-A86A-4CBE101BA17A}">
      <dsp:nvSpPr>
        <dsp:cNvPr id="0" name=""/>
        <dsp:cNvSpPr/>
      </dsp:nvSpPr>
      <dsp:spPr>
        <a:xfrm rot="10800000">
          <a:off x="1737697" y="3911110"/>
          <a:ext cx="5405120" cy="1505029"/>
        </a:xfrm>
        <a:prstGeom prst="homePlate">
          <a:avLst/>
        </a:prstGeom>
        <a:solidFill>
          <a:srgbClr val="7A1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ClrTx/>
            <a:buSzPts val="1800"/>
            <a:buFont typeface="+mj-lt"/>
            <a:buNone/>
          </a:pPr>
          <a:r>
            <a:rPr lang="en-US" sz="2300" kern="1200" dirty="0"/>
            <a:t>IER (ion exchange resins) can be used in downstream processing to remove colored impurities.</a:t>
          </a:r>
          <a:endParaRPr lang="en-IN" sz="2300" kern="1200" dirty="0"/>
        </a:p>
      </dsp:txBody>
      <dsp:txXfrm rot="10800000">
        <a:off x="2113954" y="3911110"/>
        <a:ext cx="5028863" cy="1505029"/>
      </dsp:txXfrm>
    </dsp:sp>
    <dsp:sp modelId="{CDCF0C7E-E2F3-4926-AE3A-EB2284A80F3F}">
      <dsp:nvSpPr>
        <dsp:cNvPr id="0" name=""/>
        <dsp:cNvSpPr/>
      </dsp:nvSpPr>
      <dsp:spPr>
        <a:xfrm>
          <a:off x="985182" y="3911110"/>
          <a:ext cx="1505029" cy="1505029"/>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B7BF-1A70-E1A1-7E89-67333D45E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8582ED-AC4A-C0A0-05EF-8717920B4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4B7867-E558-050E-152A-61F039CA8B25}"/>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5" name="Footer Placeholder 4">
            <a:extLst>
              <a:ext uri="{FF2B5EF4-FFF2-40B4-BE49-F238E27FC236}">
                <a16:creationId xmlns:a16="http://schemas.microsoft.com/office/drawing/2014/main" id="{A2B1EC48-36B3-9B81-1573-4287316D0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55C97-33DC-74F1-C9A1-29646BED10C7}"/>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79894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8CDE-8AD5-03F4-F046-8173DA56C2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D9CA93-ED29-2C32-29E5-F1C7739AD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2A98E-B736-F184-E25D-6D6DE36FF71C}"/>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5" name="Footer Placeholder 4">
            <a:extLst>
              <a:ext uri="{FF2B5EF4-FFF2-40B4-BE49-F238E27FC236}">
                <a16:creationId xmlns:a16="http://schemas.microsoft.com/office/drawing/2014/main" id="{A946D21F-F8B1-4FEA-9655-1A9E265F8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DDCF05-8810-A57E-FC66-D532E7567F93}"/>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285483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62EE0-19F7-6E57-752C-5883701979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EC474F-5379-87A1-56B5-86B3A52F1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0CD20-FE79-12F9-80D2-770077FC3BAC}"/>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5" name="Footer Placeholder 4">
            <a:extLst>
              <a:ext uri="{FF2B5EF4-FFF2-40B4-BE49-F238E27FC236}">
                <a16:creationId xmlns:a16="http://schemas.microsoft.com/office/drawing/2014/main" id="{7F5700E0-E553-E3A9-F1CA-4CA2914A3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1917E-8F93-7A3B-AEDA-AFE121ECCF70}"/>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153502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306B-4665-8E00-D914-16B809B423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E9750-4A80-2B7B-2854-3B4A20096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5447A-7F53-E985-915B-25FC05987B84}"/>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5" name="Footer Placeholder 4">
            <a:extLst>
              <a:ext uri="{FF2B5EF4-FFF2-40B4-BE49-F238E27FC236}">
                <a16:creationId xmlns:a16="http://schemas.microsoft.com/office/drawing/2014/main" id="{A6AD3E4F-4639-4FA4-7D5C-5EAC09EB2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30D3C-2E6B-7554-17BD-4085A1CBDAFD}"/>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21830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C9E-984D-14B9-AC8B-EB442AA3F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C2B424-AA5D-0873-B439-FC9D4E0E0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8B5FFF-91E4-EC45-BBA9-F9E452F0AB4B}"/>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5" name="Footer Placeholder 4">
            <a:extLst>
              <a:ext uri="{FF2B5EF4-FFF2-40B4-BE49-F238E27FC236}">
                <a16:creationId xmlns:a16="http://schemas.microsoft.com/office/drawing/2014/main" id="{16AB2B86-056C-D768-0B74-9AC4F86ED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452BA-248F-34A4-69EC-854BBC87B1DC}"/>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286551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5B7E-FE57-6D12-4552-AB4C233CF9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45DD1-6AD0-3634-1FCB-3757401DC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3DAC14-4E24-E056-EC23-6AEC9ABE2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2CEC14-16E9-5377-869A-84B6BAD7F491}"/>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6" name="Footer Placeholder 5">
            <a:extLst>
              <a:ext uri="{FF2B5EF4-FFF2-40B4-BE49-F238E27FC236}">
                <a16:creationId xmlns:a16="http://schemas.microsoft.com/office/drawing/2014/main" id="{B32F6EDE-11B7-266B-1942-5594ADCBC7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B43C95-552D-90C1-4988-2F3C82543838}"/>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33267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826-DF34-B907-548B-216BF92F36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B5D371-9254-6892-8E5D-EF4B7F759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9BFA1-CD29-8AE9-5BE6-DF7F13DC8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AFB46E-0422-49D2-6B36-D1CE36CD1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F6584-20D1-11C3-877C-5FFEDCF385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7BF24B-4E99-C95D-8927-9AE0B5DFB868}"/>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8" name="Footer Placeholder 7">
            <a:extLst>
              <a:ext uri="{FF2B5EF4-FFF2-40B4-BE49-F238E27FC236}">
                <a16:creationId xmlns:a16="http://schemas.microsoft.com/office/drawing/2014/main" id="{D4231BCE-64BB-740A-7102-79B82F037B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FFA20D-A31B-F9C4-1F8E-8E51C80302E5}"/>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224243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845A-F913-3F5A-A41E-A3034BD5F4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E63AA0-EF5C-DDBA-A64F-4D9FC8682800}"/>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4" name="Footer Placeholder 3">
            <a:extLst>
              <a:ext uri="{FF2B5EF4-FFF2-40B4-BE49-F238E27FC236}">
                <a16:creationId xmlns:a16="http://schemas.microsoft.com/office/drawing/2014/main" id="{8FF62C73-FF6C-95BD-0635-FA106C05BA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81BDE9-7ED2-38B7-E52F-AD71A10E6D4D}"/>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9868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ACC6C-75F1-FF38-E78B-22F07CE5A172}"/>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3" name="Footer Placeholder 2">
            <a:extLst>
              <a:ext uri="{FF2B5EF4-FFF2-40B4-BE49-F238E27FC236}">
                <a16:creationId xmlns:a16="http://schemas.microsoft.com/office/drawing/2014/main" id="{750E6EB5-C4CD-9FE3-E064-9690766BD0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D75EF1-D8EA-B25A-158E-B72C9A8F2687}"/>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113092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8288-C359-A012-FBDF-7EAA77FD8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003B73-DBA8-E9B0-A794-E23EF3D0D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2677C0-11F5-DE0B-DF02-CA22C06A2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17784-C68F-E943-D13E-4104539CA2C9}"/>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6" name="Footer Placeholder 5">
            <a:extLst>
              <a:ext uri="{FF2B5EF4-FFF2-40B4-BE49-F238E27FC236}">
                <a16:creationId xmlns:a16="http://schemas.microsoft.com/office/drawing/2014/main" id="{C15F41DD-0E5B-6B1C-8285-4324EF382A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76CFAC-E49A-ED17-D558-8324E7DA8A3A}"/>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299396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5209-0F19-B90F-8A58-91D44571B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92F3ED-215C-9C9A-6B80-16D1FFDEF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09DB0D-9989-19AE-8024-F40D2A088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D1804-4B79-3FC5-B0D1-11C90E35CA97}"/>
              </a:ext>
            </a:extLst>
          </p:cNvPr>
          <p:cNvSpPr>
            <a:spLocks noGrp="1"/>
          </p:cNvSpPr>
          <p:nvPr>
            <p:ph type="dt" sz="half" idx="10"/>
          </p:nvPr>
        </p:nvSpPr>
        <p:spPr/>
        <p:txBody>
          <a:bodyPr/>
          <a:lstStyle/>
          <a:p>
            <a:fld id="{74D6ADC8-E130-4F30-89B5-D3A4CA948342}" type="datetimeFigureOut">
              <a:rPr lang="en-IN" smtClean="0"/>
              <a:t>09-05-2025</a:t>
            </a:fld>
            <a:endParaRPr lang="en-IN"/>
          </a:p>
        </p:txBody>
      </p:sp>
      <p:sp>
        <p:nvSpPr>
          <p:cNvPr id="6" name="Footer Placeholder 5">
            <a:extLst>
              <a:ext uri="{FF2B5EF4-FFF2-40B4-BE49-F238E27FC236}">
                <a16:creationId xmlns:a16="http://schemas.microsoft.com/office/drawing/2014/main" id="{D70AFE57-2766-E7B5-AC46-D984835EC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008AD-24A3-26FA-0DEC-71047E44A451}"/>
              </a:ext>
            </a:extLst>
          </p:cNvPr>
          <p:cNvSpPr>
            <a:spLocks noGrp="1"/>
          </p:cNvSpPr>
          <p:nvPr>
            <p:ph type="sldNum" sz="quarter" idx="12"/>
          </p:nvPr>
        </p:nvSpPr>
        <p:spPr/>
        <p:txBody>
          <a:bodyPr/>
          <a:lstStyle/>
          <a:p>
            <a:fld id="{B2652FB2-BE9D-42DF-9AEE-E8378460B9AA}" type="slidenum">
              <a:rPr lang="en-IN" smtClean="0"/>
              <a:t>‹#›</a:t>
            </a:fld>
            <a:endParaRPr lang="en-IN"/>
          </a:p>
        </p:txBody>
      </p:sp>
    </p:spTree>
    <p:extLst>
      <p:ext uri="{BB962C8B-B14F-4D97-AF65-F5344CB8AC3E}">
        <p14:creationId xmlns:p14="http://schemas.microsoft.com/office/powerpoint/2010/main" val="30429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D8241-E44A-9F52-7A42-FA431C889E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47CE28-AF9F-F1D5-A6E6-57D2EE34E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A567F-1D35-7218-2870-8E7FAC833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6ADC8-E130-4F30-89B5-D3A4CA948342}" type="datetimeFigureOut">
              <a:rPr lang="en-IN" smtClean="0"/>
              <a:t>09-05-2025</a:t>
            </a:fld>
            <a:endParaRPr lang="en-IN"/>
          </a:p>
        </p:txBody>
      </p:sp>
      <p:sp>
        <p:nvSpPr>
          <p:cNvPr id="5" name="Footer Placeholder 4">
            <a:extLst>
              <a:ext uri="{FF2B5EF4-FFF2-40B4-BE49-F238E27FC236}">
                <a16:creationId xmlns:a16="http://schemas.microsoft.com/office/drawing/2014/main" id="{8DC2DBD1-900C-E4BD-275B-3E5F4FB3D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E71495-736E-01FB-37A1-77AB1D330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52FB2-BE9D-42DF-9AEE-E8378460B9AA}" type="slidenum">
              <a:rPr lang="en-IN" smtClean="0"/>
              <a:t>‹#›</a:t>
            </a:fld>
            <a:endParaRPr lang="en-IN"/>
          </a:p>
        </p:txBody>
      </p:sp>
    </p:spTree>
    <p:extLst>
      <p:ext uri="{BB962C8B-B14F-4D97-AF65-F5344CB8AC3E}">
        <p14:creationId xmlns:p14="http://schemas.microsoft.com/office/powerpoint/2010/main" val="253856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_cSfibuQkabRXG2yaugRRRGUrsXtdml9?usp=sharin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shorturl.at/CeGvV" TargetMode="External"/><Relationship Id="rId5" Type="http://schemas.openxmlformats.org/officeDocument/2006/relationships/hyperlink" Target="https://doi.org/10.1016/j.ces.2025.121463"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shorturl.at/caFd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59E42-8DCC-D03D-736A-266FD6FF8FBA}"/>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953E91D8-2C67-6083-21AC-DDFE648DEC6D}"/>
              </a:ext>
            </a:extLst>
          </p:cNvPr>
          <p:cNvSpPr/>
          <p:nvPr/>
        </p:nvSpPr>
        <p:spPr>
          <a:xfrm>
            <a:off x="0" y="0"/>
            <a:ext cx="12192000" cy="722007"/>
          </a:xfrm>
          <a:prstGeom prst="rect">
            <a:avLst/>
          </a:prstGeom>
          <a:solidFill>
            <a:srgbClr val="7A1E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sp>
        <p:nvSpPr>
          <p:cNvPr id="15" name="TextBox 14">
            <a:extLst>
              <a:ext uri="{FF2B5EF4-FFF2-40B4-BE49-F238E27FC236}">
                <a16:creationId xmlns:a16="http://schemas.microsoft.com/office/drawing/2014/main" id="{AC2C4DA1-CCB8-E38E-6A0F-9D5DD0A53DE2}"/>
              </a:ext>
            </a:extLst>
          </p:cNvPr>
          <p:cNvSpPr txBox="1"/>
          <p:nvPr/>
        </p:nvSpPr>
        <p:spPr>
          <a:xfrm>
            <a:off x="1806102" y="81506"/>
            <a:ext cx="8579796" cy="523220"/>
          </a:xfrm>
          <a:prstGeom prst="rect">
            <a:avLst/>
          </a:prstGeom>
          <a:noFill/>
        </p:spPr>
        <p:txBody>
          <a:bodyPr wrap="square" rtlCol="0">
            <a:spAutoFit/>
          </a:bodyPr>
          <a:lstStyle/>
          <a:p>
            <a:pPr algn="ctr"/>
            <a:r>
              <a:rPr lang="en-US" sz="2800" b="1" spc="300" dirty="0">
                <a:solidFill>
                  <a:schemeClr val="bg1"/>
                </a:solidFill>
                <a:latin typeface="Palatino Linotype" panose="02040502050505030304" pitchFamily="18" charset="0"/>
              </a:rPr>
              <a:t>EVONIK Sustainability Challenge</a:t>
            </a:r>
            <a:endParaRPr lang="en-IN" sz="2800" b="1" spc="300" dirty="0">
              <a:solidFill>
                <a:schemeClr val="bg1"/>
              </a:solidFill>
              <a:latin typeface="Palatino Linotype" panose="02040502050505030304" pitchFamily="18" charset="0"/>
            </a:endParaRPr>
          </a:p>
        </p:txBody>
      </p:sp>
      <p:sp>
        <p:nvSpPr>
          <p:cNvPr id="3" name="TextBox 2">
            <a:extLst>
              <a:ext uri="{FF2B5EF4-FFF2-40B4-BE49-F238E27FC236}">
                <a16:creationId xmlns:a16="http://schemas.microsoft.com/office/drawing/2014/main" id="{55836F83-CB7B-A841-FA1C-A06E3567A081}"/>
              </a:ext>
            </a:extLst>
          </p:cNvPr>
          <p:cNvSpPr txBox="1"/>
          <p:nvPr/>
        </p:nvSpPr>
        <p:spPr>
          <a:xfrm>
            <a:off x="182273" y="722007"/>
            <a:ext cx="11910410" cy="2567049"/>
          </a:xfrm>
          <a:prstGeom prst="rect">
            <a:avLst/>
          </a:prstGeom>
          <a:noFill/>
        </p:spPr>
        <p:txBody>
          <a:bodyPr wrap="square" rtlCol="0">
            <a:spAutoFit/>
          </a:bodyPr>
          <a:lstStyle/>
          <a:p>
            <a:pPr>
              <a:lnSpc>
                <a:spcPct val="150000"/>
              </a:lnSpc>
            </a:pPr>
            <a:r>
              <a:rPr lang="en-US" sz="4000" b="1" dirty="0">
                <a:latin typeface="Times New Roman" panose="02020603050405020304" pitchFamily="18" charset="0"/>
                <a:cs typeface="Times New Roman" panose="02020603050405020304" pitchFamily="18" charset="0"/>
              </a:rPr>
              <a:t>Team Members</a:t>
            </a:r>
          </a:p>
          <a:p>
            <a:pPr>
              <a:lnSpc>
                <a:spcPct val="150000"/>
              </a:lnSpc>
            </a:pPr>
            <a:r>
              <a:rPr lang="en-US" sz="3200" b="1" dirty="0">
                <a:solidFill>
                  <a:srgbClr val="0070C0"/>
                </a:solidFill>
                <a:latin typeface="Times New Roman" panose="02020603050405020304" pitchFamily="18" charset="0"/>
                <a:cs typeface="Times New Roman" panose="02020603050405020304" pitchFamily="18" charset="0"/>
              </a:rPr>
              <a:t>        Rahul Rajwar            Arghadeep Biswas            Sanket Bhirud</a:t>
            </a:r>
          </a:p>
          <a:p>
            <a:pPr lvl="1">
              <a:lnSpc>
                <a:spcPct val="150000"/>
              </a:lnSpc>
            </a:pPr>
            <a:endParaRPr lang="en-US" sz="40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849BA3-9976-FAE8-4D5D-D5293CDC60EC}"/>
              </a:ext>
            </a:extLst>
          </p:cNvPr>
          <p:cNvSpPr txBox="1"/>
          <p:nvPr/>
        </p:nvSpPr>
        <p:spPr>
          <a:xfrm>
            <a:off x="89042" y="5289461"/>
            <a:ext cx="12192000" cy="1261884"/>
          </a:xfrm>
          <a:prstGeom prst="rect">
            <a:avLst/>
          </a:prstGeom>
          <a:noFill/>
        </p:spPr>
        <p:txBody>
          <a:bodyPr wrap="square">
            <a:spAutoFit/>
          </a:bodyPr>
          <a:lstStyle/>
          <a:p>
            <a:pPr algn="ctr"/>
            <a:r>
              <a:rPr lang="en-US" sz="3800" b="1" dirty="0">
                <a:solidFill>
                  <a:srgbClr val="FF0000"/>
                </a:solidFill>
                <a:latin typeface="Times New Roman" panose="02020603050405020304" pitchFamily="18" charset="0"/>
                <a:cs typeface="Times New Roman" panose="02020603050405020304" pitchFamily="18" charset="0"/>
              </a:rPr>
              <a:t>Department of Chemical Engineering </a:t>
            </a:r>
          </a:p>
          <a:p>
            <a:pPr algn="ctr"/>
            <a:r>
              <a:rPr lang="en-US" sz="3800" b="1" dirty="0">
                <a:solidFill>
                  <a:srgbClr val="FF0000"/>
                </a:solidFill>
                <a:latin typeface="Times New Roman" panose="02020603050405020304" pitchFamily="18" charset="0"/>
                <a:cs typeface="Times New Roman" panose="02020603050405020304" pitchFamily="18" charset="0"/>
              </a:rPr>
              <a:t>Indian Institute of Technology Kharagpur</a:t>
            </a:r>
            <a:endParaRPr lang="en-IN" sz="3800" dirty="0"/>
          </a:p>
        </p:txBody>
      </p:sp>
      <p:grpSp>
        <p:nvGrpSpPr>
          <p:cNvPr id="2" name="Group 6">
            <a:extLst>
              <a:ext uri="{FF2B5EF4-FFF2-40B4-BE49-F238E27FC236}">
                <a16:creationId xmlns:a16="http://schemas.microsoft.com/office/drawing/2014/main" id="{8F170E31-EB1B-6FDB-0C04-C9DE37F32AD7}"/>
              </a:ext>
            </a:extLst>
          </p:cNvPr>
          <p:cNvGrpSpPr>
            <a:grpSpLocks noChangeAspect="1"/>
          </p:cNvGrpSpPr>
          <p:nvPr/>
        </p:nvGrpSpPr>
        <p:grpSpPr>
          <a:xfrm>
            <a:off x="939107" y="2604381"/>
            <a:ext cx="2278588" cy="2278588"/>
            <a:chOff x="0" y="0"/>
            <a:chExt cx="8909050" cy="8909050"/>
          </a:xfrm>
        </p:grpSpPr>
        <p:sp>
          <p:nvSpPr>
            <p:cNvPr id="4" name="Freeform 7">
              <a:extLst>
                <a:ext uri="{FF2B5EF4-FFF2-40B4-BE49-F238E27FC236}">
                  <a16:creationId xmlns:a16="http://schemas.microsoft.com/office/drawing/2014/main" id="{957121B6-C3D0-C436-729F-0A4E7A519D75}"/>
                </a:ext>
              </a:extLst>
            </p:cNvPr>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6AA839"/>
            </a:solidFill>
          </p:spPr>
          <p:txBody>
            <a:bodyPr/>
            <a:lstStyle/>
            <a:p>
              <a:endParaRPr lang="en-IN"/>
            </a:p>
          </p:txBody>
        </p:sp>
        <p:sp>
          <p:nvSpPr>
            <p:cNvPr id="6" name="Freeform 8">
              <a:extLst>
                <a:ext uri="{FF2B5EF4-FFF2-40B4-BE49-F238E27FC236}">
                  <a16:creationId xmlns:a16="http://schemas.microsoft.com/office/drawing/2014/main" id="{FF637926-5CFD-492B-D06B-B83E9B6E89A6}"/>
                </a:ext>
              </a:extLst>
            </p:cNvPr>
            <p:cNvSpPr/>
            <p:nvPr/>
          </p:nvSpPr>
          <p:spPr>
            <a:xfrm>
              <a:off x="63863" y="263805"/>
              <a:ext cx="8781323" cy="8381440"/>
            </a:xfrm>
            <a:custGeom>
              <a:avLst/>
              <a:gdLst/>
              <a:ahLst/>
              <a:cxnLst/>
              <a:rect l="l" t="t" r="r" b="b"/>
              <a:pathLst>
                <a:path w="8781323" h="8381440">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2"/>
              <a:stretch>
                <a:fillRect l="223" r="223"/>
              </a:stretch>
            </a:blipFill>
          </p:spPr>
          <p:txBody>
            <a:bodyPr/>
            <a:lstStyle/>
            <a:p>
              <a:endParaRPr lang="en-IN" dirty="0"/>
            </a:p>
          </p:txBody>
        </p:sp>
        <p:sp>
          <p:nvSpPr>
            <p:cNvPr id="7" name="Freeform 9">
              <a:extLst>
                <a:ext uri="{FF2B5EF4-FFF2-40B4-BE49-F238E27FC236}">
                  <a16:creationId xmlns:a16="http://schemas.microsoft.com/office/drawing/2014/main" id="{CC73BEBA-AE9E-A9EB-940D-DBC6C73969AC}"/>
                </a:ext>
              </a:extLst>
            </p:cNvPr>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547A30"/>
            </a:solidFill>
          </p:spPr>
          <p:txBody>
            <a:bodyPr/>
            <a:lstStyle/>
            <a:p>
              <a:endParaRPr lang="en-IN"/>
            </a:p>
          </p:txBody>
        </p:sp>
      </p:grpSp>
      <p:grpSp>
        <p:nvGrpSpPr>
          <p:cNvPr id="8" name="Group 10">
            <a:extLst>
              <a:ext uri="{FF2B5EF4-FFF2-40B4-BE49-F238E27FC236}">
                <a16:creationId xmlns:a16="http://schemas.microsoft.com/office/drawing/2014/main" id="{50024406-00A7-C0C8-C585-48639B32B766}"/>
              </a:ext>
            </a:extLst>
          </p:cNvPr>
          <p:cNvGrpSpPr>
            <a:grpSpLocks noChangeAspect="1"/>
          </p:cNvGrpSpPr>
          <p:nvPr/>
        </p:nvGrpSpPr>
        <p:grpSpPr>
          <a:xfrm>
            <a:off x="5166665" y="2553614"/>
            <a:ext cx="2400848" cy="2400848"/>
            <a:chOff x="-210012" y="0"/>
            <a:chExt cx="9329074" cy="8909050"/>
          </a:xfrm>
        </p:grpSpPr>
        <p:sp>
          <p:nvSpPr>
            <p:cNvPr id="9" name="Freeform 11">
              <a:extLst>
                <a:ext uri="{FF2B5EF4-FFF2-40B4-BE49-F238E27FC236}">
                  <a16:creationId xmlns:a16="http://schemas.microsoft.com/office/drawing/2014/main" id="{B52EBD49-F84E-4286-B074-10F59014E833}"/>
                </a:ext>
              </a:extLst>
            </p:cNvPr>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6AA839"/>
            </a:solidFill>
          </p:spPr>
          <p:txBody>
            <a:bodyPr/>
            <a:lstStyle/>
            <a:p>
              <a:endParaRPr lang="en-IN"/>
            </a:p>
          </p:txBody>
        </p:sp>
        <p:sp>
          <p:nvSpPr>
            <p:cNvPr id="10" name="Freeform 12">
              <a:extLst>
                <a:ext uri="{FF2B5EF4-FFF2-40B4-BE49-F238E27FC236}">
                  <a16:creationId xmlns:a16="http://schemas.microsoft.com/office/drawing/2014/main" id="{913AC244-1992-B3DF-8E65-AEBB06A84C59}"/>
                </a:ext>
              </a:extLst>
            </p:cNvPr>
            <p:cNvSpPr/>
            <p:nvPr/>
          </p:nvSpPr>
          <p:spPr>
            <a:xfrm>
              <a:off x="63863" y="263804"/>
              <a:ext cx="8781324" cy="8381438"/>
            </a:xfrm>
            <a:custGeom>
              <a:avLst/>
              <a:gdLst/>
              <a:ahLst/>
              <a:cxnLst/>
              <a:rect l="l" t="t" r="r" b="b"/>
              <a:pathLst>
                <a:path w="8781323" h="8381440">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3"/>
              <a:stretch>
                <a:fillRect l="223" r="223"/>
              </a:stretch>
            </a:blipFill>
          </p:spPr>
          <p:txBody>
            <a:bodyPr/>
            <a:lstStyle/>
            <a:p>
              <a:endParaRPr lang="en-IN"/>
            </a:p>
          </p:txBody>
        </p:sp>
        <p:sp>
          <p:nvSpPr>
            <p:cNvPr id="11" name="Freeform 13">
              <a:extLst>
                <a:ext uri="{FF2B5EF4-FFF2-40B4-BE49-F238E27FC236}">
                  <a16:creationId xmlns:a16="http://schemas.microsoft.com/office/drawing/2014/main" id="{6AD97E9B-85E1-FF27-B90B-CE9307D5967B}"/>
                </a:ext>
              </a:extLst>
            </p:cNvPr>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547A30"/>
            </a:solidFill>
          </p:spPr>
          <p:txBody>
            <a:bodyPr/>
            <a:lstStyle/>
            <a:p>
              <a:endParaRPr lang="en-IN"/>
            </a:p>
          </p:txBody>
        </p:sp>
      </p:grpSp>
      <p:sp>
        <p:nvSpPr>
          <p:cNvPr id="19" name="Rectangle 1">
            <a:extLst>
              <a:ext uri="{FF2B5EF4-FFF2-40B4-BE49-F238E27FC236}">
                <a16:creationId xmlns:a16="http://schemas.microsoft.com/office/drawing/2014/main" id="{AB02F7DE-404B-9834-C92F-615B57AE769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
            <a:extLst>
              <a:ext uri="{FF2B5EF4-FFF2-40B4-BE49-F238E27FC236}">
                <a16:creationId xmlns:a16="http://schemas.microsoft.com/office/drawing/2014/main" id="{4408FEBC-EB72-172D-7687-C53C1B506E51}"/>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4" name="Picture 23">
            <a:extLst>
              <a:ext uri="{FF2B5EF4-FFF2-40B4-BE49-F238E27FC236}">
                <a16:creationId xmlns:a16="http://schemas.microsoft.com/office/drawing/2014/main" id="{E284156C-C90B-4B9F-C52A-89B18A85687B}"/>
              </a:ext>
            </a:extLst>
          </p:cNvPr>
          <p:cNvPicPr>
            <a:picLocks noChangeAspect="1"/>
          </p:cNvPicPr>
          <p:nvPr/>
        </p:nvPicPr>
        <p:blipFill>
          <a:blip r:embed="rId4"/>
          <a:stretch>
            <a:fillRect/>
          </a:stretch>
        </p:blipFill>
        <p:spPr>
          <a:xfrm>
            <a:off x="9072082" y="2613798"/>
            <a:ext cx="2682091" cy="2400848"/>
          </a:xfrm>
          <a:prstGeom prst="rect">
            <a:avLst/>
          </a:prstGeom>
        </p:spPr>
      </p:pic>
    </p:spTree>
    <p:extLst>
      <p:ext uri="{BB962C8B-B14F-4D97-AF65-F5344CB8AC3E}">
        <p14:creationId xmlns:p14="http://schemas.microsoft.com/office/powerpoint/2010/main" val="67197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D3F4E9-FED7-9F44-87D0-15952950015B}"/>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pic>
        <p:nvPicPr>
          <p:cNvPr id="3" name="Picture 2">
            <a:extLst>
              <a:ext uri="{FF2B5EF4-FFF2-40B4-BE49-F238E27FC236}">
                <a16:creationId xmlns:a16="http://schemas.microsoft.com/office/drawing/2014/main" id="{0FC1E13E-20F7-BF4A-935B-33783AA9DD82}"/>
              </a:ext>
            </a:extLst>
          </p:cNvPr>
          <p:cNvPicPr>
            <a:picLocks noChangeAspect="1"/>
          </p:cNvPicPr>
          <p:nvPr/>
        </p:nvPicPr>
        <p:blipFill>
          <a:blip r:embed="rId3"/>
          <a:stretch>
            <a:fillRect/>
          </a:stretch>
        </p:blipFill>
        <p:spPr>
          <a:xfrm>
            <a:off x="2861229" y="450770"/>
            <a:ext cx="1086002" cy="695422"/>
          </a:xfrm>
          <a:prstGeom prst="rect">
            <a:avLst/>
          </a:prstGeom>
        </p:spPr>
      </p:pic>
      <p:pic>
        <p:nvPicPr>
          <p:cNvPr id="4" name="Picture 3">
            <a:extLst>
              <a:ext uri="{FF2B5EF4-FFF2-40B4-BE49-F238E27FC236}">
                <a16:creationId xmlns:a16="http://schemas.microsoft.com/office/drawing/2014/main" id="{9203B4D9-855D-C27A-09ED-8996D26D06D2}"/>
              </a:ext>
            </a:extLst>
          </p:cNvPr>
          <p:cNvPicPr>
            <a:picLocks noChangeAspect="1"/>
          </p:cNvPicPr>
          <p:nvPr/>
        </p:nvPicPr>
        <p:blipFill>
          <a:blip r:embed="rId4"/>
          <a:stretch>
            <a:fillRect/>
          </a:stretch>
        </p:blipFill>
        <p:spPr>
          <a:xfrm>
            <a:off x="2486924" y="1821322"/>
            <a:ext cx="748611" cy="781159"/>
          </a:xfrm>
          <a:prstGeom prst="rect">
            <a:avLst/>
          </a:prstGeom>
        </p:spPr>
      </p:pic>
      <p:pic>
        <p:nvPicPr>
          <p:cNvPr id="5" name="Picture 4">
            <a:extLst>
              <a:ext uri="{FF2B5EF4-FFF2-40B4-BE49-F238E27FC236}">
                <a16:creationId xmlns:a16="http://schemas.microsoft.com/office/drawing/2014/main" id="{412E06B6-6BC7-4F5C-7F9A-50535BDE4C9C}"/>
              </a:ext>
            </a:extLst>
          </p:cNvPr>
          <p:cNvPicPr>
            <a:picLocks noChangeAspect="1"/>
          </p:cNvPicPr>
          <p:nvPr/>
        </p:nvPicPr>
        <p:blipFill>
          <a:blip r:embed="rId5"/>
          <a:stretch>
            <a:fillRect/>
          </a:stretch>
        </p:blipFill>
        <p:spPr>
          <a:xfrm>
            <a:off x="4510353" y="1727443"/>
            <a:ext cx="756868" cy="876422"/>
          </a:xfrm>
          <a:prstGeom prst="rect">
            <a:avLst/>
          </a:prstGeom>
        </p:spPr>
      </p:pic>
      <p:pic>
        <p:nvPicPr>
          <p:cNvPr id="6" name="Picture 5">
            <a:extLst>
              <a:ext uri="{FF2B5EF4-FFF2-40B4-BE49-F238E27FC236}">
                <a16:creationId xmlns:a16="http://schemas.microsoft.com/office/drawing/2014/main" id="{ABF0FB96-7059-B72F-6AEE-5B3881396094}"/>
              </a:ext>
            </a:extLst>
          </p:cNvPr>
          <p:cNvPicPr>
            <a:picLocks noChangeAspect="1"/>
          </p:cNvPicPr>
          <p:nvPr/>
        </p:nvPicPr>
        <p:blipFill>
          <a:blip r:embed="rId6"/>
          <a:stretch>
            <a:fillRect/>
          </a:stretch>
        </p:blipFill>
        <p:spPr>
          <a:xfrm>
            <a:off x="4536284" y="3926245"/>
            <a:ext cx="901469" cy="982369"/>
          </a:xfrm>
          <a:prstGeom prst="rect">
            <a:avLst/>
          </a:prstGeom>
        </p:spPr>
      </p:pic>
      <p:pic>
        <p:nvPicPr>
          <p:cNvPr id="7" name="Picture 6">
            <a:extLst>
              <a:ext uri="{FF2B5EF4-FFF2-40B4-BE49-F238E27FC236}">
                <a16:creationId xmlns:a16="http://schemas.microsoft.com/office/drawing/2014/main" id="{A6489FAD-632A-D252-EF87-526F2073787B}"/>
              </a:ext>
            </a:extLst>
          </p:cNvPr>
          <p:cNvPicPr>
            <a:picLocks noChangeAspect="1"/>
          </p:cNvPicPr>
          <p:nvPr/>
        </p:nvPicPr>
        <p:blipFill>
          <a:blip r:embed="rId7"/>
          <a:stretch>
            <a:fillRect/>
          </a:stretch>
        </p:blipFill>
        <p:spPr>
          <a:xfrm>
            <a:off x="2284392" y="3917627"/>
            <a:ext cx="980300" cy="968346"/>
          </a:xfrm>
          <a:prstGeom prst="rect">
            <a:avLst/>
          </a:prstGeom>
        </p:spPr>
      </p:pic>
      <p:pic>
        <p:nvPicPr>
          <p:cNvPr id="8" name="Picture 7">
            <a:extLst>
              <a:ext uri="{FF2B5EF4-FFF2-40B4-BE49-F238E27FC236}">
                <a16:creationId xmlns:a16="http://schemas.microsoft.com/office/drawing/2014/main" id="{AD592B84-260E-DF28-FC74-B6CB7BB76F8D}"/>
              </a:ext>
            </a:extLst>
          </p:cNvPr>
          <p:cNvPicPr>
            <a:picLocks noChangeAspect="1"/>
          </p:cNvPicPr>
          <p:nvPr/>
        </p:nvPicPr>
        <p:blipFill>
          <a:blip r:embed="rId8"/>
          <a:stretch>
            <a:fillRect/>
          </a:stretch>
        </p:blipFill>
        <p:spPr>
          <a:xfrm>
            <a:off x="8685790" y="2587199"/>
            <a:ext cx="657317" cy="714475"/>
          </a:xfrm>
          <a:prstGeom prst="rect">
            <a:avLst/>
          </a:prstGeom>
        </p:spPr>
      </p:pic>
      <p:sp>
        <p:nvSpPr>
          <p:cNvPr id="9" name="Arrow: Right 8">
            <a:extLst>
              <a:ext uri="{FF2B5EF4-FFF2-40B4-BE49-F238E27FC236}">
                <a16:creationId xmlns:a16="http://schemas.microsoft.com/office/drawing/2014/main" id="{F48769F8-A168-A6C4-97C6-80187F4B5865}"/>
              </a:ext>
            </a:extLst>
          </p:cNvPr>
          <p:cNvSpPr/>
          <p:nvPr/>
        </p:nvSpPr>
        <p:spPr>
          <a:xfrm>
            <a:off x="3353242" y="1985815"/>
            <a:ext cx="1099508" cy="350705"/>
          </a:xfrm>
          <a:prstGeom prst="rightArrow">
            <a:avLst/>
          </a:prstGeom>
          <a:solidFill>
            <a:srgbClr val="BF49B7"/>
          </a:solidFill>
          <a:ln>
            <a:solidFill>
              <a:srgbClr val="BF49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Connector: Elbow 9">
            <a:extLst>
              <a:ext uri="{FF2B5EF4-FFF2-40B4-BE49-F238E27FC236}">
                <a16:creationId xmlns:a16="http://schemas.microsoft.com/office/drawing/2014/main" id="{C2633D12-576A-49A3-74E6-FA255ECB981A}"/>
              </a:ext>
            </a:extLst>
          </p:cNvPr>
          <p:cNvCxnSpPr>
            <a:stCxn id="4" idx="0"/>
            <a:endCxn id="3" idx="2"/>
          </p:cNvCxnSpPr>
          <p:nvPr/>
        </p:nvCxnSpPr>
        <p:spPr>
          <a:xfrm rot="5400000" flipH="1" flipV="1">
            <a:off x="2795165" y="1212257"/>
            <a:ext cx="675130" cy="543000"/>
          </a:xfrm>
          <a:prstGeom prst="bentConnector3">
            <a:avLst/>
          </a:prstGeom>
          <a:ln>
            <a:solidFill>
              <a:srgbClr val="BF49B7"/>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B0A0D06-4752-F43B-E854-44D959EBA167}"/>
              </a:ext>
            </a:extLst>
          </p:cNvPr>
          <p:cNvPicPr>
            <a:picLocks noChangeAspect="1"/>
          </p:cNvPicPr>
          <p:nvPr/>
        </p:nvPicPr>
        <p:blipFill>
          <a:blip r:embed="rId3"/>
          <a:stretch>
            <a:fillRect/>
          </a:stretch>
        </p:blipFill>
        <p:spPr>
          <a:xfrm>
            <a:off x="8347508" y="1520098"/>
            <a:ext cx="1086002" cy="695422"/>
          </a:xfrm>
          <a:prstGeom prst="rect">
            <a:avLst/>
          </a:prstGeom>
        </p:spPr>
      </p:pic>
      <p:sp>
        <p:nvSpPr>
          <p:cNvPr id="12" name="TextBox 11">
            <a:extLst>
              <a:ext uri="{FF2B5EF4-FFF2-40B4-BE49-F238E27FC236}">
                <a16:creationId xmlns:a16="http://schemas.microsoft.com/office/drawing/2014/main" id="{ADB6059F-90F8-B3FA-1254-F3FBF9348135}"/>
              </a:ext>
            </a:extLst>
          </p:cNvPr>
          <p:cNvSpPr txBox="1"/>
          <p:nvPr/>
        </p:nvSpPr>
        <p:spPr>
          <a:xfrm>
            <a:off x="3902996" y="628596"/>
            <a:ext cx="1913597" cy="381913"/>
          </a:xfrm>
          <a:prstGeom prst="rect">
            <a:avLst/>
          </a:prstGeom>
          <a:noFill/>
        </p:spPr>
        <p:txBody>
          <a:bodyPr wrap="square" rtlCol="0">
            <a:spAutoFit/>
          </a:bodyPr>
          <a:lstStyle/>
          <a:p>
            <a:r>
              <a:rPr lang="en-IN" dirty="0"/>
              <a:t>Landfill</a:t>
            </a:r>
          </a:p>
        </p:txBody>
      </p:sp>
      <p:sp>
        <p:nvSpPr>
          <p:cNvPr id="13" name="TextBox 12">
            <a:extLst>
              <a:ext uri="{FF2B5EF4-FFF2-40B4-BE49-F238E27FC236}">
                <a16:creationId xmlns:a16="http://schemas.microsoft.com/office/drawing/2014/main" id="{544BDEC6-5975-CFC2-2C2E-D13CDE7E9029}"/>
              </a:ext>
            </a:extLst>
          </p:cNvPr>
          <p:cNvSpPr txBox="1"/>
          <p:nvPr/>
        </p:nvSpPr>
        <p:spPr>
          <a:xfrm>
            <a:off x="8486985" y="1200360"/>
            <a:ext cx="1913597" cy="381913"/>
          </a:xfrm>
          <a:prstGeom prst="rect">
            <a:avLst/>
          </a:prstGeom>
          <a:noFill/>
        </p:spPr>
        <p:txBody>
          <a:bodyPr wrap="square" rtlCol="0">
            <a:spAutoFit/>
          </a:bodyPr>
          <a:lstStyle/>
          <a:p>
            <a:r>
              <a:rPr lang="en-IN" dirty="0"/>
              <a:t>Landfill</a:t>
            </a:r>
          </a:p>
        </p:txBody>
      </p:sp>
      <p:sp>
        <p:nvSpPr>
          <p:cNvPr id="14" name="TextBox 13">
            <a:extLst>
              <a:ext uri="{FF2B5EF4-FFF2-40B4-BE49-F238E27FC236}">
                <a16:creationId xmlns:a16="http://schemas.microsoft.com/office/drawing/2014/main" id="{90F7E545-5EBD-A544-6C1E-BDB3E54F6611}"/>
              </a:ext>
            </a:extLst>
          </p:cNvPr>
          <p:cNvSpPr txBox="1"/>
          <p:nvPr/>
        </p:nvSpPr>
        <p:spPr>
          <a:xfrm>
            <a:off x="8427404" y="2321497"/>
            <a:ext cx="1913597" cy="381913"/>
          </a:xfrm>
          <a:prstGeom prst="rect">
            <a:avLst/>
          </a:prstGeom>
          <a:noFill/>
        </p:spPr>
        <p:txBody>
          <a:bodyPr wrap="square" rtlCol="0">
            <a:spAutoFit/>
          </a:bodyPr>
          <a:lstStyle/>
          <a:p>
            <a:r>
              <a:rPr lang="en-IN" dirty="0"/>
              <a:t>Incineration</a:t>
            </a:r>
          </a:p>
        </p:txBody>
      </p:sp>
      <p:pic>
        <p:nvPicPr>
          <p:cNvPr id="15" name="Picture 14">
            <a:extLst>
              <a:ext uri="{FF2B5EF4-FFF2-40B4-BE49-F238E27FC236}">
                <a16:creationId xmlns:a16="http://schemas.microsoft.com/office/drawing/2014/main" id="{829C4160-5099-16FD-FC9E-8545EF84FF89}"/>
              </a:ext>
            </a:extLst>
          </p:cNvPr>
          <p:cNvPicPr>
            <a:picLocks noChangeAspect="1"/>
          </p:cNvPicPr>
          <p:nvPr/>
        </p:nvPicPr>
        <p:blipFill>
          <a:blip r:embed="rId3"/>
          <a:stretch>
            <a:fillRect/>
          </a:stretch>
        </p:blipFill>
        <p:spPr>
          <a:xfrm>
            <a:off x="8406692" y="3811646"/>
            <a:ext cx="1260218" cy="806981"/>
          </a:xfrm>
          <a:prstGeom prst="rect">
            <a:avLst/>
          </a:prstGeom>
        </p:spPr>
      </p:pic>
      <p:pic>
        <p:nvPicPr>
          <p:cNvPr id="16" name="Picture 15">
            <a:extLst>
              <a:ext uri="{FF2B5EF4-FFF2-40B4-BE49-F238E27FC236}">
                <a16:creationId xmlns:a16="http://schemas.microsoft.com/office/drawing/2014/main" id="{1E0E9C15-690A-B348-A738-FA4048EFA348}"/>
              </a:ext>
            </a:extLst>
          </p:cNvPr>
          <p:cNvPicPr>
            <a:picLocks noChangeAspect="1"/>
          </p:cNvPicPr>
          <p:nvPr/>
        </p:nvPicPr>
        <p:blipFill>
          <a:blip r:embed="rId3"/>
          <a:stretch>
            <a:fillRect/>
          </a:stretch>
        </p:blipFill>
        <p:spPr>
          <a:xfrm>
            <a:off x="7791669" y="4966918"/>
            <a:ext cx="1260218" cy="806981"/>
          </a:xfrm>
          <a:prstGeom prst="rect">
            <a:avLst/>
          </a:prstGeom>
        </p:spPr>
      </p:pic>
      <p:cxnSp>
        <p:nvCxnSpPr>
          <p:cNvPr id="17" name="Connector: Elbow 16">
            <a:extLst>
              <a:ext uri="{FF2B5EF4-FFF2-40B4-BE49-F238E27FC236}">
                <a16:creationId xmlns:a16="http://schemas.microsoft.com/office/drawing/2014/main" id="{8FC28C53-5755-9675-5987-1CD730CB344C}"/>
              </a:ext>
            </a:extLst>
          </p:cNvPr>
          <p:cNvCxnSpPr>
            <a:cxnSpLocks/>
          </p:cNvCxnSpPr>
          <p:nvPr/>
        </p:nvCxnSpPr>
        <p:spPr>
          <a:xfrm>
            <a:off x="5459626" y="4384974"/>
            <a:ext cx="3129264" cy="182"/>
          </a:xfrm>
          <a:prstGeom prst="bentConnector3">
            <a:avLst/>
          </a:prstGeom>
          <a:ln>
            <a:solidFill>
              <a:srgbClr val="BF49B7"/>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CE42ACE-2DEE-4CF4-1849-B263783957BB}"/>
              </a:ext>
            </a:extLst>
          </p:cNvPr>
          <p:cNvCxnSpPr>
            <a:cxnSpLocks/>
            <a:stCxn id="7" idx="2"/>
          </p:cNvCxnSpPr>
          <p:nvPr/>
        </p:nvCxnSpPr>
        <p:spPr>
          <a:xfrm rot="16200000" flipH="1">
            <a:off x="5202680" y="2457834"/>
            <a:ext cx="361985" cy="5218261"/>
          </a:xfrm>
          <a:prstGeom prst="bentConnector2">
            <a:avLst/>
          </a:prstGeom>
          <a:ln>
            <a:solidFill>
              <a:srgbClr val="BF49B7"/>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54A527A-7B43-9525-015F-13CC0179DED1}"/>
              </a:ext>
            </a:extLst>
          </p:cNvPr>
          <p:cNvCxnSpPr/>
          <p:nvPr/>
        </p:nvCxnSpPr>
        <p:spPr>
          <a:xfrm flipV="1">
            <a:off x="1613043" y="2024009"/>
            <a:ext cx="873881" cy="141645"/>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90267B6-F529-7D9E-EE1E-09F3264E2F69}"/>
              </a:ext>
            </a:extLst>
          </p:cNvPr>
          <p:cNvSpPr txBox="1"/>
          <p:nvPr/>
        </p:nvSpPr>
        <p:spPr>
          <a:xfrm>
            <a:off x="8588890" y="3487432"/>
            <a:ext cx="1913597" cy="381913"/>
          </a:xfrm>
          <a:prstGeom prst="rect">
            <a:avLst/>
          </a:prstGeom>
          <a:noFill/>
        </p:spPr>
        <p:txBody>
          <a:bodyPr wrap="square" rtlCol="0">
            <a:spAutoFit/>
          </a:bodyPr>
          <a:lstStyle/>
          <a:p>
            <a:r>
              <a:rPr lang="en-IN" dirty="0"/>
              <a:t>Landfill</a:t>
            </a:r>
          </a:p>
        </p:txBody>
      </p:sp>
      <p:sp>
        <p:nvSpPr>
          <p:cNvPr id="21" name="TextBox 20">
            <a:extLst>
              <a:ext uri="{FF2B5EF4-FFF2-40B4-BE49-F238E27FC236}">
                <a16:creationId xmlns:a16="http://schemas.microsoft.com/office/drawing/2014/main" id="{9357E0B9-9DE6-A7AD-39A2-F21EEE87C81A}"/>
              </a:ext>
            </a:extLst>
          </p:cNvPr>
          <p:cNvSpPr txBox="1"/>
          <p:nvPr/>
        </p:nvSpPr>
        <p:spPr>
          <a:xfrm>
            <a:off x="7954911" y="4638113"/>
            <a:ext cx="1913597" cy="381913"/>
          </a:xfrm>
          <a:prstGeom prst="rect">
            <a:avLst/>
          </a:prstGeom>
          <a:noFill/>
        </p:spPr>
        <p:txBody>
          <a:bodyPr wrap="square" rtlCol="0">
            <a:spAutoFit/>
          </a:bodyPr>
          <a:lstStyle/>
          <a:p>
            <a:r>
              <a:rPr lang="en-IN" dirty="0"/>
              <a:t>Landfill</a:t>
            </a:r>
          </a:p>
        </p:txBody>
      </p:sp>
      <p:sp>
        <p:nvSpPr>
          <p:cNvPr id="22" name="TextBox 21">
            <a:extLst>
              <a:ext uri="{FF2B5EF4-FFF2-40B4-BE49-F238E27FC236}">
                <a16:creationId xmlns:a16="http://schemas.microsoft.com/office/drawing/2014/main" id="{72CA9665-3FC9-F268-734B-3431FD0608F8}"/>
              </a:ext>
            </a:extLst>
          </p:cNvPr>
          <p:cNvSpPr txBox="1"/>
          <p:nvPr/>
        </p:nvSpPr>
        <p:spPr>
          <a:xfrm>
            <a:off x="4570920" y="1526426"/>
            <a:ext cx="1913597" cy="307777"/>
          </a:xfrm>
          <a:prstGeom prst="rect">
            <a:avLst/>
          </a:prstGeom>
          <a:noFill/>
        </p:spPr>
        <p:txBody>
          <a:bodyPr wrap="square" rtlCol="0">
            <a:spAutoFit/>
          </a:bodyPr>
          <a:lstStyle/>
          <a:p>
            <a:r>
              <a:rPr lang="en-IN" sz="1400" b="1" dirty="0"/>
              <a:t>PC-PET bottles: 1000 kg </a:t>
            </a:r>
          </a:p>
        </p:txBody>
      </p:sp>
      <p:sp>
        <p:nvSpPr>
          <p:cNvPr id="23" name="TextBox 22">
            <a:extLst>
              <a:ext uri="{FF2B5EF4-FFF2-40B4-BE49-F238E27FC236}">
                <a16:creationId xmlns:a16="http://schemas.microsoft.com/office/drawing/2014/main" id="{98B3E0F2-31EA-79A7-C8FB-0C73774C30D8}"/>
              </a:ext>
            </a:extLst>
          </p:cNvPr>
          <p:cNvSpPr txBox="1"/>
          <p:nvPr/>
        </p:nvSpPr>
        <p:spPr>
          <a:xfrm>
            <a:off x="2846999" y="4908614"/>
            <a:ext cx="1913597" cy="307777"/>
          </a:xfrm>
          <a:prstGeom prst="rect">
            <a:avLst/>
          </a:prstGeom>
          <a:noFill/>
        </p:spPr>
        <p:txBody>
          <a:bodyPr wrap="square" rtlCol="0">
            <a:spAutoFit/>
          </a:bodyPr>
          <a:lstStyle/>
          <a:p>
            <a:r>
              <a:rPr lang="en-IN" sz="1400" b="1" dirty="0"/>
              <a:t>PC-PET bottles: 572 kg </a:t>
            </a:r>
          </a:p>
        </p:txBody>
      </p:sp>
      <p:sp>
        <p:nvSpPr>
          <p:cNvPr id="25" name="TextBox 24">
            <a:extLst>
              <a:ext uri="{FF2B5EF4-FFF2-40B4-BE49-F238E27FC236}">
                <a16:creationId xmlns:a16="http://schemas.microsoft.com/office/drawing/2014/main" id="{9518F182-6B8B-B924-D41C-5DA39021A83C}"/>
              </a:ext>
            </a:extLst>
          </p:cNvPr>
          <p:cNvSpPr txBox="1"/>
          <p:nvPr/>
        </p:nvSpPr>
        <p:spPr>
          <a:xfrm>
            <a:off x="175323" y="1860371"/>
            <a:ext cx="1913597" cy="523220"/>
          </a:xfrm>
          <a:prstGeom prst="rect">
            <a:avLst/>
          </a:prstGeom>
          <a:noFill/>
        </p:spPr>
        <p:txBody>
          <a:bodyPr wrap="square" rtlCol="0">
            <a:spAutoFit/>
          </a:bodyPr>
          <a:lstStyle/>
          <a:p>
            <a:r>
              <a:rPr lang="en-IN" sz="1400" b="1" dirty="0">
                <a:latin typeface="Calibri body"/>
              </a:rPr>
              <a:t>Virgin PET resin: 119kg</a:t>
            </a:r>
          </a:p>
          <a:p>
            <a:r>
              <a:rPr lang="en-IN" sz="1400" b="1" dirty="0">
                <a:latin typeface="Calibri body"/>
              </a:rPr>
              <a:t>329 kg </a:t>
            </a:r>
            <a:r>
              <a:rPr lang="en-IN" sz="1400" b="1" i="0" dirty="0">
                <a:effectLst/>
                <a:latin typeface="Calibri body"/>
              </a:rPr>
              <a:t>CO₂-eq</a:t>
            </a:r>
            <a:endParaRPr lang="en-IN" sz="1400" b="1" dirty="0">
              <a:latin typeface="Calibri body"/>
            </a:endParaRPr>
          </a:p>
        </p:txBody>
      </p:sp>
      <p:sp>
        <p:nvSpPr>
          <p:cNvPr id="26" name="Arrow: Right 25">
            <a:extLst>
              <a:ext uri="{FF2B5EF4-FFF2-40B4-BE49-F238E27FC236}">
                <a16:creationId xmlns:a16="http://schemas.microsoft.com/office/drawing/2014/main" id="{26763764-EA67-616C-9E25-1B3EF24856A5}"/>
              </a:ext>
            </a:extLst>
          </p:cNvPr>
          <p:cNvSpPr/>
          <p:nvPr/>
        </p:nvSpPr>
        <p:spPr>
          <a:xfrm rot="16200000">
            <a:off x="2266238" y="3034133"/>
            <a:ext cx="1293750" cy="376673"/>
          </a:xfrm>
          <a:prstGeom prst="rightArrow">
            <a:avLst/>
          </a:prstGeom>
          <a:solidFill>
            <a:srgbClr val="BF49B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537AEAFA-C642-8BED-7293-C2804676C628}"/>
              </a:ext>
            </a:extLst>
          </p:cNvPr>
          <p:cNvSpPr/>
          <p:nvPr/>
        </p:nvSpPr>
        <p:spPr>
          <a:xfrm rot="5400000">
            <a:off x="4312332" y="3091034"/>
            <a:ext cx="1293750" cy="376673"/>
          </a:xfrm>
          <a:prstGeom prst="rightArrow">
            <a:avLst/>
          </a:prstGeom>
          <a:solidFill>
            <a:srgbClr val="BF49B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00734850-5B91-DF12-B274-B6CEAD723489}"/>
              </a:ext>
            </a:extLst>
          </p:cNvPr>
          <p:cNvSpPr/>
          <p:nvPr/>
        </p:nvSpPr>
        <p:spPr>
          <a:xfrm rot="10800000">
            <a:off x="3285184" y="4267921"/>
            <a:ext cx="1099508" cy="350705"/>
          </a:xfrm>
          <a:prstGeom prst="rightArrow">
            <a:avLst/>
          </a:prstGeom>
          <a:solidFill>
            <a:srgbClr val="BF49B7"/>
          </a:solidFill>
          <a:ln>
            <a:solidFill>
              <a:srgbClr val="BF49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Elbow 28">
            <a:extLst>
              <a:ext uri="{FF2B5EF4-FFF2-40B4-BE49-F238E27FC236}">
                <a16:creationId xmlns:a16="http://schemas.microsoft.com/office/drawing/2014/main" id="{C49B80FD-B865-A16A-4241-9F70019F285B}"/>
              </a:ext>
            </a:extLst>
          </p:cNvPr>
          <p:cNvCxnSpPr/>
          <p:nvPr/>
        </p:nvCxnSpPr>
        <p:spPr>
          <a:xfrm flipV="1">
            <a:off x="5075626" y="1888357"/>
            <a:ext cx="3441346" cy="9062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148E089-EDDA-26C2-3D4E-08C68D486B48}"/>
              </a:ext>
            </a:extLst>
          </p:cNvPr>
          <p:cNvCxnSpPr>
            <a:cxnSpLocks/>
          </p:cNvCxnSpPr>
          <p:nvPr/>
        </p:nvCxnSpPr>
        <p:spPr>
          <a:xfrm>
            <a:off x="5065352" y="2944436"/>
            <a:ext cx="358961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BDAE2D6-2954-BFB0-0E52-B5B7F42E1F58}"/>
              </a:ext>
            </a:extLst>
          </p:cNvPr>
          <p:cNvSpPr txBox="1"/>
          <p:nvPr/>
        </p:nvSpPr>
        <p:spPr>
          <a:xfrm>
            <a:off x="3264692" y="1562278"/>
            <a:ext cx="1913596" cy="523220"/>
          </a:xfrm>
          <a:prstGeom prst="rect">
            <a:avLst/>
          </a:prstGeom>
          <a:noFill/>
        </p:spPr>
        <p:txBody>
          <a:bodyPr wrap="square" rtlCol="0">
            <a:spAutoFit/>
          </a:bodyPr>
          <a:lstStyle/>
          <a:p>
            <a:r>
              <a:rPr lang="en-IN" sz="1400" b="1" dirty="0"/>
              <a:t>Basis of PET</a:t>
            </a:r>
          </a:p>
          <a:p>
            <a:r>
              <a:rPr lang="en-IN" sz="1400" b="1" dirty="0"/>
              <a:t>Bottles: 1000kg</a:t>
            </a:r>
          </a:p>
        </p:txBody>
      </p:sp>
      <p:sp>
        <p:nvSpPr>
          <p:cNvPr id="32" name="TextBox 31">
            <a:extLst>
              <a:ext uri="{FF2B5EF4-FFF2-40B4-BE49-F238E27FC236}">
                <a16:creationId xmlns:a16="http://schemas.microsoft.com/office/drawing/2014/main" id="{79732DAB-7E9A-8408-B579-4BA724799C26}"/>
              </a:ext>
            </a:extLst>
          </p:cNvPr>
          <p:cNvSpPr txBox="1"/>
          <p:nvPr/>
        </p:nvSpPr>
        <p:spPr>
          <a:xfrm>
            <a:off x="1003026" y="631520"/>
            <a:ext cx="2562731" cy="523220"/>
          </a:xfrm>
          <a:prstGeom prst="rect">
            <a:avLst/>
          </a:prstGeom>
          <a:noFill/>
        </p:spPr>
        <p:txBody>
          <a:bodyPr wrap="square" rtlCol="0">
            <a:spAutoFit/>
          </a:bodyPr>
          <a:lstStyle/>
          <a:p>
            <a:r>
              <a:rPr lang="en-IN" sz="1400" b="1" dirty="0">
                <a:latin typeface="Calibri body"/>
              </a:rPr>
              <a:t>2% waste: 20kg</a:t>
            </a:r>
          </a:p>
          <a:p>
            <a:r>
              <a:rPr lang="en-IN" sz="1400" b="1" dirty="0">
                <a:latin typeface="Calibri body"/>
              </a:rPr>
              <a:t>0.4 kg </a:t>
            </a:r>
            <a:r>
              <a:rPr lang="en-IN" sz="1400" b="1" i="0" dirty="0">
                <a:effectLst/>
                <a:latin typeface="Calibri body"/>
              </a:rPr>
              <a:t>CO₂-eq</a:t>
            </a:r>
            <a:endParaRPr lang="en-IN" sz="1400" b="1" dirty="0">
              <a:latin typeface="Calibri body"/>
            </a:endParaRPr>
          </a:p>
        </p:txBody>
      </p:sp>
      <p:sp>
        <p:nvSpPr>
          <p:cNvPr id="33" name="TextBox 32">
            <a:extLst>
              <a:ext uri="{FF2B5EF4-FFF2-40B4-BE49-F238E27FC236}">
                <a16:creationId xmlns:a16="http://schemas.microsoft.com/office/drawing/2014/main" id="{C02CA6EE-2CA7-8BD0-9536-DEAF5F075C73}"/>
              </a:ext>
            </a:extLst>
          </p:cNvPr>
          <p:cNvSpPr txBox="1"/>
          <p:nvPr/>
        </p:nvSpPr>
        <p:spPr>
          <a:xfrm>
            <a:off x="3013985" y="2626367"/>
            <a:ext cx="1370707" cy="523220"/>
          </a:xfrm>
          <a:prstGeom prst="rect">
            <a:avLst/>
          </a:prstGeom>
          <a:noFill/>
        </p:spPr>
        <p:txBody>
          <a:bodyPr wrap="square" rtlCol="0">
            <a:spAutoFit/>
          </a:bodyPr>
          <a:lstStyle/>
          <a:p>
            <a:r>
              <a:rPr lang="en-IN" sz="1400" b="1" dirty="0">
                <a:latin typeface="Calibri body"/>
              </a:rPr>
              <a:t>Manufacturing:</a:t>
            </a:r>
          </a:p>
          <a:p>
            <a:r>
              <a:rPr lang="en-IN" sz="1400" b="1" dirty="0">
                <a:latin typeface="Calibri body"/>
              </a:rPr>
              <a:t>1906 kg </a:t>
            </a:r>
            <a:r>
              <a:rPr lang="en-IN" sz="1400" b="1" i="0" dirty="0">
                <a:effectLst/>
                <a:latin typeface="Calibri body"/>
              </a:rPr>
              <a:t>CO₂-eq</a:t>
            </a:r>
            <a:r>
              <a:rPr lang="en-IN" sz="1400" b="1" dirty="0">
                <a:latin typeface="Calibri body"/>
              </a:rPr>
              <a:t> </a:t>
            </a:r>
          </a:p>
        </p:txBody>
      </p:sp>
      <p:sp>
        <p:nvSpPr>
          <p:cNvPr id="34" name="TextBox 33">
            <a:extLst>
              <a:ext uri="{FF2B5EF4-FFF2-40B4-BE49-F238E27FC236}">
                <a16:creationId xmlns:a16="http://schemas.microsoft.com/office/drawing/2014/main" id="{943CA572-B383-E581-B847-A7C174E1A750}"/>
              </a:ext>
            </a:extLst>
          </p:cNvPr>
          <p:cNvSpPr txBox="1"/>
          <p:nvPr/>
        </p:nvSpPr>
        <p:spPr>
          <a:xfrm>
            <a:off x="7233188" y="1515822"/>
            <a:ext cx="1129853" cy="307777"/>
          </a:xfrm>
          <a:prstGeom prst="rect">
            <a:avLst/>
          </a:prstGeom>
          <a:noFill/>
        </p:spPr>
        <p:txBody>
          <a:bodyPr wrap="square" rtlCol="0">
            <a:spAutoFit/>
          </a:bodyPr>
          <a:lstStyle/>
          <a:p>
            <a:r>
              <a:rPr lang="en-IN" sz="1400" b="1" dirty="0"/>
              <a:t>Waste: 0 kg</a:t>
            </a:r>
          </a:p>
        </p:txBody>
      </p:sp>
      <p:sp>
        <p:nvSpPr>
          <p:cNvPr id="35" name="TextBox 34">
            <a:extLst>
              <a:ext uri="{FF2B5EF4-FFF2-40B4-BE49-F238E27FC236}">
                <a16:creationId xmlns:a16="http://schemas.microsoft.com/office/drawing/2014/main" id="{9F2DD44F-C0B6-A0EE-BBF9-7C8E0CF66B50}"/>
              </a:ext>
            </a:extLst>
          </p:cNvPr>
          <p:cNvSpPr txBox="1"/>
          <p:nvPr/>
        </p:nvSpPr>
        <p:spPr>
          <a:xfrm>
            <a:off x="7471528" y="2613354"/>
            <a:ext cx="1129853" cy="307777"/>
          </a:xfrm>
          <a:prstGeom prst="rect">
            <a:avLst/>
          </a:prstGeom>
          <a:noFill/>
        </p:spPr>
        <p:txBody>
          <a:bodyPr wrap="square" rtlCol="0">
            <a:spAutoFit/>
          </a:bodyPr>
          <a:lstStyle/>
          <a:p>
            <a:r>
              <a:rPr lang="en-IN" sz="1400" b="1" dirty="0"/>
              <a:t>Waste: 0 kg</a:t>
            </a:r>
          </a:p>
        </p:txBody>
      </p:sp>
      <p:sp>
        <p:nvSpPr>
          <p:cNvPr id="36" name="TextBox 35">
            <a:extLst>
              <a:ext uri="{FF2B5EF4-FFF2-40B4-BE49-F238E27FC236}">
                <a16:creationId xmlns:a16="http://schemas.microsoft.com/office/drawing/2014/main" id="{644629A6-4397-9D6B-4C13-7D0A2F2F5BD5}"/>
              </a:ext>
            </a:extLst>
          </p:cNvPr>
          <p:cNvSpPr txBox="1"/>
          <p:nvPr/>
        </p:nvSpPr>
        <p:spPr>
          <a:xfrm>
            <a:off x="5439389" y="3559671"/>
            <a:ext cx="2562731" cy="523220"/>
          </a:xfrm>
          <a:prstGeom prst="rect">
            <a:avLst/>
          </a:prstGeom>
          <a:noFill/>
        </p:spPr>
        <p:txBody>
          <a:bodyPr wrap="square" rtlCol="0">
            <a:spAutoFit/>
          </a:bodyPr>
          <a:lstStyle/>
          <a:p>
            <a:r>
              <a:rPr lang="en-IN" sz="1400" b="1" dirty="0">
                <a:latin typeface="Calibri body"/>
              </a:rPr>
              <a:t>MRF:</a:t>
            </a:r>
          </a:p>
          <a:p>
            <a:r>
              <a:rPr lang="en-IN" sz="1400" b="1" dirty="0">
                <a:latin typeface="Calibri body"/>
              </a:rPr>
              <a:t>80 kg </a:t>
            </a:r>
            <a:r>
              <a:rPr lang="en-IN" sz="1400" b="1" i="0" dirty="0">
                <a:effectLst/>
                <a:latin typeface="Calibri body"/>
              </a:rPr>
              <a:t>CO₂-eq</a:t>
            </a:r>
            <a:endParaRPr lang="en-IN" sz="1400" b="1" dirty="0">
              <a:latin typeface="Calibri body"/>
            </a:endParaRPr>
          </a:p>
        </p:txBody>
      </p:sp>
      <p:sp>
        <p:nvSpPr>
          <p:cNvPr id="37" name="TextBox 36">
            <a:extLst>
              <a:ext uri="{FF2B5EF4-FFF2-40B4-BE49-F238E27FC236}">
                <a16:creationId xmlns:a16="http://schemas.microsoft.com/office/drawing/2014/main" id="{3E3332E8-BA7A-F0C9-4F1E-0667C94BC95D}"/>
              </a:ext>
            </a:extLst>
          </p:cNvPr>
          <p:cNvSpPr txBox="1"/>
          <p:nvPr/>
        </p:nvSpPr>
        <p:spPr>
          <a:xfrm>
            <a:off x="6810431" y="4112171"/>
            <a:ext cx="1738496" cy="307777"/>
          </a:xfrm>
          <a:prstGeom prst="rect">
            <a:avLst/>
          </a:prstGeom>
          <a:noFill/>
        </p:spPr>
        <p:txBody>
          <a:bodyPr wrap="square" rtlCol="0">
            <a:spAutoFit/>
          </a:bodyPr>
          <a:lstStyle/>
          <a:p>
            <a:r>
              <a:rPr lang="en-IN" sz="1400" b="1" dirty="0"/>
              <a:t> 3% Waste:   30 kg</a:t>
            </a:r>
          </a:p>
        </p:txBody>
      </p:sp>
      <p:sp>
        <p:nvSpPr>
          <p:cNvPr id="38" name="TextBox 37">
            <a:extLst>
              <a:ext uri="{FF2B5EF4-FFF2-40B4-BE49-F238E27FC236}">
                <a16:creationId xmlns:a16="http://schemas.microsoft.com/office/drawing/2014/main" id="{95CB4346-3B32-CF52-0ED2-79493D54D328}"/>
              </a:ext>
            </a:extLst>
          </p:cNvPr>
          <p:cNvSpPr txBox="1"/>
          <p:nvPr/>
        </p:nvSpPr>
        <p:spPr>
          <a:xfrm>
            <a:off x="6337572" y="4940180"/>
            <a:ext cx="1738496" cy="307777"/>
          </a:xfrm>
          <a:prstGeom prst="rect">
            <a:avLst/>
          </a:prstGeom>
          <a:noFill/>
        </p:spPr>
        <p:txBody>
          <a:bodyPr wrap="square" rtlCol="0">
            <a:spAutoFit/>
          </a:bodyPr>
          <a:lstStyle/>
          <a:p>
            <a:r>
              <a:rPr lang="en-IN" sz="1400" b="1" dirty="0"/>
              <a:t> 5% Waste:   29 kg</a:t>
            </a:r>
          </a:p>
        </p:txBody>
      </p:sp>
      <p:sp>
        <p:nvSpPr>
          <p:cNvPr id="39" name="TextBox 38">
            <a:extLst>
              <a:ext uri="{FF2B5EF4-FFF2-40B4-BE49-F238E27FC236}">
                <a16:creationId xmlns:a16="http://schemas.microsoft.com/office/drawing/2014/main" id="{BB00C59F-26F1-DEF8-5B77-817802CBD17D}"/>
              </a:ext>
            </a:extLst>
          </p:cNvPr>
          <p:cNvSpPr txBox="1"/>
          <p:nvPr/>
        </p:nvSpPr>
        <p:spPr>
          <a:xfrm>
            <a:off x="7471528" y="3368678"/>
            <a:ext cx="2562731" cy="523220"/>
          </a:xfrm>
          <a:prstGeom prst="rect">
            <a:avLst/>
          </a:prstGeom>
          <a:noFill/>
        </p:spPr>
        <p:txBody>
          <a:bodyPr wrap="square" rtlCol="0">
            <a:spAutoFit/>
          </a:bodyPr>
          <a:lstStyle/>
          <a:p>
            <a:endParaRPr lang="en-IN" sz="1400" b="1" dirty="0">
              <a:latin typeface="Calibri body"/>
            </a:endParaRPr>
          </a:p>
          <a:p>
            <a:r>
              <a:rPr lang="en-IN" sz="1400" b="1" dirty="0">
                <a:latin typeface="Calibri body"/>
              </a:rPr>
              <a:t>0.6 kg </a:t>
            </a:r>
            <a:r>
              <a:rPr lang="en-IN" sz="1400" b="1" i="0" dirty="0">
                <a:effectLst/>
                <a:latin typeface="Calibri body"/>
              </a:rPr>
              <a:t>CO₂-eq</a:t>
            </a:r>
            <a:endParaRPr lang="en-IN" sz="1400" b="1" dirty="0">
              <a:latin typeface="Calibri body"/>
            </a:endParaRPr>
          </a:p>
        </p:txBody>
      </p:sp>
      <p:sp>
        <p:nvSpPr>
          <p:cNvPr id="40" name="TextBox 39">
            <a:extLst>
              <a:ext uri="{FF2B5EF4-FFF2-40B4-BE49-F238E27FC236}">
                <a16:creationId xmlns:a16="http://schemas.microsoft.com/office/drawing/2014/main" id="{4C4E3E3D-6C7B-2110-44AA-D200883CDA9D}"/>
              </a:ext>
            </a:extLst>
          </p:cNvPr>
          <p:cNvSpPr txBox="1"/>
          <p:nvPr/>
        </p:nvSpPr>
        <p:spPr>
          <a:xfrm>
            <a:off x="6890539" y="4454021"/>
            <a:ext cx="2562731" cy="523220"/>
          </a:xfrm>
          <a:prstGeom prst="rect">
            <a:avLst/>
          </a:prstGeom>
          <a:noFill/>
        </p:spPr>
        <p:txBody>
          <a:bodyPr wrap="square" rtlCol="0">
            <a:spAutoFit/>
          </a:bodyPr>
          <a:lstStyle/>
          <a:p>
            <a:endParaRPr lang="en-IN" sz="1400" b="1" dirty="0">
              <a:latin typeface="Calibri body"/>
            </a:endParaRPr>
          </a:p>
          <a:p>
            <a:r>
              <a:rPr lang="en-IN" sz="1400" b="1" dirty="0">
                <a:latin typeface="Calibri body"/>
              </a:rPr>
              <a:t>0.6 kg </a:t>
            </a:r>
            <a:r>
              <a:rPr lang="en-IN" sz="1400" b="1" i="0" dirty="0">
                <a:effectLst/>
                <a:latin typeface="Calibri body"/>
              </a:rPr>
              <a:t>CO₂-eq</a:t>
            </a:r>
            <a:endParaRPr lang="en-IN" sz="1400" b="1" dirty="0">
              <a:latin typeface="Calibri body"/>
            </a:endParaRPr>
          </a:p>
        </p:txBody>
      </p:sp>
      <p:sp>
        <p:nvSpPr>
          <p:cNvPr id="41" name="TextBox 40">
            <a:extLst>
              <a:ext uri="{FF2B5EF4-FFF2-40B4-BE49-F238E27FC236}">
                <a16:creationId xmlns:a16="http://schemas.microsoft.com/office/drawing/2014/main" id="{C40E5A95-BD5A-F9CF-9FE8-CB70A9843D58}"/>
              </a:ext>
            </a:extLst>
          </p:cNvPr>
          <p:cNvSpPr txBox="1"/>
          <p:nvPr/>
        </p:nvSpPr>
        <p:spPr>
          <a:xfrm>
            <a:off x="3005091" y="3416698"/>
            <a:ext cx="1913597" cy="307777"/>
          </a:xfrm>
          <a:prstGeom prst="rect">
            <a:avLst/>
          </a:prstGeom>
          <a:noFill/>
        </p:spPr>
        <p:txBody>
          <a:bodyPr wrap="square" rtlCol="0">
            <a:spAutoFit/>
          </a:bodyPr>
          <a:lstStyle/>
          <a:p>
            <a:r>
              <a:rPr lang="en-IN" sz="1400" b="1" dirty="0"/>
              <a:t>cr-PET resin: 544 kg </a:t>
            </a:r>
          </a:p>
        </p:txBody>
      </p:sp>
      <p:graphicFrame>
        <p:nvGraphicFramePr>
          <p:cNvPr id="42" name="Table 41">
            <a:extLst>
              <a:ext uri="{FF2B5EF4-FFF2-40B4-BE49-F238E27FC236}">
                <a16:creationId xmlns:a16="http://schemas.microsoft.com/office/drawing/2014/main" id="{C5D42530-35B8-1E68-AD87-5E42535D517A}"/>
              </a:ext>
            </a:extLst>
          </p:cNvPr>
          <p:cNvGraphicFramePr>
            <a:graphicFrameLocks noGrp="1"/>
          </p:cNvGraphicFramePr>
          <p:nvPr>
            <p:extLst>
              <p:ext uri="{D42A27DB-BD31-4B8C-83A1-F6EECF244321}">
                <p14:modId xmlns:p14="http://schemas.microsoft.com/office/powerpoint/2010/main" val="1302645042"/>
              </p:ext>
            </p:extLst>
          </p:nvPr>
        </p:nvGraphicFramePr>
        <p:xfrm>
          <a:off x="102386" y="5313421"/>
          <a:ext cx="7019888" cy="1524000"/>
        </p:xfrm>
        <a:graphic>
          <a:graphicData uri="http://schemas.openxmlformats.org/drawingml/2006/table">
            <a:tbl>
              <a:tblPr firstRow="1" bandRow="1">
                <a:tableStyleId>{5C22544A-7EE6-4342-B048-85BDC9FD1C3A}</a:tableStyleId>
              </a:tblPr>
              <a:tblGrid>
                <a:gridCol w="3509944">
                  <a:extLst>
                    <a:ext uri="{9D8B030D-6E8A-4147-A177-3AD203B41FA5}">
                      <a16:colId xmlns:a16="http://schemas.microsoft.com/office/drawing/2014/main" val="3985360295"/>
                    </a:ext>
                  </a:extLst>
                </a:gridCol>
                <a:gridCol w="3509944">
                  <a:extLst>
                    <a:ext uri="{9D8B030D-6E8A-4147-A177-3AD203B41FA5}">
                      <a16:colId xmlns:a16="http://schemas.microsoft.com/office/drawing/2014/main" val="322837995"/>
                    </a:ext>
                  </a:extLst>
                </a:gridCol>
              </a:tblGrid>
              <a:tr h="294272">
                <a:tc>
                  <a:txBody>
                    <a:bodyPr/>
                    <a:lstStyle/>
                    <a:p>
                      <a:r>
                        <a:rPr lang="en-IN" sz="1400" dirty="0"/>
                        <a:t>Virgin PET production</a:t>
                      </a:r>
                    </a:p>
                  </a:txBody>
                  <a:tcPr>
                    <a:solidFill>
                      <a:srgbClr val="7030A0"/>
                    </a:solidFill>
                  </a:tcPr>
                </a:tc>
                <a:tc>
                  <a:txBody>
                    <a:bodyPr/>
                    <a:lstStyle/>
                    <a:p>
                      <a:r>
                        <a:rPr lang="en-IN" sz="1400" dirty="0"/>
                        <a:t>2.77 kg </a:t>
                      </a:r>
                      <a:r>
                        <a:rPr lang="en-IN" sz="1400" b="1" i="0" dirty="0">
                          <a:effectLst/>
                          <a:latin typeface="Calibri body"/>
                        </a:rPr>
                        <a:t>CO₂-eq/PET</a:t>
                      </a:r>
                      <a:endParaRPr lang="en-IN" sz="1400" dirty="0"/>
                    </a:p>
                  </a:txBody>
                  <a:tcPr>
                    <a:solidFill>
                      <a:srgbClr val="7030A0"/>
                    </a:solidFill>
                  </a:tcPr>
                </a:tc>
                <a:extLst>
                  <a:ext uri="{0D108BD9-81ED-4DB2-BD59-A6C34878D82A}">
                    <a16:rowId xmlns:a16="http://schemas.microsoft.com/office/drawing/2014/main" val="1533827579"/>
                  </a:ext>
                </a:extLst>
              </a:tr>
              <a:tr h="294272">
                <a:tc>
                  <a:txBody>
                    <a:bodyPr/>
                    <a:lstStyle/>
                    <a:p>
                      <a:r>
                        <a:rPr lang="en-IN" sz="1400" dirty="0"/>
                        <a:t>Landfilling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0.02 kg </a:t>
                      </a:r>
                      <a:r>
                        <a:rPr lang="en-IN" sz="1400" b="1" i="0" dirty="0">
                          <a:effectLst/>
                          <a:latin typeface="Calibri body"/>
                        </a:rPr>
                        <a:t>CO₂-eq/PET</a:t>
                      </a:r>
                      <a:endParaRPr lang="en-IN" sz="1400" dirty="0"/>
                    </a:p>
                  </a:txBody>
                  <a:tcPr/>
                </a:tc>
                <a:extLst>
                  <a:ext uri="{0D108BD9-81ED-4DB2-BD59-A6C34878D82A}">
                    <a16:rowId xmlns:a16="http://schemas.microsoft.com/office/drawing/2014/main" val="778434398"/>
                  </a:ext>
                </a:extLst>
              </a:tr>
              <a:tr h="294272">
                <a:tc>
                  <a:txBody>
                    <a:bodyPr/>
                    <a:lstStyle/>
                    <a:p>
                      <a:r>
                        <a:rPr lang="en-IN" sz="1400" dirty="0"/>
                        <a:t>Incineration</a:t>
                      </a:r>
                    </a:p>
                  </a:txBody>
                  <a:tcPr/>
                </a:tc>
                <a:tc>
                  <a:txBody>
                    <a:bodyPr/>
                    <a:lstStyle/>
                    <a:p>
                      <a:r>
                        <a:rPr lang="en-IN" sz="1400" dirty="0"/>
                        <a:t>1.24 kg </a:t>
                      </a:r>
                      <a:r>
                        <a:rPr lang="en-IN" sz="1400" b="1" i="0" dirty="0">
                          <a:effectLst/>
                          <a:latin typeface="Calibri body"/>
                        </a:rPr>
                        <a:t>CO₂-eq/PET</a:t>
                      </a:r>
                      <a:endParaRPr lang="en-IN" sz="1400" dirty="0"/>
                    </a:p>
                  </a:txBody>
                  <a:tcPr/>
                </a:tc>
                <a:extLst>
                  <a:ext uri="{0D108BD9-81ED-4DB2-BD59-A6C34878D82A}">
                    <a16:rowId xmlns:a16="http://schemas.microsoft.com/office/drawing/2014/main" val="4112591977"/>
                  </a:ext>
                </a:extLst>
              </a:tr>
              <a:tr h="294272">
                <a:tc>
                  <a:txBody>
                    <a:bodyPr/>
                    <a:lstStyle/>
                    <a:p>
                      <a:r>
                        <a:rPr lang="en-IN" sz="1400" dirty="0"/>
                        <a:t>Material Recovery Facilities (MRF)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0.08 kg </a:t>
                      </a:r>
                      <a:r>
                        <a:rPr lang="en-IN" sz="1400" b="1" i="0" dirty="0">
                          <a:effectLst/>
                          <a:latin typeface="Calibri body"/>
                        </a:rPr>
                        <a:t>CO₂-eq/PET</a:t>
                      </a:r>
                      <a:endParaRPr lang="en-IN" sz="1400" dirty="0"/>
                    </a:p>
                  </a:txBody>
                  <a:tcPr/>
                </a:tc>
                <a:extLst>
                  <a:ext uri="{0D108BD9-81ED-4DB2-BD59-A6C34878D82A}">
                    <a16:rowId xmlns:a16="http://schemas.microsoft.com/office/drawing/2014/main" val="3533424947"/>
                  </a:ext>
                </a:extLst>
              </a:tr>
              <a:tr h="294272">
                <a:tc>
                  <a:txBody>
                    <a:bodyPr/>
                    <a:lstStyle/>
                    <a:p>
                      <a:r>
                        <a:rPr lang="en-IN" sz="1400" dirty="0"/>
                        <a:t>Chemical recycling</a:t>
                      </a:r>
                    </a:p>
                  </a:txBody>
                  <a:tcPr/>
                </a:tc>
                <a:tc>
                  <a:txBody>
                    <a:bodyPr/>
                    <a:lstStyle/>
                    <a:p>
                      <a:r>
                        <a:rPr lang="en-IN" sz="1400" dirty="0"/>
                        <a:t>1.73 kg </a:t>
                      </a:r>
                      <a:r>
                        <a:rPr lang="en-IN" sz="1400" b="1" i="0" dirty="0">
                          <a:effectLst/>
                          <a:latin typeface="Calibri body"/>
                        </a:rPr>
                        <a:t>CO₂-eq/PET</a:t>
                      </a:r>
                      <a:endParaRPr lang="en-IN" sz="1400" dirty="0"/>
                    </a:p>
                  </a:txBody>
                  <a:tcPr/>
                </a:tc>
                <a:extLst>
                  <a:ext uri="{0D108BD9-81ED-4DB2-BD59-A6C34878D82A}">
                    <a16:rowId xmlns:a16="http://schemas.microsoft.com/office/drawing/2014/main" val="1447224323"/>
                  </a:ext>
                </a:extLst>
              </a:tr>
            </a:tbl>
          </a:graphicData>
        </a:graphic>
      </p:graphicFrame>
      <p:graphicFrame>
        <p:nvGraphicFramePr>
          <p:cNvPr id="43" name="Table 42">
            <a:extLst>
              <a:ext uri="{FF2B5EF4-FFF2-40B4-BE49-F238E27FC236}">
                <a16:creationId xmlns:a16="http://schemas.microsoft.com/office/drawing/2014/main" id="{924B32B5-DDB4-AFA6-4667-3D7E2753F311}"/>
              </a:ext>
            </a:extLst>
          </p:cNvPr>
          <p:cNvGraphicFramePr>
            <a:graphicFrameLocks noGrp="1"/>
          </p:cNvGraphicFramePr>
          <p:nvPr>
            <p:extLst>
              <p:ext uri="{D42A27DB-BD31-4B8C-83A1-F6EECF244321}">
                <p14:modId xmlns:p14="http://schemas.microsoft.com/office/powerpoint/2010/main" val="954845017"/>
              </p:ext>
            </p:extLst>
          </p:nvPr>
        </p:nvGraphicFramePr>
        <p:xfrm>
          <a:off x="5845459" y="9325"/>
          <a:ext cx="6284784" cy="1198880"/>
        </p:xfrm>
        <a:graphic>
          <a:graphicData uri="http://schemas.openxmlformats.org/drawingml/2006/table">
            <a:tbl>
              <a:tblPr firstRow="1" bandRow="1">
                <a:tableStyleId>{5C22544A-7EE6-4342-B048-85BDC9FD1C3A}</a:tableStyleId>
              </a:tblPr>
              <a:tblGrid>
                <a:gridCol w="2094928">
                  <a:extLst>
                    <a:ext uri="{9D8B030D-6E8A-4147-A177-3AD203B41FA5}">
                      <a16:colId xmlns:a16="http://schemas.microsoft.com/office/drawing/2014/main" val="1132257286"/>
                    </a:ext>
                  </a:extLst>
                </a:gridCol>
                <a:gridCol w="2094928">
                  <a:extLst>
                    <a:ext uri="{9D8B030D-6E8A-4147-A177-3AD203B41FA5}">
                      <a16:colId xmlns:a16="http://schemas.microsoft.com/office/drawing/2014/main" val="1049708242"/>
                    </a:ext>
                  </a:extLst>
                </a:gridCol>
                <a:gridCol w="2094928">
                  <a:extLst>
                    <a:ext uri="{9D8B030D-6E8A-4147-A177-3AD203B41FA5}">
                      <a16:colId xmlns:a16="http://schemas.microsoft.com/office/drawing/2014/main" val="2750448544"/>
                    </a:ext>
                  </a:extLst>
                </a:gridCol>
              </a:tblGrid>
              <a:tr h="370840">
                <a:tc>
                  <a:txBody>
                    <a:bodyPr/>
                    <a:lstStyle/>
                    <a:p>
                      <a:r>
                        <a:rPr lang="en-IN" sz="1200" dirty="0"/>
                        <a:t>Scenario</a:t>
                      </a:r>
                    </a:p>
                  </a:txBody>
                  <a:tcPr>
                    <a:solidFill>
                      <a:srgbClr val="7030A0"/>
                    </a:solidFill>
                  </a:tcPr>
                </a:tc>
                <a:tc>
                  <a:txBody>
                    <a:bodyPr/>
                    <a:lstStyle/>
                    <a:p>
                      <a:r>
                        <a:rPr lang="en-US" sz="1200" b="0" i="0" u="none" strike="noStrike" kern="1200" dirty="0">
                          <a:solidFill>
                            <a:schemeClr val="lt1"/>
                          </a:solidFill>
                          <a:effectLst/>
                          <a:latin typeface="+mn-lt"/>
                          <a:ea typeface="+mn-ea"/>
                          <a:cs typeface="+mn-cs"/>
                        </a:rPr>
                        <a:t>Total system GHG emissions (kg CO</a:t>
                      </a:r>
                      <a:r>
                        <a:rPr lang="en-US" sz="1200" b="0" i="0" u="none" strike="noStrike" kern="1200" baseline="-25000" dirty="0">
                          <a:solidFill>
                            <a:schemeClr val="lt1"/>
                          </a:solidFill>
                          <a:effectLst/>
                          <a:latin typeface="+mn-lt"/>
                          <a:ea typeface="+mn-ea"/>
                          <a:cs typeface="+mn-cs"/>
                        </a:rPr>
                        <a:t>2</a:t>
                      </a:r>
                      <a:r>
                        <a:rPr lang="en-US" sz="1200" b="0" i="0" u="none" strike="noStrike" kern="1200" dirty="0">
                          <a:solidFill>
                            <a:schemeClr val="lt1"/>
                          </a:solidFill>
                          <a:effectLst/>
                          <a:latin typeface="+mn-lt"/>
                          <a:ea typeface="+mn-ea"/>
                          <a:cs typeface="+mn-cs"/>
                        </a:rPr>
                        <a:t>-eq/1000 kg PET)</a:t>
                      </a:r>
                      <a:endParaRPr lang="en-IN" sz="1200" dirty="0"/>
                    </a:p>
                  </a:txBody>
                  <a:tcPr>
                    <a:solidFill>
                      <a:srgbClr val="7030A0"/>
                    </a:solidFill>
                  </a:tcPr>
                </a:tc>
                <a:tc>
                  <a:txBody>
                    <a:bodyPr/>
                    <a:lstStyle/>
                    <a:p>
                      <a:r>
                        <a:rPr lang="en-IN" sz="1200" b="0" i="0" u="none" strike="noStrike" kern="1200" dirty="0">
                          <a:solidFill>
                            <a:schemeClr val="lt1"/>
                          </a:solidFill>
                          <a:effectLst/>
                          <a:latin typeface="+mn-lt"/>
                          <a:ea typeface="+mn-ea"/>
                          <a:cs typeface="+mn-cs"/>
                        </a:rPr>
                        <a:t>Circularity of the System</a:t>
                      </a:r>
                      <a:endParaRPr lang="en-IN" sz="1200" dirty="0"/>
                    </a:p>
                  </a:txBody>
                  <a:tcPr>
                    <a:solidFill>
                      <a:srgbClr val="7030A0"/>
                    </a:solidFill>
                  </a:tcPr>
                </a:tc>
                <a:extLst>
                  <a:ext uri="{0D108BD9-81ED-4DB2-BD59-A6C34878D82A}">
                    <a16:rowId xmlns:a16="http://schemas.microsoft.com/office/drawing/2014/main" val="1475989033"/>
                  </a:ext>
                </a:extLst>
              </a:tr>
              <a:tr h="370840">
                <a:tc>
                  <a:txBody>
                    <a:bodyPr/>
                    <a:lstStyle/>
                    <a:p>
                      <a:r>
                        <a:rPr lang="en-IN" sz="1200" b="0" i="0" u="none" strike="noStrike" kern="1200" dirty="0">
                          <a:solidFill>
                            <a:schemeClr val="dk1"/>
                          </a:solidFill>
                          <a:effectLst/>
                          <a:latin typeface="+mn-lt"/>
                          <a:ea typeface="+mn-ea"/>
                          <a:cs typeface="+mn-cs"/>
                        </a:rPr>
                        <a:t>Only Chemical Recycling</a:t>
                      </a:r>
                      <a:endParaRPr lang="en-IN" sz="1200" dirty="0"/>
                    </a:p>
                  </a:txBody>
                  <a:tcPr/>
                </a:tc>
                <a:tc>
                  <a:txBody>
                    <a:bodyPr/>
                    <a:lstStyle/>
                    <a:p>
                      <a:r>
                        <a:rPr lang="en-IN" sz="1200" b="0" i="0" u="none" strike="noStrike" kern="1200" dirty="0">
                          <a:solidFill>
                            <a:schemeClr val="dk1"/>
                          </a:solidFill>
                          <a:effectLst/>
                          <a:latin typeface="+mn-lt"/>
                          <a:ea typeface="+mn-ea"/>
                          <a:cs typeface="+mn-cs"/>
                        </a:rPr>
                        <a:t>3942</a:t>
                      </a:r>
                      <a:endParaRPr lang="en-IN" sz="1200" dirty="0"/>
                    </a:p>
                  </a:txBody>
                  <a:tcPr/>
                </a:tc>
                <a:tc>
                  <a:txBody>
                    <a:bodyPr/>
                    <a:lstStyle/>
                    <a:p>
                      <a:r>
                        <a:rPr lang="en-IN" sz="1200" b="0" i="0" u="none" strike="noStrike" kern="1200" dirty="0">
                          <a:solidFill>
                            <a:schemeClr val="dk1"/>
                          </a:solidFill>
                          <a:effectLst/>
                          <a:latin typeface="+mn-lt"/>
                          <a:ea typeface="+mn-ea"/>
                          <a:cs typeface="+mn-cs"/>
                        </a:rPr>
                        <a:t>0.9</a:t>
                      </a:r>
                      <a:endParaRPr lang="en-IN" sz="1200" dirty="0"/>
                    </a:p>
                  </a:txBody>
                  <a:tcPr/>
                </a:tc>
                <a:extLst>
                  <a:ext uri="{0D108BD9-81ED-4DB2-BD59-A6C34878D82A}">
                    <a16:rowId xmlns:a16="http://schemas.microsoft.com/office/drawing/2014/main" val="3156153500"/>
                  </a:ext>
                </a:extLst>
              </a:tr>
              <a:tr h="370840">
                <a:tc>
                  <a:txBody>
                    <a:bodyPr/>
                    <a:lstStyle/>
                    <a:p>
                      <a:r>
                        <a:rPr lang="en-IN" sz="1200" b="0" i="0" u="none" strike="noStrike" kern="1200" dirty="0">
                          <a:solidFill>
                            <a:schemeClr val="dk1"/>
                          </a:solidFill>
                          <a:effectLst/>
                          <a:latin typeface="+mn-lt"/>
                          <a:ea typeface="+mn-ea"/>
                          <a:cs typeface="+mn-cs"/>
                        </a:rPr>
                        <a:t>Only Mechanical Recycling</a:t>
                      </a:r>
                      <a:endParaRPr lang="en-IN" sz="1200" dirty="0"/>
                    </a:p>
                  </a:txBody>
                  <a:tcPr/>
                </a:tc>
                <a:tc>
                  <a:txBody>
                    <a:bodyPr/>
                    <a:lstStyle/>
                    <a:p>
                      <a:pPr rtl="0"/>
                      <a:r>
                        <a:rPr lang="en-IN" sz="1200" b="0" i="0" u="none" strike="noStrike" kern="1200" dirty="0">
                          <a:solidFill>
                            <a:schemeClr val="dk1"/>
                          </a:solidFill>
                          <a:effectLst/>
                          <a:latin typeface="+mn-lt"/>
                          <a:ea typeface="+mn-ea"/>
                          <a:cs typeface="+mn-cs"/>
                        </a:rPr>
                        <a:t>4120</a:t>
                      </a:r>
                      <a:endParaRPr lang="en-IN" sz="1200" b="0" dirty="0">
                        <a:effectLst/>
                      </a:endParaRPr>
                    </a:p>
                  </a:txBody>
                  <a:tcPr/>
                </a:tc>
                <a:tc>
                  <a:txBody>
                    <a:bodyPr/>
                    <a:lstStyle/>
                    <a:p>
                      <a:r>
                        <a:rPr lang="en-IN" sz="1200" dirty="0"/>
                        <a:t>0.34</a:t>
                      </a:r>
                    </a:p>
                  </a:txBody>
                  <a:tcPr/>
                </a:tc>
                <a:extLst>
                  <a:ext uri="{0D108BD9-81ED-4DB2-BD59-A6C34878D82A}">
                    <a16:rowId xmlns:a16="http://schemas.microsoft.com/office/drawing/2014/main" val="3309103418"/>
                  </a:ext>
                </a:extLst>
              </a:tr>
            </a:tbl>
          </a:graphicData>
        </a:graphic>
      </p:graphicFrame>
      <p:grpSp>
        <p:nvGrpSpPr>
          <p:cNvPr id="45" name="Group 44">
            <a:extLst>
              <a:ext uri="{FF2B5EF4-FFF2-40B4-BE49-F238E27FC236}">
                <a16:creationId xmlns:a16="http://schemas.microsoft.com/office/drawing/2014/main" id="{1D22C4B9-76CF-A532-8E81-BFB025CA9412}"/>
              </a:ext>
            </a:extLst>
          </p:cNvPr>
          <p:cNvGrpSpPr/>
          <p:nvPr/>
        </p:nvGrpSpPr>
        <p:grpSpPr>
          <a:xfrm>
            <a:off x="9713178" y="1701027"/>
            <a:ext cx="2417065" cy="1807414"/>
            <a:chOff x="6358891" y="4410709"/>
            <a:chExt cx="5566855" cy="1164940"/>
          </a:xfrm>
        </p:grpSpPr>
        <p:sp>
          <p:nvSpPr>
            <p:cNvPr id="46" name="Rectangle 45">
              <a:extLst>
                <a:ext uri="{FF2B5EF4-FFF2-40B4-BE49-F238E27FC236}">
                  <a16:creationId xmlns:a16="http://schemas.microsoft.com/office/drawing/2014/main" id="{88F6006C-52E7-85BC-7320-CC9D247EEB87}"/>
                </a:ext>
              </a:extLst>
            </p:cNvPr>
            <p:cNvSpPr/>
            <p:nvPr/>
          </p:nvSpPr>
          <p:spPr>
            <a:xfrm>
              <a:off x="6358891" y="4410709"/>
              <a:ext cx="5515485" cy="1164940"/>
            </a:xfrm>
            <a:prstGeom prst="rect">
              <a:avLst/>
            </a:prstGeom>
            <a:solidFill>
              <a:srgbClr val="7A1E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CC745B1B-4F79-70EC-3252-8F44ED4C1962}"/>
                </a:ext>
              </a:extLst>
            </p:cNvPr>
            <p:cNvSpPr txBox="1"/>
            <p:nvPr/>
          </p:nvSpPr>
          <p:spPr>
            <a:xfrm>
              <a:off x="6453062" y="4544163"/>
              <a:ext cx="5472684" cy="646331"/>
            </a:xfrm>
            <a:prstGeom prst="rect">
              <a:avLst/>
            </a:prstGeom>
            <a:noFill/>
          </p:spPr>
          <p:txBody>
            <a:bodyPr wrap="square" rtlCol="0">
              <a:spAutoFit/>
            </a:bodyPr>
            <a:lstStyle/>
            <a:p>
              <a:endParaRPr lang="en-IN" dirty="0">
                <a:solidFill>
                  <a:schemeClr val="bg1"/>
                </a:solidFill>
              </a:endParaRPr>
            </a:p>
            <a:p>
              <a:endParaRPr lang="en-IN" dirty="0">
                <a:solidFill>
                  <a:schemeClr val="bg1"/>
                </a:solidFill>
              </a:endParaRPr>
            </a:p>
          </p:txBody>
        </p:sp>
      </p:grpSp>
      <p:sp>
        <p:nvSpPr>
          <p:cNvPr id="48" name="TextBox 47">
            <a:extLst>
              <a:ext uri="{FF2B5EF4-FFF2-40B4-BE49-F238E27FC236}">
                <a16:creationId xmlns:a16="http://schemas.microsoft.com/office/drawing/2014/main" id="{517BEE5C-FA7B-2138-7B25-06FC1147D6C2}"/>
              </a:ext>
            </a:extLst>
          </p:cNvPr>
          <p:cNvSpPr txBox="1"/>
          <p:nvPr/>
        </p:nvSpPr>
        <p:spPr>
          <a:xfrm>
            <a:off x="9681370" y="1758265"/>
            <a:ext cx="2472717" cy="1708160"/>
          </a:xfrm>
          <a:prstGeom prst="rect">
            <a:avLst/>
          </a:prstGeom>
          <a:noFill/>
        </p:spPr>
        <p:txBody>
          <a:bodyPr wrap="square" rtlCol="0">
            <a:spAutoFit/>
          </a:bodyPr>
          <a:lstStyle/>
          <a:p>
            <a:pPr algn="just"/>
            <a:r>
              <a:rPr lang="en-US" sz="1500" dirty="0">
                <a:solidFill>
                  <a:schemeClr val="bg1"/>
                </a:solidFill>
              </a:rPr>
              <a:t>Chemical recycling is more environmentally efficient due to its </a:t>
            </a:r>
            <a:r>
              <a:rPr lang="en-US" sz="1500" b="1" dirty="0">
                <a:solidFill>
                  <a:schemeClr val="bg1"/>
                </a:solidFill>
              </a:rPr>
              <a:t>lower GHG emissions (4.32% less)</a:t>
            </a:r>
            <a:r>
              <a:rPr lang="en-US" sz="1500" dirty="0">
                <a:solidFill>
                  <a:schemeClr val="bg1"/>
                </a:solidFill>
              </a:rPr>
              <a:t> and </a:t>
            </a:r>
            <a:r>
              <a:rPr lang="en-US" sz="1500" b="1" dirty="0">
                <a:solidFill>
                  <a:schemeClr val="bg1"/>
                </a:solidFill>
              </a:rPr>
              <a:t>much higher circularity</a:t>
            </a:r>
            <a:r>
              <a:rPr lang="en-US" sz="1500" dirty="0">
                <a:solidFill>
                  <a:schemeClr val="bg1"/>
                </a:solidFill>
              </a:rPr>
              <a:t>, making it a more sustainable solution for PET recycling</a:t>
            </a:r>
            <a:endParaRPr lang="en-IN" sz="1500" dirty="0">
              <a:solidFill>
                <a:schemeClr val="bg1"/>
              </a:solidFill>
            </a:endParaRPr>
          </a:p>
        </p:txBody>
      </p:sp>
      <p:grpSp>
        <p:nvGrpSpPr>
          <p:cNvPr id="50" name="Group 49">
            <a:extLst>
              <a:ext uri="{FF2B5EF4-FFF2-40B4-BE49-F238E27FC236}">
                <a16:creationId xmlns:a16="http://schemas.microsoft.com/office/drawing/2014/main" id="{54C12ADE-184D-5099-CBDE-149197D7DF1C}"/>
              </a:ext>
            </a:extLst>
          </p:cNvPr>
          <p:cNvGrpSpPr/>
          <p:nvPr/>
        </p:nvGrpSpPr>
        <p:grpSpPr>
          <a:xfrm>
            <a:off x="9662223" y="3714920"/>
            <a:ext cx="2417065" cy="2952644"/>
            <a:chOff x="6358891" y="4410709"/>
            <a:chExt cx="5566855" cy="1164940"/>
          </a:xfrm>
        </p:grpSpPr>
        <p:sp>
          <p:nvSpPr>
            <p:cNvPr id="51" name="Rectangle 50">
              <a:extLst>
                <a:ext uri="{FF2B5EF4-FFF2-40B4-BE49-F238E27FC236}">
                  <a16:creationId xmlns:a16="http://schemas.microsoft.com/office/drawing/2014/main" id="{2F56AAB4-E6EA-F024-1C87-BF34C5E18111}"/>
                </a:ext>
              </a:extLst>
            </p:cNvPr>
            <p:cNvSpPr/>
            <p:nvPr/>
          </p:nvSpPr>
          <p:spPr>
            <a:xfrm>
              <a:off x="6358891" y="4410709"/>
              <a:ext cx="5515485" cy="1164940"/>
            </a:xfrm>
            <a:prstGeom prst="rect">
              <a:avLst/>
            </a:prstGeom>
            <a:solidFill>
              <a:srgbClr val="7A1E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CAF592BF-15C3-1B54-D24A-A709720A55DB}"/>
                </a:ext>
              </a:extLst>
            </p:cNvPr>
            <p:cNvSpPr txBox="1"/>
            <p:nvPr/>
          </p:nvSpPr>
          <p:spPr>
            <a:xfrm>
              <a:off x="6453062" y="4544163"/>
              <a:ext cx="5472684" cy="646331"/>
            </a:xfrm>
            <a:prstGeom prst="rect">
              <a:avLst/>
            </a:prstGeom>
            <a:noFill/>
          </p:spPr>
          <p:txBody>
            <a:bodyPr wrap="square" rtlCol="0">
              <a:spAutoFit/>
            </a:bodyPr>
            <a:lstStyle/>
            <a:p>
              <a:endParaRPr lang="en-IN" dirty="0">
                <a:solidFill>
                  <a:schemeClr val="bg1"/>
                </a:solidFill>
              </a:endParaRPr>
            </a:p>
            <a:p>
              <a:endParaRPr lang="en-IN" dirty="0">
                <a:solidFill>
                  <a:schemeClr val="bg1"/>
                </a:solidFill>
              </a:endParaRPr>
            </a:p>
          </p:txBody>
        </p:sp>
      </p:grpSp>
      <p:sp>
        <p:nvSpPr>
          <p:cNvPr id="54" name="TextBox 53">
            <a:extLst>
              <a:ext uri="{FF2B5EF4-FFF2-40B4-BE49-F238E27FC236}">
                <a16:creationId xmlns:a16="http://schemas.microsoft.com/office/drawing/2014/main" id="{4A7947A8-1195-AD86-C1C9-897B1E155A83}"/>
              </a:ext>
            </a:extLst>
          </p:cNvPr>
          <p:cNvSpPr txBox="1"/>
          <p:nvPr/>
        </p:nvSpPr>
        <p:spPr>
          <a:xfrm>
            <a:off x="9623033" y="3765571"/>
            <a:ext cx="2441029" cy="3323987"/>
          </a:xfrm>
          <a:prstGeom prst="rect">
            <a:avLst/>
          </a:prstGeom>
          <a:noFill/>
        </p:spPr>
        <p:txBody>
          <a:bodyPr wrap="square" rtlCol="0">
            <a:spAutoFit/>
          </a:bodyPr>
          <a:lstStyle/>
          <a:p>
            <a:pPr algn="just" rtl="0"/>
            <a:r>
              <a:rPr lang="en-US" sz="1500" b="0" i="0" u="none" strike="noStrike" dirty="0">
                <a:solidFill>
                  <a:schemeClr val="bg1"/>
                </a:solidFill>
                <a:effectLst/>
                <a:latin typeface="Cambria" panose="02040503050406030204" pitchFamily="18" charset="0"/>
                <a:ea typeface="Cambria" panose="02040503050406030204" pitchFamily="18" charset="0"/>
              </a:rPr>
              <a:t>The GHG emission factor for chemical recycling of PET by depolymerization was found to be </a:t>
            </a:r>
            <a:r>
              <a:rPr lang="en-US" sz="1500" b="1" i="0" u="none" strike="noStrike" dirty="0">
                <a:solidFill>
                  <a:schemeClr val="bg1"/>
                </a:solidFill>
                <a:effectLst/>
                <a:latin typeface="Cambria" panose="02040503050406030204" pitchFamily="18" charset="0"/>
                <a:ea typeface="Cambria" panose="02040503050406030204" pitchFamily="18" charset="0"/>
              </a:rPr>
              <a:t>2.4-ton CO2-eq/ton of waste. </a:t>
            </a:r>
            <a:r>
              <a:rPr lang="en-US" sz="1500" b="0" i="0" u="none" strike="noStrike" dirty="0">
                <a:solidFill>
                  <a:schemeClr val="bg1"/>
                </a:solidFill>
                <a:effectLst/>
                <a:latin typeface="Cambria" panose="02040503050406030204" pitchFamily="18" charset="0"/>
                <a:ea typeface="Cambria" panose="02040503050406030204" pitchFamily="18" charset="0"/>
              </a:rPr>
              <a:t>By using catalytic glycolysis, it has about </a:t>
            </a:r>
            <a:r>
              <a:rPr lang="en-US" sz="1500" b="1" i="0" u="none" strike="noStrike" dirty="0">
                <a:solidFill>
                  <a:schemeClr val="bg1"/>
                </a:solidFill>
                <a:effectLst/>
                <a:latin typeface="Cambria" panose="02040503050406030204" pitchFamily="18" charset="0"/>
                <a:ea typeface="Cambria" panose="02040503050406030204" pitchFamily="18" charset="0"/>
              </a:rPr>
              <a:t>73%</a:t>
            </a:r>
            <a:r>
              <a:rPr lang="en-US" sz="1500" b="0" i="0" u="none" strike="noStrike" dirty="0">
                <a:solidFill>
                  <a:schemeClr val="bg1"/>
                </a:solidFill>
                <a:effectLst/>
                <a:latin typeface="Cambria" panose="02040503050406030204" pitchFamily="18" charset="0"/>
                <a:ea typeface="Cambria" panose="02040503050406030204" pitchFamily="18" charset="0"/>
              </a:rPr>
              <a:t> lower carbon footprint than fossil-based PET and produces</a:t>
            </a:r>
            <a:r>
              <a:rPr lang="en-US" sz="1500" b="1" i="0" u="none" strike="noStrike" dirty="0">
                <a:solidFill>
                  <a:schemeClr val="bg1"/>
                </a:solidFill>
                <a:effectLst/>
                <a:latin typeface="Cambria" panose="02040503050406030204" pitchFamily="18" charset="0"/>
                <a:ea typeface="Cambria" panose="02040503050406030204" pitchFamily="18" charset="0"/>
              </a:rPr>
              <a:t> 1 - 1.3 tonnes</a:t>
            </a:r>
            <a:r>
              <a:rPr lang="en-US" sz="1500" b="0" i="0" u="none" strike="noStrike" dirty="0">
                <a:solidFill>
                  <a:schemeClr val="bg1"/>
                </a:solidFill>
                <a:effectLst/>
                <a:latin typeface="Cambria" panose="02040503050406030204" pitchFamily="18" charset="0"/>
                <a:ea typeface="Cambria" panose="02040503050406030204" pitchFamily="18" charset="0"/>
              </a:rPr>
              <a:t> of CO₂/dry tonne of plastic waste converted.</a:t>
            </a:r>
            <a:endParaRPr lang="en-US" sz="1500" b="0" dirty="0">
              <a:solidFill>
                <a:schemeClr val="bg1"/>
              </a:solidFill>
              <a:effectLst/>
              <a:latin typeface="Cambria" panose="02040503050406030204" pitchFamily="18" charset="0"/>
              <a:ea typeface="Cambria" panose="02040503050406030204" pitchFamily="18" charset="0"/>
            </a:endParaRPr>
          </a:p>
          <a:p>
            <a:pPr algn="just"/>
            <a:br>
              <a:rPr lang="en-US" sz="1500" dirty="0">
                <a:solidFill>
                  <a:schemeClr val="bg1"/>
                </a:solidFill>
                <a:latin typeface="Cambria" panose="02040503050406030204" pitchFamily="18" charset="0"/>
                <a:ea typeface="Cambria" panose="02040503050406030204" pitchFamily="18" charset="0"/>
              </a:rPr>
            </a:br>
            <a:endParaRPr lang="en-IN" sz="1500" dirty="0">
              <a:solidFill>
                <a:schemeClr val="bg1"/>
              </a:solidFill>
              <a:latin typeface="Cambria" panose="02040503050406030204" pitchFamily="18" charset="0"/>
              <a:ea typeface="Cambria" panose="02040503050406030204" pitchFamily="18" charset="0"/>
            </a:endParaRPr>
          </a:p>
        </p:txBody>
      </p:sp>
      <p:sp>
        <p:nvSpPr>
          <p:cNvPr id="55" name="TextBox 54">
            <a:extLst>
              <a:ext uri="{FF2B5EF4-FFF2-40B4-BE49-F238E27FC236}">
                <a16:creationId xmlns:a16="http://schemas.microsoft.com/office/drawing/2014/main" id="{C24A6535-443A-9083-6ADD-F5C68FB7CE69}"/>
              </a:ext>
            </a:extLst>
          </p:cNvPr>
          <p:cNvSpPr txBox="1"/>
          <p:nvPr/>
        </p:nvSpPr>
        <p:spPr>
          <a:xfrm>
            <a:off x="-383781" y="-66590"/>
            <a:ext cx="4083119" cy="523220"/>
          </a:xfrm>
          <a:prstGeom prst="rect">
            <a:avLst/>
          </a:prstGeom>
          <a:noFill/>
        </p:spPr>
        <p:txBody>
          <a:bodyPr wrap="square" rtlCol="0">
            <a:spAutoFit/>
          </a:bodyPr>
          <a:lstStyle/>
          <a:p>
            <a:pPr algn="ctr"/>
            <a:r>
              <a:rPr lang="en-US" sz="2800" b="1" u="sng" dirty="0">
                <a:solidFill>
                  <a:srgbClr val="C00000"/>
                </a:solidFill>
                <a:latin typeface="Palatino Linotype" panose="02040502050505030304" pitchFamily="18" charset="0"/>
              </a:rPr>
              <a:t>Life Cycle Analysis</a:t>
            </a:r>
            <a:endParaRPr lang="en-IN" sz="2800" b="1" u="sng" dirty="0">
              <a:solidFill>
                <a:srgbClr val="C00000"/>
              </a:solidFill>
              <a:latin typeface="Palatino Linotype" panose="02040502050505030304" pitchFamily="18" charset="0"/>
            </a:endParaRPr>
          </a:p>
        </p:txBody>
      </p:sp>
    </p:spTree>
    <p:extLst>
      <p:ext uri="{BB962C8B-B14F-4D97-AF65-F5344CB8AC3E}">
        <p14:creationId xmlns:p14="http://schemas.microsoft.com/office/powerpoint/2010/main" val="31128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C06E3F-F874-23C6-ACD7-BDE2092E1224}"/>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sp>
        <p:nvSpPr>
          <p:cNvPr id="5" name="Rectangle 4">
            <a:extLst>
              <a:ext uri="{FF2B5EF4-FFF2-40B4-BE49-F238E27FC236}">
                <a16:creationId xmlns:a16="http://schemas.microsoft.com/office/drawing/2014/main" id="{2EF2B4A2-2D68-F01B-FB09-2B3AE9D37746}"/>
              </a:ext>
            </a:extLst>
          </p:cNvPr>
          <p:cNvSpPr/>
          <p:nvPr/>
        </p:nvSpPr>
        <p:spPr>
          <a:xfrm>
            <a:off x="265413" y="554799"/>
            <a:ext cx="11703978" cy="6030935"/>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1380A26-367E-6F60-CE78-E8D4330F8687}"/>
              </a:ext>
            </a:extLst>
          </p:cNvPr>
          <p:cNvSpPr txBox="1"/>
          <p:nvPr/>
        </p:nvSpPr>
        <p:spPr>
          <a:xfrm>
            <a:off x="513708" y="626724"/>
            <a:ext cx="11164584" cy="6848029"/>
          </a:xfrm>
          <a:prstGeom prst="rect">
            <a:avLst/>
          </a:prstGeom>
          <a:noFill/>
        </p:spPr>
        <p:txBody>
          <a:bodyPr wrap="square" rtlCol="0">
            <a:spAutoFit/>
          </a:bodyPr>
          <a:lstStyle/>
          <a:p>
            <a:pPr algn="just">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Recycling Method</a:t>
            </a:r>
            <a:r>
              <a:rPr lang="en-US" b="0" i="0" dirty="0">
                <a:solidFill>
                  <a:srgbClr val="404040"/>
                </a:solidFill>
                <a:effectLst/>
                <a:latin typeface="Cambria" panose="02040503050406030204" pitchFamily="18" charset="0"/>
                <a:ea typeface="Cambria" panose="02040503050406030204" pitchFamily="18" charset="0"/>
              </a:rPr>
              <a:t>: The process uses </a:t>
            </a:r>
            <a:r>
              <a:rPr lang="en-US" b="1" i="0" dirty="0">
                <a:solidFill>
                  <a:srgbClr val="404040"/>
                </a:solidFill>
                <a:effectLst/>
                <a:latin typeface="Cambria" panose="02040503050406030204" pitchFamily="18" charset="0"/>
                <a:ea typeface="Cambria" panose="02040503050406030204" pitchFamily="18" charset="0"/>
              </a:rPr>
              <a:t>glycolysis</a:t>
            </a:r>
            <a:r>
              <a:rPr lang="en-US" b="0" i="0" dirty="0">
                <a:solidFill>
                  <a:srgbClr val="404040"/>
                </a:solidFill>
                <a:effectLst/>
                <a:latin typeface="Cambria" panose="02040503050406030204" pitchFamily="18" charset="0"/>
                <a:ea typeface="Cambria" panose="02040503050406030204" pitchFamily="18" charset="0"/>
              </a:rPr>
              <a:t>, a chemical recycling method, to break down PET into BHET (Bis(2-hydroxyethyl) terephthalate), which can be reused to produce new PET.</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Efficient Depolymerization</a:t>
            </a:r>
            <a:r>
              <a:rPr lang="en-US" b="0" i="0" dirty="0">
                <a:solidFill>
                  <a:srgbClr val="404040"/>
                </a:solidFill>
                <a:effectLst/>
                <a:latin typeface="Cambria" panose="02040503050406030204" pitchFamily="18" charset="0"/>
                <a:ea typeface="Cambria" panose="02040503050406030204" pitchFamily="18" charset="0"/>
              </a:rPr>
              <a:t>: PET is depolymerized using </a:t>
            </a:r>
            <a:r>
              <a:rPr lang="en-US" b="1" i="0" dirty="0">
                <a:solidFill>
                  <a:srgbClr val="404040"/>
                </a:solidFill>
                <a:effectLst/>
                <a:latin typeface="Cambria" panose="02040503050406030204" pitchFamily="18" charset="0"/>
                <a:ea typeface="Cambria" panose="02040503050406030204" pitchFamily="18" charset="0"/>
              </a:rPr>
              <a:t>ethylene glycol</a:t>
            </a:r>
            <a:r>
              <a:rPr lang="en-US" b="0" i="0" dirty="0">
                <a:solidFill>
                  <a:srgbClr val="404040"/>
                </a:solidFill>
                <a:effectLst/>
                <a:latin typeface="Cambria" panose="02040503050406030204" pitchFamily="18" charset="0"/>
                <a:ea typeface="Cambria" panose="02040503050406030204" pitchFamily="18" charset="0"/>
              </a:rPr>
              <a:t> and a catalyst, breaking it into smaller fragments like oligomers and dimers before converting it into BHET.</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High-Purity BHET</a:t>
            </a:r>
            <a:r>
              <a:rPr lang="en-US" b="0" i="0" dirty="0">
                <a:solidFill>
                  <a:srgbClr val="404040"/>
                </a:solidFill>
                <a:effectLst/>
                <a:latin typeface="Cambria" panose="02040503050406030204" pitchFamily="18" charset="0"/>
                <a:ea typeface="Cambria" panose="02040503050406030204" pitchFamily="18" charset="0"/>
              </a:rPr>
              <a:t>: The process includes </a:t>
            </a:r>
            <a:r>
              <a:rPr lang="en-US" b="1" i="0" dirty="0">
                <a:solidFill>
                  <a:srgbClr val="404040"/>
                </a:solidFill>
                <a:effectLst/>
                <a:latin typeface="Cambria" panose="02040503050406030204" pitchFamily="18" charset="0"/>
                <a:ea typeface="Cambria" panose="02040503050406030204" pitchFamily="18" charset="0"/>
              </a:rPr>
              <a:t>crystallization</a:t>
            </a:r>
            <a:r>
              <a:rPr lang="en-US" b="0" i="0" dirty="0">
                <a:solidFill>
                  <a:srgbClr val="404040"/>
                </a:solidFill>
                <a:effectLst/>
                <a:latin typeface="Cambria" panose="02040503050406030204" pitchFamily="18" charset="0"/>
                <a:ea typeface="Cambria" panose="02040503050406030204" pitchFamily="18" charset="0"/>
              </a:rPr>
              <a:t> and </a:t>
            </a:r>
            <a:r>
              <a:rPr lang="en-US" b="1" i="0" dirty="0">
                <a:solidFill>
                  <a:srgbClr val="404040"/>
                </a:solidFill>
                <a:effectLst/>
                <a:latin typeface="Cambria" panose="02040503050406030204" pitchFamily="18" charset="0"/>
                <a:ea typeface="Cambria" panose="02040503050406030204" pitchFamily="18" charset="0"/>
              </a:rPr>
              <a:t>ion exchange</a:t>
            </a:r>
            <a:r>
              <a:rPr lang="en-US" b="0" i="0" dirty="0">
                <a:solidFill>
                  <a:srgbClr val="404040"/>
                </a:solidFill>
                <a:effectLst/>
                <a:latin typeface="Cambria" panose="02040503050406030204" pitchFamily="18" charset="0"/>
                <a:ea typeface="Cambria" panose="02040503050406030204" pitchFamily="18" charset="0"/>
              </a:rPr>
              <a:t> to purify BHET, ensuring it meets quality standards for reuse in PET production.</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MATLAB Model</a:t>
            </a:r>
            <a:r>
              <a:rPr lang="en-US" b="0" i="0" dirty="0">
                <a:solidFill>
                  <a:srgbClr val="404040"/>
                </a:solidFill>
                <a:effectLst/>
                <a:latin typeface="Cambria" panose="02040503050406030204" pitchFamily="18" charset="0"/>
                <a:ea typeface="Cambria" panose="02040503050406030204" pitchFamily="18" charset="0"/>
              </a:rPr>
              <a:t>: The model simulates PET breakdown into dimers and BHET, using experimental rate constants to predict reaction kinetics.</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Closed-Loop System</a:t>
            </a:r>
            <a:r>
              <a:rPr lang="en-US" b="0" i="0" dirty="0">
                <a:solidFill>
                  <a:srgbClr val="404040"/>
                </a:solidFill>
                <a:effectLst/>
                <a:latin typeface="Cambria" panose="02040503050406030204" pitchFamily="18" charset="0"/>
                <a:ea typeface="Cambria" panose="02040503050406030204" pitchFamily="18" charset="0"/>
              </a:rPr>
              <a:t>: The process recovers and reuses ethylene glycol and catalysts, minimizing waste and resource consumption, promoting a </a:t>
            </a:r>
            <a:r>
              <a:rPr lang="en-US" b="1" i="0" dirty="0">
                <a:solidFill>
                  <a:srgbClr val="404040"/>
                </a:solidFill>
                <a:effectLst/>
                <a:latin typeface="Cambria" panose="02040503050406030204" pitchFamily="18" charset="0"/>
                <a:ea typeface="Cambria" panose="02040503050406030204" pitchFamily="18" charset="0"/>
              </a:rPr>
              <a:t>circular economy</a:t>
            </a:r>
            <a:r>
              <a:rPr lang="en-US" b="0" i="0" dirty="0">
                <a:solidFill>
                  <a:srgbClr val="404040"/>
                </a:solidFill>
                <a:effectLst/>
                <a:latin typeface="Cambria" panose="02040503050406030204" pitchFamily="18" charset="0"/>
                <a:ea typeface="Cambria" panose="02040503050406030204" pitchFamily="18" charset="0"/>
              </a:rPr>
              <a:t>.</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Environmental Benefits</a:t>
            </a:r>
            <a:r>
              <a:rPr lang="en-US" b="0" i="0" dirty="0">
                <a:solidFill>
                  <a:srgbClr val="404040"/>
                </a:solidFill>
                <a:effectLst/>
                <a:latin typeface="Cambria" panose="02040503050406030204" pitchFamily="18" charset="0"/>
                <a:ea typeface="Cambria" panose="02040503050406030204" pitchFamily="18" charset="0"/>
              </a:rPr>
              <a:t>: Chemical recycling through glycolysis has a </a:t>
            </a:r>
            <a:r>
              <a:rPr lang="en-US" b="1" i="0" dirty="0">
                <a:solidFill>
                  <a:srgbClr val="404040"/>
                </a:solidFill>
                <a:effectLst/>
                <a:latin typeface="Cambria" panose="02040503050406030204" pitchFamily="18" charset="0"/>
                <a:ea typeface="Cambria" panose="02040503050406030204" pitchFamily="18" charset="0"/>
              </a:rPr>
              <a:t>73% lower carbon footprint</a:t>
            </a:r>
            <a:r>
              <a:rPr lang="en-US" b="0" i="0" dirty="0">
                <a:solidFill>
                  <a:srgbClr val="404040"/>
                </a:solidFill>
                <a:effectLst/>
                <a:latin typeface="Cambria" panose="02040503050406030204" pitchFamily="18" charset="0"/>
                <a:ea typeface="Cambria" panose="02040503050406030204" pitchFamily="18" charset="0"/>
              </a:rPr>
              <a:t> compared to fossil-based PET production, with </a:t>
            </a:r>
            <a:r>
              <a:rPr lang="en-US" b="1" i="0" dirty="0">
                <a:solidFill>
                  <a:srgbClr val="404040"/>
                </a:solidFill>
                <a:effectLst/>
                <a:latin typeface="Cambria" panose="02040503050406030204" pitchFamily="18" charset="0"/>
                <a:ea typeface="Cambria" panose="02040503050406030204" pitchFamily="18" charset="0"/>
              </a:rPr>
              <a:t>4.32% lower GHG emissions</a:t>
            </a:r>
            <a:r>
              <a:rPr lang="en-US" b="0" i="0" dirty="0">
                <a:solidFill>
                  <a:srgbClr val="404040"/>
                </a:solidFill>
                <a:effectLst/>
                <a:latin typeface="Cambria" panose="02040503050406030204" pitchFamily="18" charset="0"/>
                <a:ea typeface="Cambria" panose="02040503050406030204" pitchFamily="18" charset="0"/>
              </a:rPr>
              <a:t> than mechanical recycling.</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Challenges in Recycling</a:t>
            </a:r>
            <a:r>
              <a:rPr lang="en-US" b="0" i="0" dirty="0">
                <a:solidFill>
                  <a:srgbClr val="404040"/>
                </a:solidFill>
                <a:effectLst/>
                <a:latin typeface="Cambria" panose="02040503050406030204" pitchFamily="18" charset="0"/>
                <a:ea typeface="Cambria" panose="02040503050406030204" pitchFamily="18" charset="0"/>
              </a:rPr>
              <a:t>: Removing </a:t>
            </a:r>
            <a:r>
              <a:rPr lang="en-US" b="1" i="0" dirty="0">
                <a:solidFill>
                  <a:srgbClr val="404040"/>
                </a:solidFill>
                <a:effectLst/>
                <a:latin typeface="Cambria" panose="02040503050406030204" pitchFamily="18" charset="0"/>
                <a:ea typeface="Cambria" panose="02040503050406030204" pitchFamily="18" charset="0"/>
              </a:rPr>
              <a:t>colorants</a:t>
            </a:r>
            <a:r>
              <a:rPr lang="en-US" b="0" i="0" dirty="0">
                <a:solidFill>
                  <a:srgbClr val="404040"/>
                </a:solidFill>
                <a:effectLst/>
                <a:latin typeface="Cambria" panose="02040503050406030204" pitchFamily="18" charset="0"/>
                <a:ea typeface="Cambria" panose="02040503050406030204" pitchFamily="18" charset="0"/>
              </a:rPr>
              <a:t> (especially reactive dyes) from PET is difficult, requiring further research for efficient decoloration methods.</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Economic Feasibility</a:t>
            </a:r>
            <a:r>
              <a:rPr lang="en-US" b="0" i="0" dirty="0">
                <a:solidFill>
                  <a:srgbClr val="404040"/>
                </a:solidFill>
                <a:effectLst/>
                <a:latin typeface="Cambria" panose="02040503050406030204" pitchFamily="18" charset="0"/>
                <a:ea typeface="Cambria" panose="02040503050406030204" pitchFamily="18" charset="0"/>
              </a:rPr>
              <a:t>: The cost of processing PET flakes is </a:t>
            </a:r>
            <a:r>
              <a:rPr lang="en-US" b="1" i="0" dirty="0">
                <a:solidFill>
                  <a:srgbClr val="404040"/>
                </a:solidFill>
                <a:effectLst/>
                <a:latin typeface="Cambria" panose="02040503050406030204" pitchFamily="18" charset="0"/>
                <a:ea typeface="Cambria" panose="02040503050406030204" pitchFamily="18" charset="0"/>
              </a:rPr>
              <a:t>₹47.78/kg</a:t>
            </a:r>
            <a:r>
              <a:rPr lang="en-US" b="0" i="0" dirty="0">
                <a:solidFill>
                  <a:srgbClr val="404040"/>
                </a:solidFill>
                <a:effectLst/>
                <a:latin typeface="Cambria" panose="02040503050406030204" pitchFamily="18" charset="0"/>
                <a:ea typeface="Cambria" panose="02040503050406030204" pitchFamily="18" charset="0"/>
              </a:rPr>
              <a:t>, and the recycled BHET can be sold at competitive prices, making the process economically viable.</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Scalability</a:t>
            </a:r>
            <a:r>
              <a:rPr lang="en-US" b="0" i="0" dirty="0">
                <a:solidFill>
                  <a:srgbClr val="404040"/>
                </a:solidFill>
                <a:effectLst/>
                <a:latin typeface="Cambria" panose="02040503050406030204" pitchFamily="18" charset="0"/>
                <a:ea typeface="Cambria" panose="02040503050406030204" pitchFamily="18" charset="0"/>
              </a:rPr>
              <a:t>: The process is designed for large-scale application, with a strategic location in Bhopal ensuring a steady supply of PET waste and efficient logistics.</a:t>
            </a:r>
          </a:p>
          <a:p>
            <a:pPr algn="just">
              <a:spcBef>
                <a:spcPts val="300"/>
              </a:spcBef>
              <a:buFont typeface="+mj-lt"/>
              <a:buAutoNum type="arabicPeriod"/>
            </a:pPr>
            <a:r>
              <a:rPr lang="en-US" b="1" i="0" dirty="0">
                <a:solidFill>
                  <a:srgbClr val="404040"/>
                </a:solidFill>
                <a:effectLst/>
                <a:latin typeface="Cambria" panose="02040503050406030204" pitchFamily="18" charset="0"/>
                <a:ea typeface="Cambria" panose="02040503050406030204" pitchFamily="18" charset="0"/>
              </a:rPr>
              <a:t>Future Potential</a:t>
            </a:r>
            <a:r>
              <a:rPr lang="en-US" b="0" i="0" dirty="0">
                <a:solidFill>
                  <a:srgbClr val="404040"/>
                </a:solidFill>
                <a:effectLst/>
                <a:latin typeface="Cambria" panose="02040503050406030204" pitchFamily="18" charset="0"/>
                <a:ea typeface="Cambria" panose="02040503050406030204" pitchFamily="18" charset="0"/>
              </a:rPr>
              <a:t>: With further development in purification techniques, this process can significantly advance sustainable plastic waste management in India.</a:t>
            </a:r>
          </a:p>
          <a:p>
            <a:pPr algn="just">
              <a:spcBef>
                <a:spcPts val="300"/>
              </a:spcBef>
            </a:pPr>
            <a:endParaRPr lang="en-US" b="0" i="0" dirty="0">
              <a:solidFill>
                <a:srgbClr val="404040"/>
              </a:solidFill>
              <a:effectLst/>
              <a:latin typeface="Cambria" panose="02040503050406030204" pitchFamily="18" charset="0"/>
              <a:ea typeface="Cambria" panose="02040503050406030204" pitchFamily="18" charset="0"/>
            </a:endParaRPr>
          </a:p>
          <a:p>
            <a:pPr algn="just"/>
            <a:endParaRPr lang="en-IN" dirty="0">
              <a:latin typeface="Cambria" panose="02040503050406030204" pitchFamily="18" charset="0"/>
              <a:ea typeface="Cambria" panose="02040503050406030204" pitchFamily="18" charset="0"/>
            </a:endParaRPr>
          </a:p>
          <a:p>
            <a:endParaRPr lang="en-IN" dirty="0"/>
          </a:p>
        </p:txBody>
      </p:sp>
      <p:sp>
        <p:nvSpPr>
          <p:cNvPr id="10" name="TextBox 9">
            <a:extLst>
              <a:ext uri="{FF2B5EF4-FFF2-40B4-BE49-F238E27FC236}">
                <a16:creationId xmlns:a16="http://schemas.microsoft.com/office/drawing/2014/main" id="{642AB65B-98B6-177E-4F7C-5DFA262C44A7}"/>
              </a:ext>
            </a:extLst>
          </p:cNvPr>
          <p:cNvSpPr txBox="1"/>
          <p:nvPr/>
        </p:nvSpPr>
        <p:spPr>
          <a:xfrm>
            <a:off x="-678094" y="5534"/>
            <a:ext cx="4083119" cy="553998"/>
          </a:xfrm>
          <a:prstGeom prst="rect">
            <a:avLst/>
          </a:prstGeom>
          <a:noFill/>
        </p:spPr>
        <p:txBody>
          <a:bodyPr wrap="square" rtlCol="0">
            <a:spAutoFit/>
          </a:bodyPr>
          <a:lstStyle/>
          <a:p>
            <a:pPr algn="ctr"/>
            <a:r>
              <a:rPr lang="en-US" sz="3000" b="1" u="sng" dirty="0">
                <a:solidFill>
                  <a:srgbClr val="C00000"/>
                </a:solidFill>
                <a:latin typeface="Palatino Linotype" panose="02040502050505030304" pitchFamily="18" charset="0"/>
              </a:rPr>
              <a:t>Conclusion</a:t>
            </a:r>
            <a:endParaRPr lang="en-IN" sz="3000" b="1" u="sng" dirty="0">
              <a:solidFill>
                <a:srgbClr val="C00000"/>
              </a:solidFill>
              <a:latin typeface="Palatino Linotype" panose="02040502050505030304" pitchFamily="18" charset="0"/>
            </a:endParaRPr>
          </a:p>
        </p:txBody>
      </p:sp>
    </p:spTree>
    <p:extLst>
      <p:ext uri="{BB962C8B-B14F-4D97-AF65-F5344CB8AC3E}">
        <p14:creationId xmlns:p14="http://schemas.microsoft.com/office/powerpoint/2010/main" val="62247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7F65B5-CCF3-6613-2CF0-E12661390171}"/>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sp>
        <p:nvSpPr>
          <p:cNvPr id="3" name="TextBox 2">
            <a:extLst>
              <a:ext uri="{FF2B5EF4-FFF2-40B4-BE49-F238E27FC236}">
                <a16:creationId xmlns:a16="http://schemas.microsoft.com/office/drawing/2014/main" id="{AC2AEBE9-BDFE-C1E6-7C65-5520AC384A4D}"/>
              </a:ext>
            </a:extLst>
          </p:cNvPr>
          <p:cNvSpPr txBox="1"/>
          <p:nvPr/>
        </p:nvSpPr>
        <p:spPr>
          <a:xfrm>
            <a:off x="-904125" y="143927"/>
            <a:ext cx="4083119" cy="553998"/>
          </a:xfrm>
          <a:prstGeom prst="rect">
            <a:avLst/>
          </a:prstGeom>
          <a:noFill/>
        </p:spPr>
        <p:txBody>
          <a:bodyPr wrap="square" rtlCol="0">
            <a:spAutoFit/>
          </a:bodyPr>
          <a:lstStyle/>
          <a:p>
            <a:pPr algn="ctr"/>
            <a:r>
              <a:rPr lang="en-US" sz="3000" b="1" u="sng" dirty="0">
                <a:solidFill>
                  <a:srgbClr val="C00000"/>
                </a:solidFill>
                <a:latin typeface="Palatino Linotype" panose="02040502050505030304" pitchFamily="18" charset="0"/>
              </a:rPr>
              <a:t>References</a:t>
            </a:r>
            <a:endParaRPr lang="en-IN" sz="3000" b="1" u="sng" dirty="0">
              <a:solidFill>
                <a:srgbClr val="C00000"/>
              </a:solidFill>
              <a:latin typeface="Palatino Linotype" panose="02040502050505030304" pitchFamily="18" charset="0"/>
            </a:endParaRPr>
          </a:p>
        </p:txBody>
      </p:sp>
      <p:sp>
        <p:nvSpPr>
          <p:cNvPr id="5" name="TextBox 4">
            <a:extLst>
              <a:ext uri="{FF2B5EF4-FFF2-40B4-BE49-F238E27FC236}">
                <a16:creationId xmlns:a16="http://schemas.microsoft.com/office/drawing/2014/main" id="{2E726210-695F-5B98-6F5A-5BED7FC9E575}"/>
              </a:ext>
            </a:extLst>
          </p:cNvPr>
          <p:cNvSpPr txBox="1"/>
          <p:nvPr/>
        </p:nvSpPr>
        <p:spPr>
          <a:xfrm>
            <a:off x="267128" y="1017612"/>
            <a:ext cx="12346111" cy="1569660"/>
          </a:xfrm>
          <a:prstGeom prst="rect">
            <a:avLst/>
          </a:prstGeom>
          <a:noFill/>
        </p:spPr>
        <p:txBody>
          <a:bodyPr wrap="square">
            <a:spAutoFit/>
          </a:bodyPr>
          <a:lstStyle/>
          <a:p>
            <a:r>
              <a:rPr lang="en-IN" sz="2400" dirty="0">
                <a:hlinkClick r:id="rId3"/>
              </a:rPr>
              <a:t>https://drive.google.com/drive/folders/1_cSfibuQkabRXG2yaugRRRGUrsXtdml9?usp=sharing</a:t>
            </a:r>
            <a:endParaRPr lang="en-IN" sz="2400" dirty="0"/>
          </a:p>
          <a:p>
            <a:endParaRPr lang="en-IN" sz="2400" dirty="0"/>
          </a:p>
          <a:p>
            <a:r>
              <a:rPr lang="en-IN" sz="2400" dirty="0"/>
              <a:t>All the material that we have used are in this google drive!</a:t>
            </a:r>
          </a:p>
          <a:p>
            <a:endParaRPr lang="en-IN" sz="2400" dirty="0"/>
          </a:p>
        </p:txBody>
      </p:sp>
    </p:spTree>
    <p:extLst>
      <p:ext uri="{BB962C8B-B14F-4D97-AF65-F5344CB8AC3E}">
        <p14:creationId xmlns:p14="http://schemas.microsoft.com/office/powerpoint/2010/main" val="313412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1EF37DC-459D-2918-2F84-A610D2778B24}"/>
              </a:ext>
            </a:extLst>
          </p:cNvPr>
          <p:cNvPicPr>
            <a:picLocks noChangeAspect="1"/>
          </p:cNvPicPr>
          <p:nvPr/>
        </p:nvPicPr>
        <p:blipFill>
          <a:blip r:embed="rId2">
            <a:alphaModFix amt="28000"/>
          </a:blip>
          <a:srcRect b="11412"/>
          <a:stretch/>
        </p:blipFill>
        <p:spPr>
          <a:xfrm>
            <a:off x="0" y="686233"/>
            <a:ext cx="12192000" cy="6171768"/>
          </a:xfrm>
          <a:prstGeom prst="rect">
            <a:avLst/>
          </a:prstGeom>
        </p:spPr>
      </p:pic>
      <p:sp>
        <p:nvSpPr>
          <p:cNvPr id="10" name="Rectangle: Rounded Corners 9">
            <a:extLst>
              <a:ext uri="{FF2B5EF4-FFF2-40B4-BE49-F238E27FC236}">
                <a16:creationId xmlns:a16="http://schemas.microsoft.com/office/drawing/2014/main" id="{F4C6DD90-8E7C-01AA-1B44-B2B2CA139DAE}"/>
              </a:ext>
            </a:extLst>
          </p:cNvPr>
          <p:cNvSpPr/>
          <p:nvPr/>
        </p:nvSpPr>
        <p:spPr>
          <a:xfrm>
            <a:off x="860261" y="3234991"/>
            <a:ext cx="1718552" cy="447473"/>
          </a:xfrm>
          <a:prstGeom prst="roundRect">
            <a:avLst>
              <a:gd name="adj" fmla="val 44928"/>
            </a:avLst>
          </a:prstGeom>
          <a:solidFill>
            <a:srgbClr val="00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A9B6CB5-8FA6-022D-FC1E-CF5359046966}"/>
              </a:ext>
            </a:extLst>
          </p:cNvPr>
          <p:cNvSpPr txBox="1"/>
          <p:nvPr/>
        </p:nvSpPr>
        <p:spPr>
          <a:xfrm>
            <a:off x="-30386" y="1058665"/>
            <a:ext cx="7496785" cy="2908489"/>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Types of PET Recycling:</a:t>
            </a:r>
          </a:p>
          <a:p>
            <a:pPr marL="800100" lvl="1" indent="-342900">
              <a:lnSpc>
                <a:spcPct val="150000"/>
              </a:lnSpc>
              <a:buFont typeface="Wingdings" panose="05000000000000000000" pitchFamily="2" charset="2"/>
              <a:buChar char="q"/>
            </a:pPr>
            <a:r>
              <a:rPr lang="en-US" b="1" dirty="0">
                <a:solidFill>
                  <a:srgbClr val="FF0000"/>
                </a:solidFill>
                <a:latin typeface="Times New Roman" panose="02020603050405020304" pitchFamily="18" charset="0"/>
                <a:cs typeface="Times New Roman" panose="02020603050405020304" pitchFamily="18" charset="0"/>
              </a:rPr>
              <a:t>Mechanical Recycling</a:t>
            </a:r>
            <a:r>
              <a:rPr lang="en-US" dirty="0">
                <a:solidFill>
                  <a:srgbClr val="FF0000"/>
                </a:solidFill>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(Recycled PET cannot used in food industry)</a:t>
            </a:r>
          </a:p>
          <a:p>
            <a:pPr marL="800100" lvl="1" indent="-342900">
              <a:lnSpc>
                <a:spcPct val="150000"/>
              </a:lnSpc>
              <a:buFont typeface="Wingdings" panose="05000000000000000000" pitchFamily="2" charset="2"/>
              <a:buChar char="q"/>
            </a:pPr>
            <a:r>
              <a:rPr lang="en-US" b="1" dirty="0">
                <a:solidFill>
                  <a:srgbClr val="0070C0"/>
                </a:solidFill>
                <a:latin typeface="Times New Roman" panose="02020603050405020304" pitchFamily="18" charset="0"/>
                <a:cs typeface="Times New Roman" panose="02020603050405020304" pitchFamily="18" charset="0"/>
              </a:rPr>
              <a:t>Chemical Recycling:</a:t>
            </a:r>
          </a:p>
          <a:p>
            <a:pPr marL="1257300" lvl="2"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Methanolysis</a:t>
            </a:r>
          </a:p>
          <a:p>
            <a:pPr marL="1257300" lvl="2"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Aminolysis</a:t>
            </a:r>
          </a:p>
          <a:p>
            <a:pPr marL="1257300" lvl="2"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Glycolysis      </a:t>
            </a:r>
            <a:r>
              <a:rPr lang="en-US" b="1" dirty="0">
                <a:solidFill>
                  <a:srgbClr val="008000"/>
                </a:solidFill>
                <a:latin typeface="Times New Roman" panose="02020603050405020304" pitchFamily="18" charset="0"/>
                <a:cs typeface="Times New Roman" panose="02020603050405020304" pitchFamily="18" charset="0"/>
              </a:rPr>
              <a:t>(most efficient way of recycling)</a:t>
            </a:r>
          </a:p>
          <a:p>
            <a:pPr marL="800100" lvl="1"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458BE3-C665-C0E1-52C3-498027B27562}"/>
              </a:ext>
            </a:extLst>
          </p:cNvPr>
          <p:cNvSpPr txBox="1"/>
          <p:nvPr/>
        </p:nvSpPr>
        <p:spPr>
          <a:xfrm>
            <a:off x="1131546" y="654814"/>
            <a:ext cx="5642040" cy="584775"/>
          </a:xfrm>
          <a:prstGeom prst="rect">
            <a:avLst/>
          </a:prstGeom>
          <a:noFill/>
        </p:spPr>
        <p:txBody>
          <a:bodyPr wrap="square" rtlCol="0">
            <a:spAutoFit/>
          </a:bodyPr>
          <a:lstStyle/>
          <a:p>
            <a:pPr algn="ctr"/>
            <a:r>
              <a:rPr lang="en-US" sz="3200" b="1" u="sng" dirty="0">
                <a:solidFill>
                  <a:srgbClr val="C00000"/>
                </a:solidFill>
                <a:latin typeface="Palatino Linotype" panose="02040502050505030304" pitchFamily="18" charset="0"/>
              </a:rPr>
              <a:t>Introduction</a:t>
            </a:r>
            <a:endParaRPr lang="en-IN" sz="3200" b="1" u="sng" dirty="0">
              <a:solidFill>
                <a:srgbClr val="C00000"/>
              </a:solidFill>
              <a:latin typeface="Palatino Linotype" panose="02040502050505030304" pitchFamily="18" charset="0"/>
            </a:endParaRPr>
          </a:p>
        </p:txBody>
      </p:sp>
      <p:sp>
        <p:nvSpPr>
          <p:cNvPr id="11" name="TextBox 10">
            <a:extLst>
              <a:ext uri="{FF2B5EF4-FFF2-40B4-BE49-F238E27FC236}">
                <a16:creationId xmlns:a16="http://schemas.microsoft.com/office/drawing/2014/main" id="{DA5E529A-B578-507A-750B-5DE1607F4768}"/>
              </a:ext>
            </a:extLst>
          </p:cNvPr>
          <p:cNvSpPr txBox="1"/>
          <p:nvPr/>
        </p:nvSpPr>
        <p:spPr>
          <a:xfrm>
            <a:off x="51808" y="3753154"/>
            <a:ext cx="6070058"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Glycolysis reaction on PET to produce BHET:</a:t>
            </a:r>
            <a:endParaRPr lang="en-IN"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AE6480-2EA2-5111-BA96-58FBA86663A5}"/>
              </a:ext>
            </a:extLst>
          </p:cNvPr>
          <p:cNvSpPr txBox="1"/>
          <p:nvPr/>
        </p:nvSpPr>
        <p:spPr>
          <a:xfrm>
            <a:off x="195212" y="4124511"/>
            <a:ext cx="632297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Transesterification Catalyst : Sodium Methoxide</a:t>
            </a:r>
            <a:endParaRPr lang="en-IN" b="1"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885F9E0-E197-8A7D-F9C0-A614797E503A}"/>
              </a:ext>
            </a:extLst>
          </p:cNvPr>
          <p:cNvSpPr/>
          <p:nvPr/>
        </p:nvSpPr>
        <p:spPr>
          <a:xfrm>
            <a:off x="0" y="0"/>
            <a:ext cx="12192000" cy="722007"/>
          </a:xfrm>
          <a:prstGeom prst="rect">
            <a:avLst/>
          </a:prstGeom>
          <a:solidFill>
            <a:srgbClr val="7A1E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7A1E78"/>
              </a:solidFill>
            </a:endParaRPr>
          </a:p>
        </p:txBody>
      </p:sp>
      <p:sp>
        <p:nvSpPr>
          <p:cNvPr id="15" name="TextBox 14">
            <a:extLst>
              <a:ext uri="{FF2B5EF4-FFF2-40B4-BE49-F238E27FC236}">
                <a16:creationId xmlns:a16="http://schemas.microsoft.com/office/drawing/2014/main" id="{3543671A-AAB8-6C6C-C9F2-0CF2DE92C9DB}"/>
              </a:ext>
            </a:extLst>
          </p:cNvPr>
          <p:cNvSpPr txBox="1"/>
          <p:nvPr/>
        </p:nvSpPr>
        <p:spPr>
          <a:xfrm>
            <a:off x="1806102" y="81506"/>
            <a:ext cx="8579796" cy="523220"/>
          </a:xfrm>
          <a:prstGeom prst="rect">
            <a:avLst/>
          </a:prstGeom>
          <a:noFill/>
        </p:spPr>
        <p:txBody>
          <a:bodyPr wrap="square" rtlCol="0">
            <a:spAutoFit/>
          </a:bodyPr>
          <a:lstStyle/>
          <a:p>
            <a:pPr algn="ctr"/>
            <a:r>
              <a:rPr lang="en-US" sz="2800" b="1" spc="300" dirty="0">
                <a:solidFill>
                  <a:schemeClr val="bg1"/>
                </a:solidFill>
                <a:latin typeface="Palatino Linotype" panose="02040502050505030304" pitchFamily="18" charset="0"/>
              </a:rPr>
              <a:t>EVONIK Sustainability Challenge</a:t>
            </a:r>
            <a:endParaRPr lang="en-IN" sz="2800" b="1" spc="300" dirty="0">
              <a:solidFill>
                <a:schemeClr val="bg1"/>
              </a:solidFill>
              <a:latin typeface="Palatino Linotype" panose="02040502050505030304" pitchFamily="18" charset="0"/>
            </a:endParaRPr>
          </a:p>
        </p:txBody>
      </p:sp>
      <p:sp>
        <p:nvSpPr>
          <p:cNvPr id="2" name="Rectangle: Rounded Corners 1">
            <a:extLst>
              <a:ext uri="{FF2B5EF4-FFF2-40B4-BE49-F238E27FC236}">
                <a16:creationId xmlns:a16="http://schemas.microsoft.com/office/drawing/2014/main" id="{E81C1557-1E34-9155-C880-C2B740C0DE4E}"/>
              </a:ext>
            </a:extLst>
          </p:cNvPr>
          <p:cNvSpPr/>
          <p:nvPr/>
        </p:nvSpPr>
        <p:spPr>
          <a:xfrm>
            <a:off x="113453" y="4558253"/>
            <a:ext cx="6718862" cy="2255865"/>
          </a:xfrm>
          <a:prstGeom prst="roundRect">
            <a:avLst/>
          </a:prstGeom>
          <a:solidFill>
            <a:schemeClr val="bg1"/>
          </a:solidFill>
          <a:ln w="38100">
            <a:solidFill>
              <a:srgbClr val="7A1E78"/>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1702173-8F7C-FAD2-0D55-8B86F47DE34F}"/>
              </a:ext>
            </a:extLst>
          </p:cNvPr>
          <p:cNvPicPr>
            <a:picLocks noChangeAspect="1"/>
          </p:cNvPicPr>
          <p:nvPr/>
        </p:nvPicPr>
        <p:blipFill>
          <a:blip r:embed="rId3"/>
          <a:stretch>
            <a:fillRect/>
          </a:stretch>
        </p:blipFill>
        <p:spPr>
          <a:xfrm>
            <a:off x="308440" y="4695661"/>
            <a:ext cx="6318391" cy="1956885"/>
          </a:xfrm>
          <a:prstGeom prst="rect">
            <a:avLst/>
          </a:prstGeom>
        </p:spPr>
      </p:pic>
      <p:sp>
        <p:nvSpPr>
          <p:cNvPr id="19" name="TextBox 18">
            <a:extLst>
              <a:ext uri="{FF2B5EF4-FFF2-40B4-BE49-F238E27FC236}">
                <a16:creationId xmlns:a16="http://schemas.microsoft.com/office/drawing/2014/main" id="{F29E9439-1564-8E8E-BA32-EFE62CB7AA48}"/>
              </a:ext>
            </a:extLst>
          </p:cNvPr>
          <p:cNvSpPr txBox="1"/>
          <p:nvPr/>
        </p:nvSpPr>
        <p:spPr>
          <a:xfrm>
            <a:off x="7057913" y="1153904"/>
            <a:ext cx="4989813" cy="5724644"/>
          </a:xfrm>
          <a:prstGeom prst="rect">
            <a:avLst/>
          </a:prstGeom>
          <a:noFill/>
        </p:spPr>
        <p:txBody>
          <a:bodyPr wrap="square">
            <a:spAutoFit/>
          </a:bodyPr>
          <a:lstStyle/>
          <a:p>
            <a:pPr algn="just" rtl="0"/>
            <a:r>
              <a:rPr lang="en-IN" sz="1600" b="1" i="0" u="none" strike="noStrike" dirty="0">
                <a:solidFill>
                  <a:srgbClr val="000000"/>
                </a:solidFill>
                <a:effectLst/>
                <a:latin typeface="Times New Roman" panose="02020603050405020304" pitchFamily="18" charset="0"/>
              </a:rPr>
              <a:t>Starting Material: PET (Polyethylene Terephthalate</a:t>
            </a:r>
            <a:r>
              <a:rPr lang="en-IN" sz="1600" b="0" i="0" u="none" strike="noStrike" dirty="0">
                <a:solidFill>
                  <a:srgbClr val="000000"/>
                </a:solidFill>
                <a:effectLst/>
                <a:latin typeface="Times New Roman" panose="02020603050405020304" pitchFamily="18" charset="0"/>
              </a:rPr>
              <a:t>)</a:t>
            </a:r>
            <a:endParaRPr lang="en-IN" sz="1600" b="0" dirty="0">
              <a:effectLst/>
            </a:endParaRPr>
          </a:p>
          <a:p>
            <a:pPr algn="just" rtl="0" fontAlgn="base">
              <a:spcBef>
                <a:spcPts val="1200"/>
              </a:spcBef>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A long-chain polymer used in water bottles and food containers</a:t>
            </a:r>
          </a:p>
          <a:p>
            <a:pPr algn="just" rtl="0" fontAlgn="base">
              <a:spcAft>
                <a:spcPts val="12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Contains aromatic rings and ester linkages</a:t>
            </a:r>
          </a:p>
          <a:p>
            <a:pPr algn="just" rtl="0"/>
            <a:r>
              <a:rPr lang="en-IN" sz="1600" b="1" i="0" u="none" strike="noStrike" dirty="0">
                <a:solidFill>
                  <a:srgbClr val="000000"/>
                </a:solidFill>
                <a:effectLst/>
                <a:latin typeface="Times New Roman" panose="02020603050405020304" pitchFamily="18" charset="0"/>
              </a:rPr>
              <a:t>Transformation Process</a:t>
            </a:r>
            <a:endParaRPr lang="en-IN" sz="1600" b="1" dirty="0">
              <a:effectLst/>
            </a:endParaRPr>
          </a:p>
          <a:p>
            <a:pPr algn="just" rtl="0" fontAlgn="base">
              <a:spcBef>
                <a:spcPts val="1200"/>
              </a:spcBef>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Uses ethylene glycol as a solvent and catalyst</a:t>
            </a:r>
          </a:p>
          <a:p>
            <a:pPr algn="just" rtl="0" fontAlgn="base">
              <a:spcAft>
                <a:spcPts val="12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Gradually breaks down the PET polymer into smaller fragments</a:t>
            </a:r>
          </a:p>
          <a:p>
            <a:pPr algn="just" rtl="0"/>
            <a:r>
              <a:rPr lang="en-IN" sz="1600" b="1" i="0" u="none" strike="noStrike" dirty="0">
                <a:solidFill>
                  <a:srgbClr val="000000"/>
                </a:solidFill>
                <a:effectLst/>
                <a:latin typeface="Times New Roman" panose="02020603050405020304" pitchFamily="18" charset="0"/>
              </a:rPr>
              <a:t>Intermediate Products</a:t>
            </a:r>
            <a:endParaRPr lang="en-IN" sz="1600" b="1" dirty="0">
              <a:effectLst/>
            </a:endParaRPr>
          </a:p>
          <a:p>
            <a:pPr algn="just" rtl="0" fontAlgn="base">
              <a:spcBef>
                <a:spcPts val="1200"/>
              </a:spcBef>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First, breaks into oligomers (shorter polymer chains)</a:t>
            </a:r>
          </a:p>
          <a:p>
            <a:pPr algn="just" rtl="0" fontAlgn="base">
              <a:spcAft>
                <a:spcPts val="12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Then, further breaks down into dimers (two-unit molecules)</a:t>
            </a:r>
          </a:p>
          <a:p>
            <a:pPr rtl="0"/>
            <a:r>
              <a:rPr lang="en-IN" sz="1600" b="1" i="0" u="none" strike="noStrike" dirty="0">
                <a:solidFill>
                  <a:srgbClr val="000000"/>
                </a:solidFill>
                <a:effectLst/>
                <a:latin typeface="Times New Roman" panose="02020603050405020304" pitchFamily="18" charset="0"/>
              </a:rPr>
              <a:t>Final Product: BHET (Bis(2-hydroxyethyl) terephthalate)</a:t>
            </a:r>
            <a:endParaRPr lang="en-IN" sz="1600" b="1" dirty="0">
              <a:effectLst/>
            </a:endParaRPr>
          </a:p>
          <a:p>
            <a:pPr algn="just" rtl="0" fontAlgn="base">
              <a:spcBef>
                <a:spcPts val="1200"/>
              </a:spcBef>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A crucial intermediate in PET recycling</a:t>
            </a:r>
          </a:p>
          <a:p>
            <a:pPr algn="just" rtl="0" fontAlgn="base">
              <a:spcAft>
                <a:spcPts val="120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rPr>
              <a:t>Enables chemical transformation of plastic waste</a:t>
            </a:r>
          </a:p>
        </p:txBody>
      </p:sp>
      <p:sp>
        <p:nvSpPr>
          <p:cNvPr id="22" name="TextBox 21">
            <a:extLst>
              <a:ext uri="{FF2B5EF4-FFF2-40B4-BE49-F238E27FC236}">
                <a16:creationId xmlns:a16="http://schemas.microsoft.com/office/drawing/2014/main" id="{A8426C3A-8604-8302-5599-8CD44724B489}"/>
              </a:ext>
            </a:extLst>
          </p:cNvPr>
          <p:cNvSpPr txBox="1"/>
          <p:nvPr/>
        </p:nvSpPr>
        <p:spPr>
          <a:xfrm>
            <a:off x="6731214" y="703657"/>
            <a:ext cx="5642040" cy="477054"/>
          </a:xfrm>
          <a:prstGeom prst="rect">
            <a:avLst/>
          </a:prstGeom>
          <a:noFill/>
        </p:spPr>
        <p:txBody>
          <a:bodyPr wrap="square" rtlCol="0">
            <a:spAutoFit/>
          </a:bodyPr>
          <a:lstStyle/>
          <a:p>
            <a:pPr algn="ctr"/>
            <a:r>
              <a:rPr lang="en-US" sz="2500" b="1" u="sng" dirty="0">
                <a:solidFill>
                  <a:srgbClr val="C00000"/>
                </a:solidFill>
                <a:latin typeface="Palatino Linotype" panose="02040502050505030304" pitchFamily="18" charset="0"/>
              </a:rPr>
              <a:t>Chemical </a:t>
            </a:r>
            <a:r>
              <a:rPr lang="en-US" sz="2500" b="1" u="sng" dirty="0">
                <a:solidFill>
                  <a:srgbClr val="C00000"/>
                </a:solidFill>
                <a:latin typeface="Trebuchet MS" panose="020B0603020202020204" pitchFamily="34" charset="0"/>
              </a:rPr>
              <a:t>transformation</a:t>
            </a:r>
            <a:r>
              <a:rPr lang="en-US" sz="2500" b="1" u="sng" dirty="0">
                <a:solidFill>
                  <a:srgbClr val="C00000"/>
                </a:solidFill>
                <a:latin typeface="Palatino Linotype" panose="02040502050505030304" pitchFamily="18" charset="0"/>
              </a:rPr>
              <a:t> of PET</a:t>
            </a:r>
            <a:endParaRPr lang="en-IN" sz="2500" b="1" u="sng" dirty="0">
              <a:solidFill>
                <a:srgbClr val="C00000"/>
              </a:solidFill>
              <a:latin typeface="Palatino Linotype" panose="02040502050505030304" pitchFamily="18" charset="0"/>
            </a:endParaRPr>
          </a:p>
        </p:txBody>
      </p:sp>
      <p:cxnSp>
        <p:nvCxnSpPr>
          <p:cNvPr id="23" name="Straight Connector 22">
            <a:extLst>
              <a:ext uri="{FF2B5EF4-FFF2-40B4-BE49-F238E27FC236}">
                <a16:creationId xmlns:a16="http://schemas.microsoft.com/office/drawing/2014/main" id="{D472C8DB-63FF-8478-61BB-5244CCAA5E4A}"/>
              </a:ext>
            </a:extLst>
          </p:cNvPr>
          <p:cNvCxnSpPr/>
          <p:nvPr/>
        </p:nvCxnSpPr>
        <p:spPr>
          <a:xfrm>
            <a:off x="7027526" y="880691"/>
            <a:ext cx="0" cy="5856051"/>
          </a:xfrm>
          <a:prstGeom prst="line">
            <a:avLst/>
          </a:prstGeom>
          <a:ln w="28575">
            <a:solidFill>
              <a:schemeClr val="tx1">
                <a:lumMod val="95000"/>
                <a:lumOff val="5000"/>
              </a:schemeClr>
            </a:solidFill>
            <a:prstDash val="dash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56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ABE11-422A-20B5-2B99-621F08998270}"/>
              </a:ext>
            </a:extLst>
          </p:cNvPr>
          <p:cNvPicPr>
            <a:picLocks noChangeAspect="1"/>
          </p:cNvPicPr>
          <p:nvPr/>
        </p:nvPicPr>
        <p:blipFill>
          <a:blip r:embed="rId2"/>
          <a:stretch>
            <a:fillRect/>
          </a:stretch>
        </p:blipFill>
        <p:spPr>
          <a:xfrm>
            <a:off x="165108" y="447198"/>
            <a:ext cx="8453802" cy="4337429"/>
          </a:xfrm>
          <a:prstGeom prst="rect">
            <a:avLst/>
          </a:prstGeom>
        </p:spPr>
      </p:pic>
      <p:sp>
        <p:nvSpPr>
          <p:cNvPr id="29" name="Freeform: Shape 28">
            <a:extLst>
              <a:ext uri="{FF2B5EF4-FFF2-40B4-BE49-F238E27FC236}">
                <a16:creationId xmlns:a16="http://schemas.microsoft.com/office/drawing/2014/main" id="{323797CF-7B8C-0513-E5B4-CCE93DCFE999}"/>
              </a:ext>
            </a:extLst>
          </p:cNvPr>
          <p:cNvSpPr/>
          <p:nvPr/>
        </p:nvSpPr>
        <p:spPr>
          <a:xfrm rot="5400000" flipH="1">
            <a:off x="2647495" y="-2587188"/>
            <a:ext cx="6840874" cy="12049501"/>
          </a:xfrm>
          <a:custGeom>
            <a:avLst/>
            <a:gdLst>
              <a:gd name="connsiteX0" fmla="*/ 6650991 w 6650991"/>
              <a:gd name="connsiteY0" fmla="*/ 970280 h 11983680"/>
              <a:gd name="connsiteX1" fmla="*/ 6650991 w 6650991"/>
              <a:gd name="connsiteY1" fmla="*/ 424498 h 11983680"/>
              <a:gd name="connsiteX2" fmla="*/ 6226493 w 6650991"/>
              <a:gd name="connsiteY2" fmla="*/ 0 h 11983680"/>
              <a:gd name="connsiteX3" fmla="*/ 5756059 w 6650991"/>
              <a:gd name="connsiteY3" fmla="*/ 0 h 11983680"/>
              <a:gd name="connsiteX4" fmla="*/ 5134295 w 6650991"/>
              <a:gd name="connsiteY4" fmla="*/ 0 h 11983680"/>
              <a:gd name="connsiteX5" fmla="*/ 1516696 w 6650991"/>
              <a:gd name="connsiteY5" fmla="*/ 0 h 11983680"/>
              <a:gd name="connsiteX6" fmla="*/ 424498 w 6650991"/>
              <a:gd name="connsiteY6" fmla="*/ 0 h 11983680"/>
              <a:gd name="connsiteX7" fmla="*/ 363134 w 6650991"/>
              <a:gd name="connsiteY7" fmla="*/ 0 h 11983680"/>
              <a:gd name="connsiteX8" fmla="*/ 363134 w 6650991"/>
              <a:gd name="connsiteY8" fmla="*/ 6186 h 11983680"/>
              <a:gd name="connsiteX9" fmla="*/ 338947 w 6650991"/>
              <a:gd name="connsiteY9" fmla="*/ 8624 h 11983680"/>
              <a:gd name="connsiteX10" fmla="*/ 0 w 6650991"/>
              <a:gd name="connsiteY10" fmla="*/ 424498 h 11983680"/>
              <a:gd name="connsiteX11" fmla="*/ 0 w 6650991"/>
              <a:gd name="connsiteY11" fmla="*/ 970280 h 11983680"/>
              <a:gd name="connsiteX12" fmla="*/ 2881 w 6650991"/>
              <a:gd name="connsiteY12" fmla="*/ 970280 h 11983680"/>
              <a:gd name="connsiteX13" fmla="*/ 2881 w 6650991"/>
              <a:gd name="connsiteY13" fmla="*/ 10733877 h 11983680"/>
              <a:gd name="connsiteX14" fmla="*/ 1 w 6650991"/>
              <a:gd name="connsiteY14" fmla="*/ 10733877 h 11983680"/>
              <a:gd name="connsiteX15" fmla="*/ 1 w 6650991"/>
              <a:gd name="connsiteY15" fmla="*/ 11279659 h 11983680"/>
              <a:gd name="connsiteX16" fmla="*/ 424499 w 6650991"/>
              <a:gd name="connsiteY16" fmla="*/ 11704157 h 11983680"/>
              <a:gd name="connsiteX17" fmla="*/ 1417743 w 6650991"/>
              <a:gd name="connsiteY17" fmla="*/ 11704157 h 11983680"/>
              <a:gd name="connsiteX18" fmla="*/ 1417743 w 6650991"/>
              <a:gd name="connsiteY18" fmla="*/ 11704280 h 11983680"/>
              <a:gd name="connsiteX19" fmla="*/ 2766859 w 6650991"/>
              <a:gd name="connsiteY19" fmla="*/ 11704279 h 11983680"/>
              <a:gd name="connsiteX20" fmla="*/ 2811947 w 6650991"/>
              <a:gd name="connsiteY20" fmla="*/ 11749367 h 11983680"/>
              <a:gd name="connsiteX21" fmla="*/ 2811947 w 6650991"/>
              <a:gd name="connsiteY21" fmla="*/ 11828740 h 11983680"/>
              <a:gd name="connsiteX22" fmla="*/ 2749717 w 6650991"/>
              <a:gd name="connsiteY22" fmla="*/ 11828740 h 11983680"/>
              <a:gd name="connsiteX23" fmla="*/ 2904657 w 6650991"/>
              <a:gd name="connsiteY23" fmla="*/ 11983680 h 11983680"/>
              <a:gd name="connsiteX24" fmla="*/ 3059597 w 6650991"/>
              <a:gd name="connsiteY24" fmla="*/ 11828740 h 11983680"/>
              <a:gd name="connsiteX25" fmla="*/ 2997367 w 6650991"/>
              <a:gd name="connsiteY25" fmla="*/ 11828740 h 11983680"/>
              <a:gd name="connsiteX26" fmla="*/ 2997367 w 6650991"/>
              <a:gd name="connsiteY26" fmla="*/ 11749367 h 11983680"/>
              <a:gd name="connsiteX27" fmla="*/ 2766860 w 6650991"/>
              <a:gd name="connsiteY27" fmla="*/ 11518860 h 11983680"/>
              <a:gd name="connsiteX28" fmla="*/ 1565491 w 6650991"/>
              <a:gd name="connsiteY28" fmla="*/ 11518860 h 11983680"/>
              <a:gd name="connsiteX29" fmla="*/ 1565491 w 6650991"/>
              <a:gd name="connsiteY29" fmla="*/ 11517631 h 11983680"/>
              <a:gd name="connsiteX30" fmla="*/ 1553294 w 6650991"/>
              <a:gd name="connsiteY30" fmla="*/ 11518860 h 11983680"/>
              <a:gd name="connsiteX31" fmla="*/ 1417743 w 6650991"/>
              <a:gd name="connsiteY31" fmla="*/ 11518860 h 11983680"/>
              <a:gd name="connsiteX32" fmla="*/ 1417743 w 6650991"/>
              <a:gd name="connsiteY32" fmla="*/ 11522549 h 11983680"/>
              <a:gd name="connsiteX33" fmla="*/ 424499 w 6650991"/>
              <a:gd name="connsiteY33" fmla="*/ 11522551 h 11983680"/>
              <a:gd name="connsiteX34" fmla="*/ 181609 w 6650991"/>
              <a:gd name="connsiteY34" fmla="*/ 11279661 h 11983680"/>
              <a:gd name="connsiteX35" fmla="*/ 181609 w 6650991"/>
              <a:gd name="connsiteY35" fmla="*/ 11109879 h 11983680"/>
              <a:gd name="connsiteX36" fmla="*/ 182881 w 6650991"/>
              <a:gd name="connsiteY36" fmla="*/ 11109879 h 11983680"/>
              <a:gd name="connsiteX37" fmla="*/ 182881 w 6650991"/>
              <a:gd name="connsiteY37" fmla="*/ 10744037 h 11983680"/>
              <a:gd name="connsiteX38" fmla="*/ 182882 w 6650991"/>
              <a:gd name="connsiteY38" fmla="*/ 10744037 h 11983680"/>
              <a:gd name="connsiteX39" fmla="*/ 182882 w 6650991"/>
              <a:gd name="connsiteY39" fmla="*/ 1377958 h 11983680"/>
              <a:gd name="connsiteX40" fmla="*/ 182881 w 6650991"/>
              <a:gd name="connsiteY40" fmla="*/ 1377958 h 11983680"/>
              <a:gd name="connsiteX41" fmla="*/ 182881 w 6650991"/>
              <a:gd name="connsiteY41" fmla="*/ 960120 h 11983680"/>
              <a:gd name="connsiteX42" fmla="*/ 181607 w 6650991"/>
              <a:gd name="connsiteY42" fmla="*/ 960120 h 11983680"/>
              <a:gd name="connsiteX43" fmla="*/ 181608 w 6650991"/>
              <a:gd name="connsiteY43" fmla="*/ 424496 h 11983680"/>
              <a:gd name="connsiteX44" fmla="*/ 329955 w 6650991"/>
              <a:gd name="connsiteY44" fmla="*/ 200694 h 11983680"/>
              <a:gd name="connsiteX45" fmla="*/ 382129 w 6650991"/>
              <a:gd name="connsiteY45" fmla="*/ 190160 h 11983680"/>
              <a:gd name="connsiteX46" fmla="*/ 5756059 w 6650991"/>
              <a:gd name="connsiteY46" fmla="*/ 190160 h 11983680"/>
              <a:gd name="connsiteX47" fmla="*/ 5756059 w 6650991"/>
              <a:gd name="connsiteY47" fmla="*/ 181607 h 11983680"/>
              <a:gd name="connsiteX48" fmla="*/ 6226493 w 6650991"/>
              <a:gd name="connsiteY48" fmla="*/ 181606 h 11983680"/>
              <a:gd name="connsiteX49" fmla="*/ 6469383 w 6650991"/>
              <a:gd name="connsiteY49" fmla="*/ 424496 h 11983680"/>
              <a:gd name="connsiteX50" fmla="*/ 6469384 w 6650991"/>
              <a:gd name="connsiteY50" fmla="*/ 960120 h 11983680"/>
              <a:gd name="connsiteX51" fmla="*/ 6468110 w 6650991"/>
              <a:gd name="connsiteY51" fmla="*/ 960120 h 11983680"/>
              <a:gd name="connsiteX52" fmla="*/ 6468110 w 6650991"/>
              <a:gd name="connsiteY52" fmla="*/ 11760119 h 11983680"/>
              <a:gd name="connsiteX53" fmla="*/ 6648110 w 6650991"/>
              <a:gd name="connsiteY53" fmla="*/ 11760119 h 11983680"/>
              <a:gd name="connsiteX54" fmla="*/ 6648110 w 6650991"/>
              <a:gd name="connsiteY54" fmla="*/ 970280 h 1198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50991" h="11983680">
                <a:moveTo>
                  <a:pt x="6650991" y="970280"/>
                </a:moveTo>
                <a:lnTo>
                  <a:pt x="6650991" y="424498"/>
                </a:lnTo>
                <a:cubicBezTo>
                  <a:pt x="6650991" y="190054"/>
                  <a:pt x="6460937" y="0"/>
                  <a:pt x="6226493" y="0"/>
                </a:cubicBezTo>
                <a:lnTo>
                  <a:pt x="5756059" y="0"/>
                </a:lnTo>
                <a:lnTo>
                  <a:pt x="5134295" y="0"/>
                </a:lnTo>
                <a:lnTo>
                  <a:pt x="1516696" y="0"/>
                </a:lnTo>
                <a:lnTo>
                  <a:pt x="424498" y="0"/>
                </a:lnTo>
                <a:lnTo>
                  <a:pt x="363134" y="0"/>
                </a:lnTo>
                <a:lnTo>
                  <a:pt x="363134" y="6186"/>
                </a:lnTo>
                <a:lnTo>
                  <a:pt x="338947" y="8624"/>
                </a:lnTo>
                <a:cubicBezTo>
                  <a:pt x="145510" y="48207"/>
                  <a:pt x="0" y="219359"/>
                  <a:pt x="0" y="424498"/>
                </a:cubicBezTo>
                <a:lnTo>
                  <a:pt x="0" y="970280"/>
                </a:lnTo>
                <a:lnTo>
                  <a:pt x="2881" y="970280"/>
                </a:lnTo>
                <a:lnTo>
                  <a:pt x="2881" y="10733877"/>
                </a:lnTo>
                <a:lnTo>
                  <a:pt x="1" y="10733877"/>
                </a:lnTo>
                <a:lnTo>
                  <a:pt x="1" y="11279659"/>
                </a:lnTo>
                <a:cubicBezTo>
                  <a:pt x="1" y="11514103"/>
                  <a:pt x="190055" y="11704157"/>
                  <a:pt x="424499" y="11704157"/>
                </a:cubicBezTo>
                <a:lnTo>
                  <a:pt x="1417743" y="11704157"/>
                </a:lnTo>
                <a:lnTo>
                  <a:pt x="1417743" y="11704280"/>
                </a:lnTo>
                <a:lnTo>
                  <a:pt x="2766859" y="11704279"/>
                </a:lnTo>
                <a:cubicBezTo>
                  <a:pt x="2791760" y="11704279"/>
                  <a:pt x="2811947" y="11724466"/>
                  <a:pt x="2811947" y="11749367"/>
                </a:cubicBezTo>
                <a:lnTo>
                  <a:pt x="2811947" y="11828740"/>
                </a:lnTo>
                <a:lnTo>
                  <a:pt x="2749717" y="11828740"/>
                </a:lnTo>
                <a:lnTo>
                  <a:pt x="2904657" y="11983680"/>
                </a:lnTo>
                <a:lnTo>
                  <a:pt x="3059597" y="11828740"/>
                </a:lnTo>
                <a:lnTo>
                  <a:pt x="2997367" y="11828740"/>
                </a:lnTo>
                <a:lnTo>
                  <a:pt x="2997367" y="11749367"/>
                </a:lnTo>
                <a:cubicBezTo>
                  <a:pt x="2997367" y="11622061"/>
                  <a:pt x="2894166" y="11518860"/>
                  <a:pt x="2766860" y="11518860"/>
                </a:cubicBezTo>
                <a:lnTo>
                  <a:pt x="1565491" y="11518860"/>
                </a:lnTo>
                <a:lnTo>
                  <a:pt x="1565491" y="11517631"/>
                </a:lnTo>
                <a:lnTo>
                  <a:pt x="1553294" y="11518860"/>
                </a:lnTo>
                <a:lnTo>
                  <a:pt x="1417743" y="11518860"/>
                </a:lnTo>
                <a:lnTo>
                  <a:pt x="1417743" y="11522549"/>
                </a:lnTo>
                <a:lnTo>
                  <a:pt x="424499" y="11522551"/>
                </a:lnTo>
                <a:cubicBezTo>
                  <a:pt x="290355" y="11522551"/>
                  <a:pt x="181609" y="11413805"/>
                  <a:pt x="181609" y="11279661"/>
                </a:cubicBezTo>
                <a:lnTo>
                  <a:pt x="181609" y="11109879"/>
                </a:lnTo>
                <a:lnTo>
                  <a:pt x="182881" y="11109879"/>
                </a:lnTo>
                <a:lnTo>
                  <a:pt x="182881" y="10744037"/>
                </a:lnTo>
                <a:lnTo>
                  <a:pt x="182882" y="10744037"/>
                </a:lnTo>
                <a:lnTo>
                  <a:pt x="182882" y="1377958"/>
                </a:lnTo>
                <a:lnTo>
                  <a:pt x="182881" y="1377958"/>
                </a:lnTo>
                <a:lnTo>
                  <a:pt x="182881" y="960120"/>
                </a:lnTo>
                <a:lnTo>
                  <a:pt x="181607" y="960120"/>
                </a:lnTo>
                <a:lnTo>
                  <a:pt x="181608" y="424496"/>
                </a:lnTo>
                <a:cubicBezTo>
                  <a:pt x="181608" y="323888"/>
                  <a:pt x="242778" y="237566"/>
                  <a:pt x="329955" y="200694"/>
                </a:cubicBezTo>
                <a:lnTo>
                  <a:pt x="382129" y="190160"/>
                </a:lnTo>
                <a:lnTo>
                  <a:pt x="5756059" y="190160"/>
                </a:lnTo>
                <a:lnTo>
                  <a:pt x="5756059" y="181607"/>
                </a:lnTo>
                <a:lnTo>
                  <a:pt x="6226493" y="181606"/>
                </a:lnTo>
                <a:cubicBezTo>
                  <a:pt x="6360637" y="181606"/>
                  <a:pt x="6469383" y="290352"/>
                  <a:pt x="6469383" y="424496"/>
                </a:cubicBezTo>
                <a:lnTo>
                  <a:pt x="6469384" y="960120"/>
                </a:lnTo>
                <a:lnTo>
                  <a:pt x="6468110" y="960120"/>
                </a:lnTo>
                <a:lnTo>
                  <a:pt x="6468110" y="11760119"/>
                </a:lnTo>
                <a:lnTo>
                  <a:pt x="6648110" y="11760119"/>
                </a:lnTo>
                <a:lnTo>
                  <a:pt x="6648110" y="970280"/>
                </a:lnTo>
                <a:close/>
              </a:path>
            </a:pathLst>
          </a:custGeom>
          <a:gradFill flip="none" rotWithShape="1">
            <a:gsLst>
              <a:gs pos="100000">
                <a:schemeClr val="accent1">
                  <a:lumMod val="5000"/>
                  <a:lumOff val="95000"/>
                </a:schemeClr>
              </a:gs>
              <a:gs pos="0">
                <a:srgbClr val="7030A0"/>
              </a:gs>
              <a:gs pos="53000">
                <a:schemeClr val="accent5">
                  <a:lumMod val="60000"/>
                  <a:lumOff val="40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3" name="TextBox 2">
            <a:extLst>
              <a:ext uri="{FF2B5EF4-FFF2-40B4-BE49-F238E27FC236}">
                <a16:creationId xmlns:a16="http://schemas.microsoft.com/office/drawing/2014/main" id="{460ACDA7-AF7F-BE20-A87D-6EFB21070A70}"/>
              </a:ext>
            </a:extLst>
          </p:cNvPr>
          <p:cNvSpPr txBox="1"/>
          <p:nvPr/>
        </p:nvSpPr>
        <p:spPr>
          <a:xfrm>
            <a:off x="1054238" y="2154247"/>
            <a:ext cx="5642040" cy="461665"/>
          </a:xfrm>
          <a:prstGeom prst="rect">
            <a:avLst/>
          </a:prstGeom>
          <a:noFill/>
        </p:spPr>
        <p:txBody>
          <a:bodyPr wrap="square" rtlCol="0">
            <a:spAutoFit/>
          </a:bodyPr>
          <a:lstStyle/>
          <a:p>
            <a:pPr algn="ctr"/>
            <a:r>
              <a:rPr lang="en-US" sz="2400" b="1" u="sng" dirty="0">
                <a:solidFill>
                  <a:srgbClr val="C00000"/>
                </a:solidFill>
                <a:latin typeface="Palatino Linotype" panose="02040502050505030304" pitchFamily="18" charset="0"/>
              </a:rPr>
              <a:t>Recycling Process</a:t>
            </a:r>
            <a:endParaRPr lang="en-IN" sz="2400" b="1" u="sng" dirty="0">
              <a:solidFill>
                <a:srgbClr val="C00000"/>
              </a:solidFill>
              <a:latin typeface="Palatino Linotype" panose="02040502050505030304" pitchFamily="18" charset="0"/>
            </a:endParaRPr>
          </a:p>
        </p:txBody>
      </p:sp>
      <p:sp>
        <p:nvSpPr>
          <p:cNvPr id="6" name="Rectangle: Folded Corner 5">
            <a:extLst>
              <a:ext uri="{FF2B5EF4-FFF2-40B4-BE49-F238E27FC236}">
                <a16:creationId xmlns:a16="http://schemas.microsoft.com/office/drawing/2014/main" id="{BBD888C9-D097-219D-C076-32C9D1B25B5A}"/>
              </a:ext>
            </a:extLst>
          </p:cNvPr>
          <p:cNvSpPr/>
          <p:nvPr/>
        </p:nvSpPr>
        <p:spPr>
          <a:xfrm>
            <a:off x="8335392" y="771803"/>
            <a:ext cx="3495299" cy="2605827"/>
          </a:xfrm>
          <a:prstGeom prst="foldedCorner">
            <a:avLst/>
          </a:prstGeom>
          <a:solidFill>
            <a:srgbClr val="BF49B7"/>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8FF9B7DE-6F8C-C8B8-47BB-E41AC783A993}"/>
              </a:ext>
            </a:extLst>
          </p:cNvPr>
          <p:cNvSpPr txBox="1"/>
          <p:nvPr/>
        </p:nvSpPr>
        <p:spPr>
          <a:xfrm>
            <a:off x="8316743" y="771087"/>
            <a:ext cx="3598524" cy="2593018"/>
          </a:xfrm>
          <a:prstGeom prst="rect">
            <a:avLst/>
          </a:prstGeom>
          <a:noFill/>
        </p:spPr>
        <p:txBody>
          <a:bodyPr wrap="square">
            <a:spAutoFit/>
          </a:bodyPr>
          <a:lstStyle/>
          <a:p>
            <a:r>
              <a:rPr lang="en-US" sz="1250" b="1" i="0" dirty="0">
                <a:solidFill>
                  <a:schemeClr val="bg1"/>
                </a:solidFill>
                <a:effectLst/>
                <a:latin typeface="Open Sans" panose="020B0606030504020204" pitchFamily="34" charset="0"/>
              </a:rPr>
              <a:t>The recycling process for PET begins with the collection of PET waste feedstock</a:t>
            </a:r>
          </a:p>
          <a:p>
            <a:r>
              <a:rPr lang="en-US" sz="1250" b="1" i="0" dirty="0">
                <a:solidFill>
                  <a:schemeClr val="bg1"/>
                </a:solidFill>
                <a:effectLst/>
                <a:latin typeface="Open Sans" panose="020B0606030504020204" pitchFamily="34" charset="0"/>
              </a:rPr>
              <a:t>feedstock, primarily post-consumer bottles. Segregation is conducted to remove non-PET materials such as caps and labels, followed by shredding of the PET into small flakes for efficient processing. Flakes produced by shredding undergo thorough washing to remove dirt, adhesives, and contaminants and then dried to remove moisture, which can hamper chemical reactions.</a:t>
            </a:r>
            <a:endParaRPr lang="en-IN" sz="1250" b="1" dirty="0">
              <a:solidFill>
                <a:schemeClr val="bg1"/>
              </a:solidFill>
            </a:endParaRPr>
          </a:p>
        </p:txBody>
      </p:sp>
      <p:sp>
        <p:nvSpPr>
          <p:cNvPr id="8" name="Rectangle: Folded Corner 7">
            <a:extLst>
              <a:ext uri="{FF2B5EF4-FFF2-40B4-BE49-F238E27FC236}">
                <a16:creationId xmlns:a16="http://schemas.microsoft.com/office/drawing/2014/main" id="{96ED77D4-8B32-EFF3-B5D1-0937642F3BBD}"/>
              </a:ext>
            </a:extLst>
          </p:cNvPr>
          <p:cNvSpPr/>
          <p:nvPr/>
        </p:nvSpPr>
        <p:spPr>
          <a:xfrm>
            <a:off x="8402920" y="4335693"/>
            <a:ext cx="3345579" cy="2184819"/>
          </a:xfrm>
          <a:prstGeom prst="foldedCorner">
            <a:avLst/>
          </a:prstGeom>
          <a:solidFill>
            <a:srgbClr val="BF49B7"/>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392C1A50-4D3E-1DF2-DCB7-3CAF4FA726F3}"/>
              </a:ext>
            </a:extLst>
          </p:cNvPr>
          <p:cNvSpPr txBox="1"/>
          <p:nvPr/>
        </p:nvSpPr>
        <p:spPr>
          <a:xfrm>
            <a:off x="8402299" y="4372888"/>
            <a:ext cx="3495298" cy="2208297"/>
          </a:xfrm>
          <a:prstGeom prst="rect">
            <a:avLst/>
          </a:prstGeom>
          <a:noFill/>
        </p:spPr>
        <p:txBody>
          <a:bodyPr wrap="square">
            <a:spAutoFit/>
          </a:bodyPr>
          <a:lstStyle/>
          <a:p>
            <a:r>
              <a:rPr lang="en-US" sz="1250" b="1" i="0" dirty="0">
                <a:solidFill>
                  <a:schemeClr val="bg1"/>
                </a:solidFill>
                <a:effectLst/>
                <a:latin typeface="Open Sans" panose="020B0606030504020204" pitchFamily="34" charset="0"/>
              </a:rPr>
              <a:t>The dried PET flakes are fed into a reactor, where depolymerization occurs using ethylene glycol and a catalyst, breaking down PET into Bis(2-hydroxyethyl) terephthalate (BHET). The resulting mixture undergoes pressure filtration to separate solid residues from the BHET-rich filtrate. This filtrate is then crystallized to form BHET crystals, while excess ethylene glycol and catalysts</a:t>
            </a:r>
          </a:p>
          <a:p>
            <a:r>
              <a:rPr lang="en-US" sz="1250" b="1" i="0" dirty="0">
                <a:solidFill>
                  <a:schemeClr val="bg1"/>
                </a:solidFill>
                <a:effectLst/>
                <a:latin typeface="Open Sans" panose="020B0606030504020204" pitchFamily="34" charset="0"/>
              </a:rPr>
              <a:t>are recovered for reuse.</a:t>
            </a:r>
            <a:endParaRPr lang="en-IN" sz="1250" b="1" dirty="0">
              <a:solidFill>
                <a:schemeClr val="bg1"/>
              </a:solidFill>
            </a:endParaRPr>
          </a:p>
        </p:txBody>
      </p:sp>
      <p:sp>
        <p:nvSpPr>
          <p:cNvPr id="12" name="Rectangle: Folded Corner 11">
            <a:extLst>
              <a:ext uri="{FF2B5EF4-FFF2-40B4-BE49-F238E27FC236}">
                <a16:creationId xmlns:a16="http://schemas.microsoft.com/office/drawing/2014/main" id="{89B1D4BB-E9CC-A04D-8E5F-A0C06A3F2ACF}"/>
              </a:ext>
            </a:extLst>
          </p:cNvPr>
          <p:cNvSpPr/>
          <p:nvPr/>
        </p:nvSpPr>
        <p:spPr>
          <a:xfrm>
            <a:off x="1592495" y="4845299"/>
            <a:ext cx="6077164" cy="1647967"/>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FD3E6451-488C-7653-9449-D678E2E01065}"/>
              </a:ext>
            </a:extLst>
          </p:cNvPr>
          <p:cNvSpPr txBox="1"/>
          <p:nvPr/>
        </p:nvSpPr>
        <p:spPr>
          <a:xfrm>
            <a:off x="1607907" y="4768854"/>
            <a:ext cx="6077163" cy="1823576"/>
          </a:xfrm>
          <a:prstGeom prst="rect">
            <a:avLst/>
          </a:prstGeom>
          <a:solidFill>
            <a:srgbClr val="BF49B7"/>
          </a:solidFill>
        </p:spPr>
        <p:txBody>
          <a:bodyPr wrap="square">
            <a:spAutoFit/>
          </a:bodyPr>
          <a:lstStyle/>
          <a:p>
            <a:br>
              <a:rPr lang="en-US" sz="1250" b="1" i="0" dirty="0">
                <a:effectLst/>
                <a:latin typeface="Open Sans" panose="020B0606030504020204" pitchFamily="34" charset="0"/>
              </a:rPr>
            </a:br>
            <a:r>
              <a:rPr lang="en-US" sz="1250" b="1" i="0" dirty="0">
                <a:solidFill>
                  <a:schemeClr val="bg1"/>
                </a:solidFill>
                <a:effectLst/>
                <a:latin typeface="Open Sans" panose="020B0606030504020204" pitchFamily="34" charset="0"/>
              </a:rPr>
              <a:t>Post-crystallization, the BHET crystals are washed to remove residual impurities. Further purification is done using ion exchange resins (IER) to eliminate trace ionic contaminants, ensuring high-purity BHET. The final drying step removes any remaining moisture, producing high-purity BHET suitable for reuse in PET production. This closed-loop process promotes sustainability by efficiently recovering BHET and recycling key reagents, minimizing waste and resource consumption.</a:t>
            </a:r>
            <a:br>
              <a:rPr lang="en-US" sz="1250" b="1" i="0" dirty="0">
                <a:solidFill>
                  <a:schemeClr val="bg1"/>
                </a:solidFill>
                <a:effectLst/>
                <a:latin typeface="Open Sans" panose="020B0606030504020204" pitchFamily="34" charset="0"/>
              </a:rPr>
            </a:br>
            <a:endParaRPr lang="en-IN" sz="1250" b="1" dirty="0">
              <a:solidFill>
                <a:schemeClr val="bg1"/>
              </a:solidFill>
            </a:endParaRPr>
          </a:p>
        </p:txBody>
      </p:sp>
      <p:sp>
        <p:nvSpPr>
          <p:cNvPr id="15" name="Rectangle: Diagonal Corners Rounded 14">
            <a:extLst>
              <a:ext uri="{FF2B5EF4-FFF2-40B4-BE49-F238E27FC236}">
                <a16:creationId xmlns:a16="http://schemas.microsoft.com/office/drawing/2014/main" id="{7ABCE983-C9B1-AE8F-DAB0-4367966C278F}"/>
              </a:ext>
            </a:extLst>
          </p:cNvPr>
          <p:cNvSpPr/>
          <p:nvPr/>
        </p:nvSpPr>
        <p:spPr>
          <a:xfrm>
            <a:off x="8316932" y="339047"/>
            <a:ext cx="3513757" cy="385914"/>
          </a:xfrm>
          <a:prstGeom prst="round2DiagRect">
            <a:avLst/>
          </a:prstGeom>
          <a:solidFill>
            <a:srgbClr val="C246A2"/>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67ADCCA7-200A-E8F1-CBC1-8D1D40A04D19}"/>
              </a:ext>
            </a:extLst>
          </p:cNvPr>
          <p:cNvSpPr txBox="1"/>
          <p:nvPr/>
        </p:nvSpPr>
        <p:spPr>
          <a:xfrm>
            <a:off x="8743662" y="347762"/>
            <a:ext cx="3598524" cy="400110"/>
          </a:xfrm>
          <a:prstGeom prst="rect">
            <a:avLst/>
          </a:prstGeom>
          <a:noFill/>
        </p:spPr>
        <p:txBody>
          <a:bodyPr wrap="square">
            <a:spAutoFit/>
          </a:bodyPr>
          <a:lstStyle/>
          <a:p>
            <a:r>
              <a:rPr lang="en-IN" sz="2000" b="1" dirty="0">
                <a:solidFill>
                  <a:schemeClr val="bg1"/>
                </a:solidFill>
              </a:rPr>
              <a:t>Process Description</a:t>
            </a:r>
          </a:p>
        </p:txBody>
      </p:sp>
      <p:sp>
        <p:nvSpPr>
          <p:cNvPr id="4" name="TextBox 3">
            <a:extLst>
              <a:ext uri="{FF2B5EF4-FFF2-40B4-BE49-F238E27FC236}">
                <a16:creationId xmlns:a16="http://schemas.microsoft.com/office/drawing/2014/main" id="{68A93875-78C9-BFC6-9A98-2B6362490F24}"/>
              </a:ext>
            </a:extLst>
          </p:cNvPr>
          <p:cNvSpPr txBox="1"/>
          <p:nvPr/>
        </p:nvSpPr>
        <p:spPr>
          <a:xfrm>
            <a:off x="-1192565" y="143136"/>
            <a:ext cx="5642040" cy="584775"/>
          </a:xfrm>
          <a:prstGeom prst="rect">
            <a:avLst/>
          </a:prstGeom>
          <a:noFill/>
        </p:spPr>
        <p:txBody>
          <a:bodyPr wrap="square" rtlCol="0">
            <a:spAutoFit/>
          </a:bodyPr>
          <a:lstStyle/>
          <a:p>
            <a:pPr algn="ctr"/>
            <a:r>
              <a:rPr lang="en-US" sz="3200" b="1" u="sng" dirty="0">
                <a:solidFill>
                  <a:srgbClr val="C00000"/>
                </a:solidFill>
                <a:latin typeface="Palatino Linotype" panose="02040502050505030304" pitchFamily="18" charset="0"/>
              </a:rPr>
              <a:t>Flow Diagram</a:t>
            </a:r>
            <a:endParaRPr lang="en-IN" sz="3200" b="1" u="sng" dirty="0">
              <a:solidFill>
                <a:srgbClr val="C00000"/>
              </a:solidFill>
              <a:latin typeface="Palatino Linotype" panose="02040502050505030304" pitchFamily="18" charset="0"/>
            </a:endParaRPr>
          </a:p>
        </p:txBody>
      </p:sp>
    </p:spTree>
    <p:extLst>
      <p:ext uri="{BB962C8B-B14F-4D97-AF65-F5344CB8AC3E}">
        <p14:creationId xmlns:p14="http://schemas.microsoft.com/office/powerpoint/2010/main" val="165477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7029F5-CE25-4530-6883-AE9E58698FDC}"/>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sp>
        <p:nvSpPr>
          <p:cNvPr id="5" name="TextBox 4">
            <a:extLst>
              <a:ext uri="{FF2B5EF4-FFF2-40B4-BE49-F238E27FC236}">
                <a16:creationId xmlns:a16="http://schemas.microsoft.com/office/drawing/2014/main" id="{2883E954-FD8B-0DEC-3D91-DDA3EE917CB4}"/>
              </a:ext>
            </a:extLst>
          </p:cNvPr>
          <p:cNvSpPr txBox="1"/>
          <p:nvPr/>
        </p:nvSpPr>
        <p:spPr>
          <a:xfrm>
            <a:off x="2214118" y="-19696"/>
            <a:ext cx="7763764" cy="584775"/>
          </a:xfrm>
          <a:prstGeom prst="rect">
            <a:avLst/>
          </a:prstGeom>
          <a:noFill/>
        </p:spPr>
        <p:txBody>
          <a:bodyPr wrap="square" rtlCol="0">
            <a:spAutoFit/>
          </a:bodyPr>
          <a:lstStyle/>
          <a:p>
            <a:pPr algn="ctr"/>
            <a:r>
              <a:rPr lang="en-US" sz="3200" b="1" u="sng" dirty="0">
                <a:solidFill>
                  <a:srgbClr val="C00000"/>
                </a:solidFill>
                <a:latin typeface="Palatino Linotype" panose="02040502050505030304" pitchFamily="18" charset="0"/>
              </a:rPr>
              <a:t>Schematic of Proposed Process</a:t>
            </a:r>
            <a:endParaRPr lang="en-IN" sz="3200" b="1" u="sng" dirty="0">
              <a:solidFill>
                <a:srgbClr val="C00000"/>
              </a:solidFill>
              <a:latin typeface="Palatino Linotype" panose="02040502050505030304" pitchFamily="18" charset="0"/>
            </a:endParaRPr>
          </a:p>
        </p:txBody>
      </p:sp>
      <p:grpSp>
        <p:nvGrpSpPr>
          <p:cNvPr id="3" name="Group 2">
            <a:extLst>
              <a:ext uri="{FF2B5EF4-FFF2-40B4-BE49-F238E27FC236}">
                <a16:creationId xmlns:a16="http://schemas.microsoft.com/office/drawing/2014/main" id="{66389C7C-5F22-EF05-6E18-E6E24B6D8257}"/>
              </a:ext>
            </a:extLst>
          </p:cNvPr>
          <p:cNvGrpSpPr/>
          <p:nvPr/>
        </p:nvGrpSpPr>
        <p:grpSpPr>
          <a:xfrm>
            <a:off x="842053" y="564149"/>
            <a:ext cx="10507895" cy="3340034"/>
            <a:chOff x="896420" y="564149"/>
            <a:chExt cx="10507895" cy="3340034"/>
          </a:xfrm>
        </p:grpSpPr>
        <p:sp>
          <p:nvSpPr>
            <p:cNvPr id="10" name="Rectangle 9">
              <a:extLst>
                <a:ext uri="{FF2B5EF4-FFF2-40B4-BE49-F238E27FC236}">
                  <a16:creationId xmlns:a16="http://schemas.microsoft.com/office/drawing/2014/main" id="{F45EB814-9288-B872-575A-BDF7A6C4050A}"/>
                </a:ext>
              </a:extLst>
            </p:cNvPr>
            <p:cNvSpPr/>
            <p:nvPr/>
          </p:nvSpPr>
          <p:spPr>
            <a:xfrm>
              <a:off x="896420" y="564149"/>
              <a:ext cx="10507895" cy="3340034"/>
            </a:xfrm>
            <a:prstGeom prst="rect">
              <a:avLst/>
            </a:prstGeom>
            <a:solidFill>
              <a:srgbClr val="7A1E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BA8904A-E903-691C-8A0F-E85615DF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86" y="609018"/>
              <a:ext cx="10292994" cy="3270843"/>
            </a:xfrm>
            <a:prstGeom prst="rect">
              <a:avLst/>
            </a:prstGeom>
            <a:ln>
              <a:solidFill>
                <a:schemeClr val="tx1">
                  <a:lumMod val="95000"/>
                  <a:lumOff val="5000"/>
                </a:schemeClr>
              </a:solidFill>
            </a:ln>
          </p:spPr>
        </p:pic>
      </p:grpSp>
      <p:grpSp>
        <p:nvGrpSpPr>
          <p:cNvPr id="4" name="Group 3">
            <a:extLst>
              <a:ext uri="{FF2B5EF4-FFF2-40B4-BE49-F238E27FC236}">
                <a16:creationId xmlns:a16="http://schemas.microsoft.com/office/drawing/2014/main" id="{64D6F4E7-0A80-6DE6-E4A6-C949284B90BC}"/>
              </a:ext>
            </a:extLst>
          </p:cNvPr>
          <p:cNvGrpSpPr/>
          <p:nvPr/>
        </p:nvGrpSpPr>
        <p:grpSpPr>
          <a:xfrm>
            <a:off x="106595" y="4000295"/>
            <a:ext cx="11978810" cy="3139321"/>
            <a:chOff x="113017" y="4000295"/>
            <a:chExt cx="11978810" cy="3139321"/>
          </a:xfrm>
        </p:grpSpPr>
        <p:sp>
          <p:nvSpPr>
            <p:cNvPr id="13" name="Rectangle 12">
              <a:extLst>
                <a:ext uri="{FF2B5EF4-FFF2-40B4-BE49-F238E27FC236}">
                  <a16:creationId xmlns:a16="http://schemas.microsoft.com/office/drawing/2014/main" id="{E0533810-7161-F658-AA41-D52A89E1DF79}"/>
                </a:ext>
              </a:extLst>
            </p:cNvPr>
            <p:cNvSpPr/>
            <p:nvPr/>
          </p:nvSpPr>
          <p:spPr>
            <a:xfrm>
              <a:off x="113017" y="4010569"/>
              <a:ext cx="11971534" cy="2847431"/>
            </a:xfrm>
            <a:prstGeom prst="rect">
              <a:avLst/>
            </a:prstGeom>
            <a:solidFill>
              <a:srgbClr val="7A1E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72A7F3A-8487-33D4-21DD-D67A04C198C7}"/>
                </a:ext>
              </a:extLst>
            </p:cNvPr>
            <p:cNvSpPr txBox="1"/>
            <p:nvPr/>
          </p:nvSpPr>
          <p:spPr>
            <a:xfrm>
              <a:off x="206339" y="4000295"/>
              <a:ext cx="11885488" cy="3139321"/>
            </a:xfrm>
            <a:prstGeom prst="rect">
              <a:avLst/>
            </a:prstGeom>
            <a:noFill/>
          </p:spPr>
          <p:txBody>
            <a:bodyPr wrap="square" rtlCol="0">
              <a:spAutoFit/>
            </a:bodyPr>
            <a:lstStyle/>
            <a:p>
              <a:pPr algn="just"/>
              <a:r>
                <a:rPr lang="en-US" sz="1650" dirty="0">
                  <a:solidFill>
                    <a:schemeClr val="bg1"/>
                  </a:solidFill>
                  <a:latin typeface="Cambria" panose="02040503050406030204" pitchFamily="18" charset="0"/>
                  <a:ea typeface="Cambria" panose="02040503050406030204" pitchFamily="18" charset="0"/>
                </a:rPr>
                <a:t>This simulation model illustrates the </a:t>
              </a:r>
              <a:r>
                <a:rPr lang="en-US" sz="1650" b="1" dirty="0">
                  <a:solidFill>
                    <a:schemeClr val="bg1"/>
                  </a:solidFill>
                  <a:latin typeface="Cambria" panose="02040503050406030204" pitchFamily="18" charset="0"/>
                  <a:ea typeface="Cambria" panose="02040503050406030204" pitchFamily="18" charset="0"/>
                </a:rPr>
                <a:t>chemical recycling of PET into BHET</a:t>
              </a:r>
              <a:r>
                <a:rPr lang="en-US" sz="1650" dirty="0">
                  <a:solidFill>
                    <a:schemeClr val="bg1"/>
                  </a:solidFill>
                  <a:latin typeface="Cambria" panose="02040503050406030204" pitchFamily="18" charset="0"/>
                  <a:ea typeface="Cambria" panose="02040503050406030204" pitchFamily="18" charset="0"/>
                </a:rPr>
                <a:t> through a </a:t>
              </a:r>
              <a:r>
                <a:rPr lang="en-US" sz="1650" b="1" dirty="0">
                  <a:solidFill>
                    <a:schemeClr val="bg1"/>
                  </a:solidFill>
                  <a:latin typeface="Cambria" panose="02040503050406030204" pitchFamily="18" charset="0"/>
                  <a:ea typeface="Cambria" panose="02040503050406030204" pitchFamily="18" charset="0"/>
                </a:rPr>
                <a:t>glycolysis-based depolymerization process</a:t>
              </a:r>
              <a:r>
                <a:rPr lang="en-US" sz="1650" dirty="0">
                  <a:solidFill>
                    <a:schemeClr val="bg1"/>
                  </a:solidFill>
                  <a:latin typeface="Cambria" panose="02040503050406030204" pitchFamily="18" charset="0"/>
                  <a:ea typeface="Cambria" panose="02040503050406030204" pitchFamily="18" charset="0"/>
                </a:rPr>
                <a:t>. The process begins with </a:t>
              </a:r>
              <a:r>
                <a:rPr lang="en-US" sz="1650" b="1" dirty="0">
                  <a:solidFill>
                    <a:schemeClr val="bg1"/>
                  </a:solidFill>
                  <a:latin typeface="Cambria" panose="02040503050406030204" pitchFamily="18" charset="0"/>
                  <a:ea typeface="Cambria" panose="02040503050406030204" pitchFamily="18" charset="0"/>
                </a:rPr>
                <a:t>PET flakes</a:t>
              </a:r>
              <a:r>
                <a:rPr lang="en-US" sz="1650" dirty="0">
                  <a:solidFill>
                    <a:schemeClr val="bg1"/>
                  </a:solidFill>
                  <a:latin typeface="Cambria" panose="02040503050406030204" pitchFamily="18" charset="0"/>
                  <a:ea typeface="Cambria" panose="02040503050406030204" pitchFamily="18" charset="0"/>
                </a:rPr>
                <a:t>, which are </a:t>
              </a:r>
              <a:r>
                <a:rPr lang="en-US" sz="1650" b="1" dirty="0">
                  <a:solidFill>
                    <a:schemeClr val="bg1"/>
                  </a:solidFill>
                  <a:latin typeface="Cambria" panose="02040503050406030204" pitchFamily="18" charset="0"/>
                  <a:ea typeface="Cambria" panose="02040503050406030204" pitchFamily="18" charset="0"/>
                </a:rPr>
                <a:t>washed and dried</a:t>
              </a:r>
              <a:r>
                <a:rPr lang="en-US" sz="1650" dirty="0">
                  <a:solidFill>
                    <a:schemeClr val="bg1"/>
                  </a:solidFill>
                  <a:latin typeface="Cambria" panose="02040503050406030204" pitchFamily="18" charset="0"/>
                  <a:ea typeface="Cambria" panose="02040503050406030204" pitchFamily="18" charset="0"/>
                </a:rPr>
                <a:t> to remove contaminants before entering</a:t>
              </a:r>
              <a:r>
                <a:rPr lang="en-US" sz="1650" b="1" dirty="0">
                  <a:solidFill>
                    <a:schemeClr val="bg1"/>
                  </a:solidFill>
                  <a:latin typeface="Cambria" panose="02040503050406030204" pitchFamily="18" charset="0"/>
                  <a:ea typeface="Cambria" panose="02040503050406030204" pitchFamily="18" charset="0"/>
                </a:rPr>
                <a:t> batch reactors (B1–B8) in Parallel configuration</a:t>
              </a:r>
              <a:r>
                <a:rPr lang="en-US" sz="1650" dirty="0">
                  <a:solidFill>
                    <a:schemeClr val="bg1"/>
                  </a:solidFill>
                  <a:latin typeface="Cambria" panose="02040503050406030204" pitchFamily="18" charset="0"/>
                  <a:ea typeface="Cambria" panose="02040503050406030204" pitchFamily="18" charset="0"/>
                </a:rPr>
                <a:t>. Here, </a:t>
              </a:r>
              <a:r>
                <a:rPr lang="en-US" sz="1650" b="1" dirty="0">
                  <a:solidFill>
                    <a:schemeClr val="bg1"/>
                  </a:solidFill>
                  <a:latin typeface="Cambria" panose="02040503050406030204" pitchFamily="18" charset="0"/>
                  <a:ea typeface="Cambria" panose="02040503050406030204" pitchFamily="18" charset="0"/>
                </a:rPr>
                <a:t>ethylene glycol (EG) is added</a:t>
              </a:r>
              <a:r>
                <a:rPr lang="en-US" sz="1650" dirty="0">
                  <a:solidFill>
                    <a:schemeClr val="bg1"/>
                  </a:solidFill>
                  <a:latin typeface="Cambria" panose="02040503050406030204" pitchFamily="18" charset="0"/>
                  <a:ea typeface="Cambria" panose="02040503050406030204" pitchFamily="18" charset="0"/>
                </a:rPr>
                <a:t> to break down PET into oligomers and </a:t>
              </a:r>
              <a:r>
                <a:rPr lang="en-US" sz="1650" b="1" dirty="0">
                  <a:solidFill>
                    <a:schemeClr val="bg1"/>
                  </a:solidFill>
                  <a:latin typeface="Cambria" panose="02040503050406030204" pitchFamily="18" charset="0"/>
                  <a:ea typeface="Cambria" panose="02040503050406030204" pitchFamily="18" charset="0"/>
                </a:rPr>
                <a:t>BHET</a:t>
              </a:r>
              <a:r>
                <a:rPr lang="en-US" sz="1650" dirty="0">
                  <a:solidFill>
                    <a:schemeClr val="bg1"/>
                  </a:solidFill>
                  <a:latin typeface="Cambria" panose="02040503050406030204" pitchFamily="18" charset="0"/>
                  <a:ea typeface="Cambria" panose="02040503050406030204" pitchFamily="18" charset="0"/>
                </a:rPr>
                <a:t>. The oligomer mixture then passes through </a:t>
              </a:r>
              <a:r>
                <a:rPr lang="en-US" sz="1650" b="1" dirty="0">
                  <a:solidFill>
                    <a:schemeClr val="bg1"/>
                  </a:solidFill>
                  <a:latin typeface="Cambria" panose="02040503050406030204" pitchFamily="18" charset="0"/>
                  <a:ea typeface="Cambria" panose="02040503050406030204" pitchFamily="18" charset="0"/>
                </a:rPr>
                <a:t>a filtration unit (FILTER1)</a:t>
              </a:r>
              <a:r>
                <a:rPr lang="en-US" sz="1650" dirty="0">
                  <a:solidFill>
                    <a:schemeClr val="bg1"/>
                  </a:solidFill>
                  <a:latin typeface="Cambria" panose="02040503050406030204" pitchFamily="18" charset="0"/>
                  <a:ea typeface="Cambria" panose="02040503050406030204" pitchFamily="18" charset="0"/>
                </a:rPr>
                <a:t> to remove solid residues before being </a:t>
              </a:r>
              <a:r>
                <a:rPr lang="en-US" sz="1650" b="1" dirty="0">
                  <a:solidFill>
                    <a:schemeClr val="bg1"/>
                  </a:solidFill>
                  <a:latin typeface="Cambria" panose="02040503050406030204" pitchFamily="18" charset="0"/>
                  <a:ea typeface="Cambria" panose="02040503050406030204" pitchFamily="18" charset="0"/>
                </a:rPr>
                <a:t>homogeneously mixed (MIX) and pumped (B11)</a:t>
              </a:r>
              <a:r>
                <a:rPr lang="en-US" sz="1650" dirty="0">
                  <a:solidFill>
                    <a:schemeClr val="bg1"/>
                  </a:solidFill>
                  <a:latin typeface="Cambria" panose="02040503050406030204" pitchFamily="18" charset="0"/>
                  <a:ea typeface="Cambria" panose="02040503050406030204" pitchFamily="18" charset="0"/>
                </a:rPr>
                <a:t> to the next stage.</a:t>
              </a:r>
            </a:p>
            <a:p>
              <a:pPr algn="just"/>
              <a:r>
                <a:rPr lang="en-US" sz="1650" dirty="0">
                  <a:solidFill>
                    <a:schemeClr val="bg1"/>
                  </a:solidFill>
                  <a:latin typeface="Cambria" panose="02040503050406030204" pitchFamily="18" charset="0"/>
                  <a:ea typeface="Cambria" panose="02040503050406030204" pitchFamily="18" charset="0"/>
                </a:rPr>
                <a:t>The </a:t>
              </a:r>
              <a:r>
                <a:rPr lang="en-US" sz="1650" b="1" dirty="0">
                  <a:solidFill>
                    <a:schemeClr val="bg1"/>
                  </a:solidFill>
                  <a:latin typeface="Cambria" panose="02040503050406030204" pitchFamily="18" charset="0"/>
                  <a:ea typeface="Cambria" panose="02040503050406030204" pitchFamily="18" charset="0"/>
                </a:rPr>
                <a:t>purification and separation process</a:t>
              </a:r>
              <a:r>
                <a:rPr lang="en-US" sz="1650" dirty="0">
                  <a:solidFill>
                    <a:schemeClr val="bg1"/>
                  </a:solidFill>
                  <a:latin typeface="Cambria" panose="02040503050406030204" pitchFamily="18" charset="0"/>
                  <a:ea typeface="Cambria" panose="02040503050406030204" pitchFamily="18" charset="0"/>
                </a:rPr>
                <a:t> involves </a:t>
              </a:r>
              <a:r>
                <a:rPr lang="en-US" sz="1650" b="1" dirty="0">
                  <a:solidFill>
                    <a:schemeClr val="bg1"/>
                  </a:solidFill>
                  <a:latin typeface="Cambria" panose="02040503050406030204" pitchFamily="18" charset="0"/>
                  <a:ea typeface="Cambria" panose="02040503050406030204" pitchFamily="18" charset="0"/>
                </a:rPr>
                <a:t>separators (S17, S18) and reactors (B12, B13)</a:t>
              </a:r>
              <a:r>
                <a:rPr lang="en-US" sz="1650" dirty="0">
                  <a:solidFill>
                    <a:schemeClr val="bg1"/>
                  </a:solidFill>
                  <a:latin typeface="Cambria" panose="02040503050406030204" pitchFamily="18" charset="0"/>
                  <a:ea typeface="Cambria" panose="02040503050406030204" pitchFamily="18" charset="0"/>
                </a:rPr>
                <a:t> to refine the BHET further. A </a:t>
              </a:r>
              <a:r>
                <a:rPr lang="en-US" sz="1650" b="1" dirty="0">
                  <a:solidFill>
                    <a:schemeClr val="bg1"/>
                  </a:solidFill>
                  <a:latin typeface="Cambria" panose="02040503050406030204" pitchFamily="18" charset="0"/>
                  <a:ea typeface="Cambria" panose="02040503050406030204" pitchFamily="18" charset="0"/>
                </a:rPr>
                <a:t>crystallizer (B14)</a:t>
              </a:r>
              <a:r>
                <a:rPr lang="en-US" sz="1650" dirty="0">
                  <a:solidFill>
                    <a:schemeClr val="bg1"/>
                  </a:solidFill>
                  <a:latin typeface="Cambria" panose="02040503050406030204" pitchFamily="18" charset="0"/>
                  <a:ea typeface="Cambria" panose="02040503050406030204" pitchFamily="18" charset="0"/>
                </a:rPr>
                <a:t> plays a crucial role in BHET purification by </a:t>
              </a:r>
              <a:r>
                <a:rPr lang="en-US" sz="1650" b="1" dirty="0">
                  <a:solidFill>
                    <a:schemeClr val="bg1"/>
                  </a:solidFill>
                  <a:latin typeface="Cambria" panose="02040503050406030204" pitchFamily="18" charset="0"/>
                  <a:ea typeface="Cambria" panose="02040503050406030204" pitchFamily="18" charset="0"/>
                </a:rPr>
                <a:t>cooling the solution to promote BHET crystallization</a:t>
              </a:r>
              <a:r>
                <a:rPr lang="en-US" sz="1650" dirty="0">
                  <a:solidFill>
                    <a:schemeClr val="bg1"/>
                  </a:solidFill>
                  <a:latin typeface="Cambria" panose="02040503050406030204" pitchFamily="18" charset="0"/>
                  <a:ea typeface="Cambria" panose="02040503050406030204" pitchFamily="18" charset="0"/>
                </a:rPr>
                <a:t>. The purified BHET then undergoes </a:t>
              </a:r>
              <a:r>
                <a:rPr lang="en-US" sz="1650" b="1" dirty="0">
                  <a:solidFill>
                    <a:schemeClr val="bg1"/>
                  </a:solidFill>
                  <a:latin typeface="Cambria" panose="02040503050406030204" pitchFamily="18" charset="0"/>
                  <a:ea typeface="Cambria" panose="02040503050406030204" pitchFamily="18" charset="0"/>
                </a:rPr>
                <a:t>final separation (B15)</a:t>
              </a:r>
              <a:r>
                <a:rPr lang="en-US" sz="1650" dirty="0">
                  <a:solidFill>
                    <a:schemeClr val="bg1"/>
                  </a:solidFill>
                  <a:latin typeface="Cambria" panose="02040503050406030204" pitchFamily="18" charset="0"/>
                  <a:ea typeface="Cambria" panose="02040503050406030204" pitchFamily="18" charset="0"/>
                </a:rPr>
                <a:t>, ensuring high-quality recovery. Additionally, </a:t>
              </a:r>
              <a:r>
                <a:rPr lang="en-US" sz="1650" b="1" dirty="0">
                  <a:solidFill>
                    <a:schemeClr val="bg1"/>
                  </a:solidFill>
                  <a:latin typeface="Cambria" panose="02040503050406030204" pitchFamily="18" charset="0"/>
                  <a:ea typeface="Cambria" panose="02040503050406030204" pitchFamily="18" charset="0"/>
                </a:rPr>
                <a:t>settling tanks (S19, S20)</a:t>
              </a:r>
              <a:r>
                <a:rPr lang="en-US" sz="1650" dirty="0">
                  <a:solidFill>
                    <a:schemeClr val="bg1"/>
                  </a:solidFill>
                  <a:latin typeface="Cambria" panose="02040503050406030204" pitchFamily="18" charset="0"/>
                  <a:ea typeface="Cambria" panose="02040503050406030204" pitchFamily="18" charset="0"/>
                </a:rPr>
                <a:t> remove heavier fractions, and a </a:t>
              </a:r>
              <a:r>
                <a:rPr lang="en-US" sz="1650" b="1" dirty="0">
                  <a:solidFill>
                    <a:schemeClr val="bg1"/>
                  </a:solidFill>
                  <a:latin typeface="Cambria" panose="02040503050406030204" pitchFamily="18" charset="0"/>
                  <a:ea typeface="Cambria" panose="02040503050406030204" pitchFamily="18" charset="0"/>
                </a:rPr>
                <a:t>recycle loop (RECY)</a:t>
              </a:r>
              <a:r>
                <a:rPr lang="en-US" sz="1650" dirty="0">
                  <a:solidFill>
                    <a:schemeClr val="bg1"/>
                  </a:solidFill>
                  <a:latin typeface="Cambria" panose="02040503050406030204" pitchFamily="18" charset="0"/>
                  <a:ea typeface="Cambria" panose="02040503050406030204" pitchFamily="18" charset="0"/>
                </a:rPr>
                <a:t> reintroduces unreacted material to improve efficiency.</a:t>
              </a:r>
            </a:p>
            <a:p>
              <a:pPr algn="just"/>
              <a:r>
                <a:rPr lang="en-US" sz="1650" dirty="0">
                  <a:solidFill>
                    <a:schemeClr val="bg1"/>
                  </a:solidFill>
                  <a:latin typeface="Cambria" panose="02040503050406030204" pitchFamily="18" charset="0"/>
                  <a:ea typeface="Cambria" panose="02040503050406030204" pitchFamily="18" charset="0"/>
                </a:rPr>
                <a:t>This </a:t>
              </a:r>
              <a:r>
                <a:rPr lang="en-US" sz="1650" b="1" dirty="0">
                  <a:solidFill>
                    <a:schemeClr val="bg1"/>
                  </a:solidFill>
                  <a:latin typeface="Cambria" panose="02040503050406030204" pitchFamily="18" charset="0"/>
                  <a:ea typeface="Cambria" panose="02040503050406030204" pitchFamily="18" charset="0"/>
                </a:rPr>
                <a:t>sustainable approach</a:t>
              </a:r>
              <a:r>
                <a:rPr lang="en-US" sz="1650" dirty="0">
                  <a:solidFill>
                    <a:schemeClr val="bg1"/>
                  </a:solidFill>
                  <a:latin typeface="Cambria" panose="02040503050406030204" pitchFamily="18" charset="0"/>
                  <a:ea typeface="Cambria" panose="02040503050406030204" pitchFamily="18" charset="0"/>
                </a:rPr>
                <a:t>, integrating </a:t>
              </a:r>
              <a:r>
                <a:rPr lang="en-US" sz="1650" b="1" dirty="0">
                  <a:solidFill>
                    <a:schemeClr val="bg1"/>
                  </a:solidFill>
                  <a:latin typeface="Cambria" panose="02040503050406030204" pitchFamily="18" charset="0"/>
                  <a:ea typeface="Cambria" panose="02040503050406030204" pitchFamily="18" charset="0"/>
                </a:rPr>
                <a:t>batch reactors, filtration, crystallization, and recycling</a:t>
              </a:r>
              <a:r>
                <a:rPr lang="en-US" sz="1650" dirty="0">
                  <a:solidFill>
                    <a:schemeClr val="bg1"/>
                  </a:solidFill>
                  <a:latin typeface="Cambria" panose="02040503050406030204" pitchFamily="18" charset="0"/>
                  <a:ea typeface="Cambria" panose="02040503050406030204" pitchFamily="18" charset="0"/>
                </a:rPr>
                <a:t>, ensures efficient PET-to-BHET conversion with minimal waste.</a:t>
              </a:r>
            </a:p>
            <a:p>
              <a:pPr algn="just"/>
              <a:endParaRPr lang="en-IN" sz="1650" dirty="0">
                <a:solidFill>
                  <a:schemeClr val="bg1"/>
                </a:solidFill>
                <a:latin typeface="Cambria" panose="02040503050406030204" pitchFamily="18" charset="0"/>
                <a:ea typeface="Cambria" panose="02040503050406030204" pitchFamily="18" charset="0"/>
              </a:endParaRPr>
            </a:p>
          </p:txBody>
        </p:sp>
      </p:grpSp>
      <p:sp>
        <p:nvSpPr>
          <p:cNvPr id="6" name="TextBox 5">
            <a:extLst>
              <a:ext uri="{FF2B5EF4-FFF2-40B4-BE49-F238E27FC236}">
                <a16:creationId xmlns:a16="http://schemas.microsoft.com/office/drawing/2014/main" id="{45538801-5FEA-F8A3-E1C1-F59A418AB553}"/>
              </a:ext>
            </a:extLst>
          </p:cNvPr>
          <p:cNvSpPr txBox="1"/>
          <p:nvPr/>
        </p:nvSpPr>
        <p:spPr>
          <a:xfrm>
            <a:off x="1257300" y="718037"/>
            <a:ext cx="10831286" cy="600164"/>
          </a:xfrm>
          <a:prstGeom prst="rect">
            <a:avLst/>
          </a:prstGeom>
          <a:noFill/>
        </p:spPr>
        <p:txBody>
          <a:bodyPr wrap="square" rtlCol="0">
            <a:spAutoFit/>
          </a:bodyPr>
          <a:lstStyle/>
          <a:p>
            <a:r>
              <a:rPr lang="en-US" sz="1100" i="1" dirty="0" err="1">
                <a:latin typeface="Cambria" panose="02040503050406030204" pitchFamily="18" charset="0"/>
                <a:ea typeface="Cambria" panose="02040503050406030204" pitchFamily="18" charset="0"/>
              </a:rPr>
              <a:t>Crystallisation</a:t>
            </a:r>
            <a:r>
              <a:rPr lang="en-US" sz="1100" i="1" dirty="0">
                <a:latin typeface="Cambria" panose="02040503050406030204" pitchFamily="18" charset="0"/>
                <a:ea typeface="Cambria" panose="02040503050406030204" pitchFamily="18" charset="0"/>
              </a:rPr>
              <a:t> of bis(2-hydroxyethylene) terephthalate as a part of a bottle-to-bottle recycling concept for poly(ethylene terephthalate), </a:t>
            </a:r>
            <a:r>
              <a:rPr lang="en-IN" sz="1100" i="1" dirty="0">
                <a:latin typeface="Cambria" panose="02040503050406030204" pitchFamily="18" charset="0"/>
                <a:ea typeface="Cambria" panose="02040503050406030204" pitchFamily="18" charset="0"/>
              </a:rPr>
              <a:t>Grause et al. (2024)</a:t>
            </a:r>
          </a:p>
          <a:p>
            <a:r>
              <a:rPr lang="en-US" sz="1100" i="1" dirty="0">
                <a:latin typeface="Cambria" panose="02040503050406030204" pitchFamily="18" charset="0"/>
                <a:ea typeface="Cambria" panose="02040503050406030204" pitchFamily="18" charset="0"/>
              </a:rPr>
              <a:t>Optimization and Kinetic Evaluation for Glycolytic Depolymerization of Post-Consumer PET Waste with Sodium Methoxide, </a:t>
            </a:r>
            <a:r>
              <a:rPr lang="en-IN" sz="1100" i="1" dirty="0">
                <a:latin typeface="Cambria" panose="02040503050406030204" pitchFamily="18" charset="0"/>
                <a:ea typeface="Cambria" panose="02040503050406030204" pitchFamily="18" charset="0"/>
              </a:rPr>
              <a:t>Javed et al. (2023)</a:t>
            </a:r>
          </a:p>
          <a:p>
            <a:endParaRPr lang="en-IN" sz="11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759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0745B-5F4D-3CAF-64CA-434A9EC6D93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50B6DC2-AF51-DF00-9386-FA48A4CF0095}"/>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sp>
        <p:nvSpPr>
          <p:cNvPr id="6" name="TextBox 5">
            <a:extLst>
              <a:ext uri="{FF2B5EF4-FFF2-40B4-BE49-F238E27FC236}">
                <a16:creationId xmlns:a16="http://schemas.microsoft.com/office/drawing/2014/main" id="{2CBFBCE8-F3A5-077E-89B2-992A8E3813F4}"/>
              </a:ext>
            </a:extLst>
          </p:cNvPr>
          <p:cNvSpPr txBox="1"/>
          <p:nvPr/>
        </p:nvSpPr>
        <p:spPr>
          <a:xfrm>
            <a:off x="1697204" y="0"/>
            <a:ext cx="8797593" cy="523220"/>
          </a:xfrm>
          <a:prstGeom prst="rect">
            <a:avLst/>
          </a:prstGeom>
          <a:noFill/>
        </p:spPr>
        <p:txBody>
          <a:bodyPr wrap="square" rtlCol="0">
            <a:spAutoFit/>
          </a:bodyPr>
          <a:lstStyle/>
          <a:p>
            <a:pPr algn="ctr"/>
            <a:r>
              <a:rPr lang="en-US" sz="2800" b="1" u="sng" dirty="0">
                <a:solidFill>
                  <a:srgbClr val="C00000"/>
                </a:solidFill>
                <a:latin typeface="Palatino Linotype" panose="02040502050505030304" pitchFamily="18" charset="0"/>
              </a:rPr>
              <a:t>Governing Equations for MATLAB Model</a:t>
            </a:r>
            <a:endParaRPr lang="en-IN" sz="2800" b="1" u="sng" dirty="0">
              <a:solidFill>
                <a:srgbClr val="C00000"/>
              </a:solidFill>
              <a:latin typeface="Palatino Linotype" panose="02040502050505030304" pitchFamily="18" charset="0"/>
            </a:endParaRPr>
          </a:p>
        </p:txBody>
      </p:sp>
      <p:pic>
        <p:nvPicPr>
          <p:cNvPr id="30" name="Picture 29">
            <a:extLst>
              <a:ext uri="{FF2B5EF4-FFF2-40B4-BE49-F238E27FC236}">
                <a16:creationId xmlns:a16="http://schemas.microsoft.com/office/drawing/2014/main" id="{BCD391CA-B39F-055D-11BF-D83C7EC0ED69}"/>
              </a:ext>
            </a:extLst>
          </p:cNvPr>
          <p:cNvPicPr>
            <a:picLocks noChangeAspect="1"/>
          </p:cNvPicPr>
          <p:nvPr/>
        </p:nvPicPr>
        <p:blipFill>
          <a:blip r:embed="rId3"/>
          <a:stretch>
            <a:fillRect/>
          </a:stretch>
        </p:blipFill>
        <p:spPr>
          <a:xfrm>
            <a:off x="4112394" y="546310"/>
            <a:ext cx="6701568" cy="827019"/>
          </a:xfrm>
          <a:prstGeom prst="rect">
            <a:avLst/>
          </a:prstGeom>
        </p:spPr>
      </p:pic>
      <p:sp>
        <p:nvSpPr>
          <p:cNvPr id="31" name="TextBox 30">
            <a:extLst>
              <a:ext uri="{FF2B5EF4-FFF2-40B4-BE49-F238E27FC236}">
                <a16:creationId xmlns:a16="http://schemas.microsoft.com/office/drawing/2014/main" id="{AC0128E8-D2C2-7B5F-D318-FD811B610CC2}"/>
              </a:ext>
            </a:extLst>
          </p:cNvPr>
          <p:cNvSpPr txBox="1"/>
          <p:nvPr/>
        </p:nvSpPr>
        <p:spPr>
          <a:xfrm>
            <a:off x="193667" y="759764"/>
            <a:ext cx="4112394" cy="400110"/>
          </a:xfrm>
          <a:prstGeom prst="rect">
            <a:avLst/>
          </a:prstGeom>
          <a:noFill/>
        </p:spPr>
        <p:txBody>
          <a:bodyPr wrap="square" rtlCol="0">
            <a:spAutoFit/>
          </a:bodyPr>
          <a:lstStyle/>
          <a:p>
            <a:r>
              <a:rPr lang="en-US" sz="2000" b="1" dirty="0"/>
              <a:t>Reaction that we are considering:</a:t>
            </a:r>
            <a:endParaRPr lang="en-IN" sz="2000" b="1" dirty="0"/>
          </a:p>
        </p:txBody>
      </p:sp>
      <p:sp>
        <p:nvSpPr>
          <p:cNvPr id="32" name="TextBox 31">
            <a:extLst>
              <a:ext uri="{FF2B5EF4-FFF2-40B4-BE49-F238E27FC236}">
                <a16:creationId xmlns:a16="http://schemas.microsoft.com/office/drawing/2014/main" id="{BF69A787-9CA2-431E-B0DD-7AB5B4EBC4C7}"/>
              </a:ext>
            </a:extLst>
          </p:cNvPr>
          <p:cNvSpPr txBox="1"/>
          <p:nvPr/>
        </p:nvSpPr>
        <p:spPr>
          <a:xfrm>
            <a:off x="193667" y="1122110"/>
            <a:ext cx="11532759" cy="2862322"/>
          </a:xfrm>
          <a:prstGeom prst="rect">
            <a:avLst/>
          </a:prstGeom>
          <a:noFill/>
        </p:spPr>
        <p:txBody>
          <a:bodyPr wrap="square" rtlCol="0">
            <a:spAutoFit/>
          </a:bodyPr>
          <a:lstStyle/>
          <a:p>
            <a:r>
              <a:rPr lang="en-US" sz="2000" b="1" dirty="0"/>
              <a:t>Assumptions:</a:t>
            </a:r>
          </a:p>
          <a:p>
            <a:pPr marL="457200" indent="-457200">
              <a:buFont typeface="+mj-lt"/>
              <a:buAutoNum type="arabicPeriod"/>
            </a:pPr>
            <a:r>
              <a:rPr lang="en-US" sz="2000" dirty="0"/>
              <a:t>1 PET molecule contains 450 repeating units.</a:t>
            </a:r>
          </a:p>
          <a:p>
            <a:pPr marL="457200" indent="-457200">
              <a:buFont typeface="+mj-lt"/>
              <a:buAutoNum type="arabicPeriod"/>
            </a:pPr>
            <a:r>
              <a:rPr lang="en-US" sz="2000" dirty="0"/>
              <a:t>In the first step, 225 Ethylene Glycol moles are required to break down 1 mole of PET into a Dimer. This is an irreversible step.</a:t>
            </a:r>
          </a:p>
          <a:p>
            <a:pPr marL="457200" indent="-457200">
              <a:buFont typeface="+mj-lt"/>
              <a:buAutoNum type="arabicPeriod"/>
            </a:pPr>
            <a:r>
              <a:rPr lang="en-IN" sz="2000" dirty="0"/>
              <a:t>In the next step, 1 mole of dimer and 1 mole of Ethylene Glycol are required to get 2 moles of BHET. This is a reversible step.</a:t>
            </a:r>
          </a:p>
          <a:p>
            <a:pPr marL="457200" indent="-457200">
              <a:buFont typeface="+mj-lt"/>
              <a:buAutoNum type="arabicPeriod"/>
            </a:pPr>
            <a:r>
              <a:rPr lang="en-IN" sz="2000" dirty="0"/>
              <a:t>Considering everything in a liquid phase at high temperatures.</a:t>
            </a:r>
          </a:p>
          <a:p>
            <a:pPr marL="457200" indent="-457200">
              <a:buFont typeface="+mj-lt"/>
              <a:buAutoNum type="arabicPeriod"/>
            </a:pPr>
            <a:r>
              <a:rPr lang="en-IN" sz="2000" dirty="0"/>
              <a:t>Reaction is done in a batch reactor.</a:t>
            </a:r>
          </a:p>
          <a:p>
            <a:endParaRPr lang="en-IN" sz="2000" b="1" dirty="0"/>
          </a:p>
        </p:txBody>
      </p:sp>
      <p:sp>
        <p:nvSpPr>
          <p:cNvPr id="33" name="TextBox 32">
            <a:extLst>
              <a:ext uri="{FF2B5EF4-FFF2-40B4-BE49-F238E27FC236}">
                <a16:creationId xmlns:a16="http://schemas.microsoft.com/office/drawing/2014/main" id="{D0D14F8A-0361-1AFC-5967-013936FD7AAD}"/>
              </a:ext>
            </a:extLst>
          </p:cNvPr>
          <p:cNvSpPr txBox="1"/>
          <p:nvPr/>
        </p:nvSpPr>
        <p:spPr>
          <a:xfrm>
            <a:off x="72839" y="3610489"/>
            <a:ext cx="4112394" cy="400110"/>
          </a:xfrm>
          <a:prstGeom prst="rect">
            <a:avLst/>
          </a:prstGeom>
          <a:noFill/>
        </p:spPr>
        <p:txBody>
          <a:bodyPr wrap="square" rtlCol="0">
            <a:spAutoFit/>
          </a:bodyPr>
          <a:lstStyle/>
          <a:p>
            <a:r>
              <a:rPr lang="en-US" sz="2000" b="1" dirty="0"/>
              <a:t>Governing Equations:</a:t>
            </a:r>
            <a:endParaRPr lang="en-IN" sz="2000" b="1" dirty="0"/>
          </a:p>
        </p:txBody>
      </p:sp>
      <p:pic>
        <p:nvPicPr>
          <p:cNvPr id="35" name="Picture 34">
            <a:extLst>
              <a:ext uri="{FF2B5EF4-FFF2-40B4-BE49-F238E27FC236}">
                <a16:creationId xmlns:a16="http://schemas.microsoft.com/office/drawing/2014/main" id="{F2FF1366-6ACD-CB05-1511-4AE710911711}"/>
              </a:ext>
            </a:extLst>
          </p:cNvPr>
          <p:cNvPicPr>
            <a:picLocks noChangeAspect="1"/>
          </p:cNvPicPr>
          <p:nvPr/>
        </p:nvPicPr>
        <p:blipFill>
          <a:blip r:embed="rId4"/>
          <a:stretch>
            <a:fillRect/>
          </a:stretch>
        </p:blipFill>
        <p:spPr>
          <a:xfrm>
            <a:off x="218754" y="4010599"/>
            <a:ext cx="5581076" cy="2434437"/>
          </a:xfrm>
          <a:prstGeom prst="rect">
            <a:avLst/>
          </a:prstGeom>
          <a:ln w="57150">
            <a:solidFill>
              <a:srgbClr val="7A1E78"/>
            </a:solidFill>
          </a:ln>
        </p:spPr>
      </p:pic>
      <p:sp>
        <p:nvSpPr>
          <p:cNvPr id="36" name="TextBox 35">
            <a:extLst>
              <a:ext uri="{FF2B5EF4-FFF2-40B4-BE49-F238E27FC236}">
                <a16:creationId xmlns:a16="http://schemas.microsoft.com/office/drawing/2014/main" id="{FAF2CFE5-82B4-0735-C979-48DF69F67284}"/>
              </a:ext>
            </a:extLst>
          </p:cNvPr>
          <p:cNvSpPr txBox="1"/>
          <p:nvPr/>
        </p:nvSpPr>
        <p:spPr>
          <a:xfrm>
            <a:off x="6182159" y="3688909"/>
            <a:ext cx="5833107" cy="1323439"/>
          </a:xfrm>
          <a:prstGeom prst="rect">
            <a:avLst/>
          </a:prstGeom>
          <a:noFill/>
        </p:spPr>
        <p:txBody>
          <a:bodyPr wrap="square" rtlCol="0">
            <a:spAutoFit/>
          </a:bodyPr>
          <a:lstStyle/>
          <a:p>
            <a:r>
              <a:rPr lang="en-US" sz="2000" b="1" dirty="0"/>
              <a:t>Calculations:</a:t>
            </a:r>
          </a:p>
          <a:p>
            <a:r>
              <a:rPr lang="en-US" sz="2000" b="1" dirty="0"/>
              <a:t>1. All the rate constants are taken from an experimental research article (</a:t>
            </a:r>
            <a:r>
              <a:rPr lang="en-US" sz="2000" b="1" dirty="0">
                <a:hlinkClick r:id="rId5"/>
              </a:rPr>
              <a:t>https://doi.org/10.1016/j.ces.2025.121463</a:t>
            </a:r>
            <a:r>
              <a:rPr lang="en-US" sz="2000" b="1" dirty="0"/>
              <a:t>).</a:t>
            </a:r>
          </a:p>
        </p:txBody>
      </p:sp>
      <p:cxnSp>
        <p:nvCxnSpPr>
          <p:cNvPr id="37" name="Straight Connector 36">
            <a:extLst>
              <a:ext uri="{FF2B5EF4-FFF2-40B4-BE49-F238E27FC236}">
                <a16:creationId xmlns:a16="http://schemas.microsoft.com/office/drawing/2014/main" id="{01EBD5F7-E127-81E5-8895-67B324D90E81}"/>
              </a:ext>
            </a:extLst>
          </p:cNvPr>
          <p:cNvCxnSpPr>
            <a:cxnSpLocks/>
          </p:cNvCxnSpPr>
          <p:nvPr/>
        </p:nvCxnSpPr>
        <p:spPr>
          <a:xfrm>
            <a:off x="5990994" y="3902771"/>
            <a:ext cx="0" cy="2541164"/>
          </a:xfrm>
          <a:prstGeom prst="line">
            <a:avLst/>
          </a:prstGeom>
          <a:ln w="28575">
            <a:solidFill>
              <a:schemeClr val="tx1">
                <a:lumMod val="95000"/>
                <a:lumOff val="5000"/>
              </a:schemeClr>
            </a:solidFill>
            <a:prstDash val="dashDot"/>
          </a:ln>
        </p:spPr>
        <p:style>
          <a:lnRef idx="2">
            <a:schemeClr val="accent1"/>
          </a:lnRef>
          <a:fillRef idx="0">
            <a:schemeClr val="accent1"/>
          </a:fillRef>
          <a:effectRef idx="1">
            <a:schemeClr val="accent1"/>
          </a:effectRef>
          <a:fontRef idx="minor">
            <a:schemeClr val="tx1"/>
          </a:fontRef>
        </p:style>
      </p:cxnSp>
      <p:grpSp>
        <p:nvGrpSpPr>
          <p:cNvPr id="44" name="Group 43">
            <a:extLst>
              <a:ext uri="{FF2B5EF4-FFF2-40B4-BE49-F238E27FC236}">
                <a16:creationId xmlns:a16="http://schemas.microsoft.com/office/drawing/2014/main" id="{3A9956C7-E2A7-55DA-A7D8-245C22B8C414}"/>
              </a:ext>
            </a:extLst>
          </p:cNvPr>
          <p:cNvGrpSpPr/>
          <p:nvPr/>
        </p:nvGrpSpPr>
        <p:grpSpPr>
          <a:xfrm>
            <a:off x="6308070" y="5075386"/>
            <a:ext cx="5566855" cy="1610782"/>
            <a:chOff x="6358891" y="4410709"/>
            <a:chExt cx="5566855" cy="1610782"/>
          </a:xfrm>
        </p:grpSpPr>
        <p:sp>
          <p:nvSpPr>
            <p:cNvPr id="42" name="Rectangle 41">
              <a:extLst>
                <a:ext uri="{FF2B5EF4-FFF2-40B4-BE49-F238E27FC236}">
                  <a16:creationId xmlns:a16="http://schemas.microsoft.com/office/drawing/2014/main" id="{5D6E10A5-A08C-5A8C-3E2A-26C4147D59B0}"/>
                </a:ext>
              </a:extLst>
            </p:cNvPr>
            <p:cNvSpPr/>
            <p:nvPr/>
          </p:nvSpPr>
          <p:spPr>
            <a:xfrm>
              <a:off x="6358891" y="4410709"/>
              <a:ext cx="5515485" cy="1164940"/>
            </a:xfrm>
            <a:prstGeom prst="rect">
              <a:avLst/>
            </a:prstGeom>
            <a:solidFill>
              <a:srgbClr val="7A1E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A91C034F-1A46-F4FB-3491-24D712418AC6}"/>
                </a:ext>
              </a:extLst>
            </p:cNvPr>
            <p:cNvSpPr txBox="1"/>
            <p:nvPr/>
          </p:nvSpPr>
          <p:spPr>
            <a:xfrm>
              <a:off x="6453062" y="4544163"/>
              <a:ext cx="5472684" cy="1477328"/>
            </a:xfrm>
            <a:prstGeom prst="rect">
              <a:avLst/>
            </a:prstGeom>
            <a:noFill/>
          </p:spPr>
          <p:txBody>
            <a:bodyPr wrap="square" rtlCol="0">
              <a:spAutoFit/>
            </a:bodyPr>
            <a:lstStyle/>
            <a:p>
              <a:r>
                <a:rPr lang="en-IN" dirty="0">
                  <a:solidFill>
                    <a:schemeClr val="bg1"/>
                  </a:solidFill>
                </a:rPr>
                <a:t>The essential calculation has been done and here is the excel sheet link for that:-</a:t>
              </a:r>
            </a:p>
            <a:p>
              <a:r>
                <a:rPr lang="en-IN"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https://shorturl.at/CeGvV</a:t>
              </a:r>
              <a:endParaRPr lang="en-IN" dirty="0">
                <a:solidFill>
                  <a:schemeClr val="accent1">
                    <a:lumMod val="60000"/>
                    <a:lumOff val="40000"/>
                  </a:schemeClr>
                </a:solidFill>
              </a:endParaRPr>
            </a:p>
            <a:p>
              <a:endParaRPr lang="en-IN" dirty="0">
                <a:solidFill>
                  <a:schemeClr val="bg1"/>
                </a:solidFill>
              </a:endParaRPr>
            </a:p>
            <a:p>
              <a:endParaRPr lang="en-IN" dirty="0">
                <a:solidFill>
                  <a:schemeClr val="bg1"/>
                </a:solidFill>
              </a:endParaRPr>
            </a:p>
          </p:txBody>
        </p:sp>
      </p:grpSp>
    </p:spTree>
    <p:extLst>
      <p:ext uri="{BB962C8B-B14F-4D97-AF65-F5344CB8AC3E}">
        <p14:creationId xmlns:p14="http://schemas.microsoft.com/office/powerpoint/2010/main" val="43835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7969EA-B5A7-AAF0-09C1-AF4F9E0D8F70}"/>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sp>
        <p:nvSpPr>
          <p:cNvPr id="8" name="TextBox 7">
            <a:extLst>
              <a:ext uri="{FF2B5EF4-FFF2-40B4-BE49-F238E27FC236}">
                <a16:creationId xmlns:a16="http://schemas.microsoft.com/office/drawing/2014/main" id="{EB269A13-F710-9DD3-D1F8-7EE505DAF48A}"/>
              </a:ext>
            </a:extLst>
          </p:cNvPr>
          <p:cNvSpPr txBox="1"/>
          <p:nvPr/>
        </p:nvSpPr>
        <p:spPr>
          <a:xfrm>
            <a:off x="1932236" y="-63522"/>
            <a:ext cx="8327528" cy="523220"/>
          </a:xfrm>
          <a:prstGeom prst="rect">
            <a:avLst/>
          </a:prstGeom>
          <a:noFill/>
        </p:spPr>
        <p:txBody>
          <a:bodyPr wrap="square" rtlCol="0">
            <a:spAutoFit/>
          </a:bodyPr>
          <a:lstStyle/>
          <a:p>
            <a:pPr algn="ctr"/>
            <a:r>
              <a:rPr lang="en-US" sz="2800" b="1" u="sng" dirty="0">
                <a:solidFill>
                  <a:srgbClr val="C00000"/>
                </a:solidFill>
                <a:latin typeface="Palatino Linotype" panose="02040502050505030304" pitchFamily="18" charset="0"/>
              </a:rPr>
              <a:t>Results from our MATLAB model</a:t>
            </a:r>
            <a:endParaRPr lang="en-IN" sz="2800" b="1" u="sng" dirty="0">
              <a:solidFill>
                <a:srgbClr val="C00000"/>
              </a:solidFill>
              <a:latin typeface="Palatino Linotype" panose="02040502050505030304" pitchFamily="18" charset="0"/>
            </a:endParaRPr>
          </a:p>
        </p:txBody>
      </p:sp>
      <p:grpSp>
        <p:nvGrpSpPr>
          <p:cNvPr id="9" name="Group 8">
            <a:extLst>
              <a:ext uri="{FF2B5EF4-FFF2-40B4-BE49-F238E27FC236}">
                <a16:creationId xmlns:a16="http://schemas.microsoft.com/office/drawing/2014/main" id="{6086B645-F5F0-4D67-787C-2266D5BE4233}"/>
              </a:ext>
            </a:extLst>
          </p:cNvPr>
          <p:cNvGrpSpPr/>
          <p:nvPr/>
        </p:nvGrpSpPr>
        <p:grpSpPr>
          <a:xfrm>
            <a:off x="1353886" y="468782"/>
            <a:ext cx="9484229" cy="2453241"/>
            <a:chOff x="1273716" y="468782"/>
            <a:chExt cx="9484229" cy="2453241"/>
          </a:xfrm>
        </p:grpSpPr>
        <p:pic>
          <p:nvPicPr>
            <p:cNvPr id="3" name="Picture 2">
              <a:extLst>
                <a:ext uri="{FF2B5EF4-FFF2-40B4-BE49-F238E27FC236}">
                  <a16:creationId xmlns:a16="http://schemas.microsoft.com/office/drawing/2014/main" id="{09FEF051-1C68-C22F-CDC6-4BAA5FB77A8F}"/>
                </a:ext>
              </a:extLst>
            </p:cNvPr>
            <p:cNvPicPr>
              <a:picLocks noChangeAspect="1"/>
            </p:cNvPicPr>
            <p:nvPr/>
          </p:nvPicPr>
          <p:blipFill>
            <a:blip r:embed="rId3"/>
            <a:stretch>
              <a:fillRect/>
            </a:stretch>
          </p:blipFill>
          <p:spPr>
            <a:xfrm>
              <a:off x="1273716" y="485978"/>
              <a:ext cx="4507148" cy="2436045"/>
            </a:xfrm>
            <a:prstGeom prst="rect">
              <a:avLst/>
            </a:prstGeom>
            <a:ln w="57150">
              <a:solidFill>
                <a:srgbClr val="7A1E78"/>
              </a:solidFill>
            </a:ln>
          </p:spPr>
        </p:pic>
        <p:pic>
          <p:nvPicPr>
            <p:cNvPr id="4" name="Picture 3">
              <a:extLst>
                <a:ext uri="{FF2B5EF4-FFF2-40B4-BE49-F238E27FC236}">
                  <a16:creationId xmlns:a16="http://schemas.microsoft.com/office/drawing/2014/main" id="{37B8232F-60B7-E891-469A-049111BD1C6D}"/>
                </a:ext>
              </a:extLst>
            </p:cNvPr>
            <p:cNvPicPr>
              <a:picLocks noChangeAspect="1"/>
            </p:cNvPicPr>
            <p:nvPr/>
          </p:nvPicPr>
          <p:blipFill>
            <a:blip r:embed="rId4"/>
            <a:stretch>
              <a:fillRect/>
            </a:stretch>
          </p:blipFill>
          <p:spPr>
            <a:xfrm>
              <a:off x="6227728" y="468782"/>
              <a:ext cx="4530217" cy="2437200"/>
            </a:xfrm>
            <a:prstGeom prst="rect">
              <a:avLst/>
            </a:prstGeom>
            <a:ln w="57150">
              <a:solidFill>
                <a:srgbClr val="7A1E78"/>
              </a:solidFill>
            </a:ln>
          </p:spPr>
        </p:pic>
      </p:grpSp>
      <p:grpSp>
        <p:nvGrpSpPr>
          <p:cNvPr id="7" name="Group 6">
            <a:extLst>
              <a:ext uri="{FF2B5EF4-FFF2-40B4-BE49-F238E27FC236}">
                <a16:creationId xmlns:a16="http://schemas.microsoft.com/office/drawing/2014/main" id="{057A262E-330E-56DA-F64B-F438B6EA2F9C}"/>
              </a:ext>
            </a:extLst>
          </p:cNvPr>
          <p:cNvGrpSpPr/>
          <p:nvPr/>
        </p:nvGrpSpPr>
        <p:grpSpPr>
          <a:xfrm>
            <a:off x="288301" y="3005077"/>
            <a:ext cx="11615398" cy="3970318"/>
            <a:chOff x="241764" y="3005077"/>
            <a:chExt cx="11615398" cy="3970318"/>
          </a:xfrm>
        </p:grpSpPr>
        <p:sp>
          <p:nvSpPr>
            <p:cNvPr id="6" name="Flowchart: Process 5">
              <a:extLst>
                <a:ext uri="{FF2B5EF4-FFF2-40B4-BE49-F238E27FC236}">
                  <a16:creationId xmlns:a16="http://schemas.microsoft.com/office/drawing/2014/main" id="{69F5BEF0-51F9-864F-87E9-FC797D87F005}"/>
                </a:ext>
              </a:extLst>
            </p:cNvPr>
            <p:cNvSpPr/>
            <p:nvPr/>
          </p:nvSpPr>
          <p:spPr>
            <a:xfrm>
              <a:off x="241764" y="3023377"/>
              <a:ext cx="11615398" cy="3747074"/>
            </a:xfrm>
            <a:prstGeom prst="flowChartProcess">
              <a:avLst/>
            </a:prstGeom>
            <a:solidFill>
              <a:schemeClr val="tx2">
                <a:lumMod val="20000"/>
                <a:lumOff val="80000"/>
              </a:schemeClr>
            </a:solidFill>
            <a:ln w="12700">
              <a:solidFill>
                <a:schemeClr val="tx1"/>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1C067F6-8A85-C2EF-7F17-9C3C261C4912}"/>
                </a:ext>
              </a:extLst>
            </p:cNvPr>
            <p:cNvSpPr txBox="1"/>
            <p:nvPr/>
          </p:nvSpPr>
          <p:spPr>
            <a:xfrm>
              <a:off x="241764" y="3005077"/>
              <a:ext cx="11615398" cy="3970318"/>
            </a:xfrm>
            <a:prstGeom prst="rect">
              <a:avLst/>
            </a:prstGeom>
            <a:noFill/>
            <a:ln>
              <a:noFill/>
            </a:ln>
            <a:effectLst>
              <a:softEdge rad="12700"/>
            </a:effectLst>
          </p:spPr>
          <p:txBody>
            <a:bodyPr wrap="square">
              <a:spAutoFit/>
            </a:bodyPr>
            <a:lstStyle/>
            <a:p>
              <a:r>
                <a:rPr lang="en-US" sz="1400" dirty="0"/>
                <a:t>This graphs represents the </a:t>
              </a:r>
              <a:r>
                <a:rPr lang="en-US" sz="1400" b="1" dirty="0"/>
                <a:t>yield of BHET (%) as a function of reaction time (minutes) at different reaction temperatures (200°C, 230°C, 250°C, and 270°C)</a:t>
              </a:r>
              <a:r>
                <a:rPr lang="en-US" sz="1400" dirty="0"/>
                <a:t> during the </a:t>
              </a:r>
              <a:r>
                <a:rPr lang="en-US" sz="1400" b="1" dirty="0"/>
                <a:t>glycolysis of PET</a:t>
              </a:r>
              <a:r>
                <a:rPr lang="en-US" sz="1400" dirty="0"/>
                <a:t>.</a:t>
              </a:r>
            </a:p>
            <a:p>
              <a:r>
                <a:rPr lang="en-US" b="1" dirty="0"/>
                <a:t>Key Observations:</a:t>
              </a:r>
            </a:p>
            <a:p>
              <a:pPr>
                <a:buFont typeface="+mj-lt"/>
                <a:buAutoNum type="arabicPeriod"/>
              </a:pPr>
              <a:r>
                <a:rPr lang="en-US" b="1" dirty="0"/>
                <a:t>Effect of Temperature:</a:t>
              </a:r>
              <a:endParaRPr lang="en-US" dirty="0"/>
            </a:p>
            <a:p>
              <a:pPr marL="742950" lvl="1" indent="-285750">
                <a:buFont typeface="+mj-lt"/>
                <a:buAutoNum type="arabicPeriod"/>
              </a:pPr>
              <a:r>
                <a:rPr lang="en-US" dirty="0"/>
                <a:t>Higher temperatures (250°C and 270°C) result in </a:t>
              </a:r>
              <a:r>
                <a:rPr lang="en-US" b="1" dirty="0"/>
                <a:t>rapid and high BHET yield</a:t>
              </a:r>
              <a:r>
                <a:rPr lang="en-US" dirty="0"/>
                <a:t>, reaching </a:t>
              </a:r>
              <a:r>
                <a:rPr lang="en-US" b="1" dirty="0"/>
                <a:t>above 90% almost instantly</a:t>
              </a:r>
              <a:r>
                <a:rPr lang="en-US" dirty="0"/>
                <a:t> (within a minute).</a:t>
              </a:r>
            </a:p>
            <a:p>
              <a:pPr marL="742950" lvl="1" indent="-285750">
                <a:buFont typeface="+mj-lt"/>
                <a:buAutoNum type="arabicPeriod"/>
              </a:pPr>
              <a:r>
                <a:rPr lang="en-US" dirty="0"/>
                <a:t>At 230°C, the yield also rises quickly but </a:t>
              </a:r>
              <a:r>
                <a:rPr lang="en-US" b="1" dirty="0"/>
                <a:t>plateaus slightly below the highest temperatures</a:t>
              </a:r>
              <a:r>
                <a:rPr lang="en-US" dirty="0"/>
                <a:t>.</a:t>
              </a:r>
            </a:p>
            <a:p>
              <a:pPr marL="742950" lvl="1" indent="-285750">
                <a:buFont typeface="+mj-lt"/>
                <a:buAutoNum type="arabicPeriod"/>
              </a:pPr>
              <a:r>
                <a:rPr lang="en-US" dirty="0"/>
                <a:t>At 200°C, the reaction is significantly slower, taking about </a:t>
              </a:r>
              <a:r>
                <a:rPr lang="en-US" b="1" dirty="0"/>
                <a:t>7–8 minutes to approach 75–80% yield</a:t>
              </a:r>
              <a:r>
                <a:rPr lang="en-US" dirty="0"/>
                <a:t>, unlike higher temperatures where the reaction is nearly complete in under a minute.</a:t>
              </a:r>
            </a:p>
            <a:p>
              <a:pPr>
                <a:buFont typeface="+mj-lt"/>
                <a:buAutoNum type="arabicPeriod"/>
              </a:pPr>
              <a:r>
                <a:rPr lang="en-US" b="1" dirty="0"/>
                <a:t>Reaction Time Dependency:</a:t>
              </a:r>
              <a:endParaRPr lang="en-US" dirty="0"/>
            </a:p>
            <a:p>
              <a:pPr marL="742950" lvl="1" indent="-285750">
                <a:buFont typeface="+mj-lt"/>
                <a:buAutoNum type="arabicPeriod"/>
              </a:pPr>
              <a:r>
                <a:rPr lang="en-US" dirty="0"/>
                <a:t>At higher temperatures (250°C and 270°C), </a:t>
              </a:r>
              <a:r>
                <a:rPr lang="en-US" b="1" dirty="0"/>
                <a:t>BHET formation is nearly instantaneous</a:t>
              </a:r>
              <a:r>
                <a:rPr lang="en-US" dirty="0"/>
                <a:t> due to faster PET depolymerization.</a:t>
              </a:r>
            </a:p>
            <a:p>
              <a:pPr marL="742950" lvl="1" indent="-285750">
                <a:buFont typeface="+mj-lt"/>
                <a:buAutoNum type="arabicPeriod"/>
              </a:pPr>
              <a:r>
                <a:rPr lang="en-US" dirty="0"/>
                <a:t>Lower temperatures (200°C) require </a:t>
              </a:r>
              <a:r>
                <a:rPr lang="en-US" b="1" dirty="0"/>
                <a:t>a much longer time to reach a comparable yield</a:t>
              </a:r>
              <a:r>
                <a:rPr lang="en-US" dirty="0"/>
                <a:t>, indicating a strong </a:t>
              </a:r>
              <a:r>
                <a:rPr lang="en-US" b="1" dirty="0"/>
                <a:t>temperature dependence</a:t>
              </a:r>
              <a:r>
                <a:rPr lang="en-US" dirty="0"/>
                <a:t> on reaction kinetics.</a:t>
              </a:r>
            </a:p>
          </p:txBody>
        </p:sp>
      </p:grpSp>
    </p:spTree>
    <p:extLst>
      <p:ext uri="{BB962C8B-B14F-4D97-AF65-F5344CB8AC3E}">
        <p14:creationId xmlns:p14="http://schemas.microsoft.com/office/powerpoint/2010/main" val="90858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D1FA7-49D6-1695-72EE-FE84B02042D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15106F7-6CFC-3989-5825-A1D7C086BC29}"/>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sp>
        <p:nvSpPr>
          <p:cNvPr id="7" name="TextBox 6">
            <a:extLst>
              <a:ext uri="{FF2B5EF4-FFF2-40B4-BE49-F238E27FC236}">
                <a16:creationId xmlns:a16="http://schemas.microsoft.com/office/drawing/2014/main" id="{8A8D0B74-AE81-0365-6BB8-CEC9BBD92E01}"/>
              </a:ext>
            </a:extLst>
          </p:cNvPr>
          <p:cNvSpPr txBox="1"/>
          <p:nvPr/>
        </p:nvSpPr>
        <p:spPr>
          <a:xfrm>
            <a:off x="1697203" y="0"/>
            <a:ext cx="8797593" cy="523220"/>
          </a:xfrm>
          <a:prstGeom prst="rect">
            <a:avLst/>
          </a:prstGeom>
          <a:noFill/>
        </p:spPr>
        <p:txBody>
          <a:bodyPr wrap="square" rtlCol="0">
            <a:spAutoFit/>
          </a:bodyPr>
          <a:lstStyle/>
          <a:p>
            <a:pPr algn="ctr"/>
            <a:r>
              <a:rPr lang="en-US" sz="2800" b="1" u="sng" dirty="0">
                <a:solidFill>
                  <a:srgbClr val="C00000"/>
                </a:solidFill>
                <a:latin typeface="Palatino Linotype" panose="02040502050505030304" pitchFamily="18" charset="0"/>
              </a:rPr>
              <a:t>Important factors to Consider…</a:t>
            </a:r>
            <a:endParaRPr lang="en-IN" sz="2800" b="1" u="sng" dirty="0">
              <a:solidFill>
                <a:srgbClr val="C00000"/>
              </a:solidFill>
              <a:latin typeface="Palatino Linotype" panose="02040502050505030304" pitchFamily="18" charset="0"/>
            </a:endParaRPr>
          </a:p>
        </p:txBody>
      </p:sp>
      <p:grpSp>
        <p:nvGrpSpPr>
          <p:cNvPr id="19" name="Group 18">
            <a:extLst>
              <a:ext uri="{FF2B5EF4-FFF2-40B4-BE49-F238E27FC236}">
                <a16:creationId xmlns:a16="http://schemas.microsoft.com/office/drawing/2014/main" id="{A2E1E9E8-0A73-2D34-8A18-3A97A4DF7B87}"/>
              </a:ext>
            </a:extLst>
          </p:cNvPr>
          <p:cNvGrpSpPr/>
          <p:nvPr/>
        </p:nvGrpSpPr>
        <p:grpSpPr>
          <a:xfrm>
            <a:off x="2032000" y="981276"/>
            <a:ext cx="8128000" cy="5418667"/>
            <a:chOff x="3605972" y="523220"/>
            <a:chExt cx="8128000" cy="5418667"/>
          </a:xfrm>
        </p:grpSpPr>
        <p:graphicFrame>
          <p:nvGraphicFramePr>
            <p:cNvPr id="14" name="Diagram 13">
              <a:extLst>
                <a:ext uri="{FF2B5EF4-FFF2-40B4-BE49-F238E27FC236}">
                  <a16:creationId xmlns:a16="http://schemas.microsoft.com/office/drawing/2014/main" id="{8659FBA9-8B7E-0BBF-7216-07F785D0EB8D}"/>
                </a:ext>
              </a:extLst>
            </p:cNvPr>
            <p:cNvGraphicFramePr/>
            <p:nvPr>
              <p:extLst>
                <p:ext uri="{D42A27DB-BD31-4B8C-83A1-F6EECF244321}">
                  <p14:modId xmlns:p14="http://schemas.microsoft.com/office/powerpoint/2010/main" val="2532591139"/>
                </p:ext>
              </p:extLst>
            </p:nvPr>
          </p:nvGraphicFramePr>
          <p:xfrm>
            <a:off x="3605972" y="5232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7F1626E6-2E1C-DBA2-42DD-C048B10DD870}"/>
                </a:ext>
              </a:extLst>
            </p:cNvPr>
            <p:cNvPicPr>
              <a:picLocks noChangeAspect="1"/>
            </p:cNvPicPr>
            <p:nvPr/>
          </p:nvPicPr>
          <p:blipFill>
            <a:blip r:embed="rId8"/>
            <a:stretch>
              <a:fillRect/>
            </a:stretch>
          </p:blipFill>
          <p:spPr>
            <a:xfrm>
              <a:off x="4360410" y="2734081"/>
              <a:ext cx="1735589" cy="869584"/>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41E06D4D-26D3-05A0-2D5B-4D09EE32F8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13638" y="552740"/>
              <a:ext cx="1482361" cy="1482361"/>
            </a:xfrm>
            <a:prstGeom prst="rect">
              <a:avLst/>
            </a:prstGeom>
          </p:spPr>
        </p:pic>
        <p:pic>
          <p:nvPicPr>
            <p:cNvPr id="18" name="Picture 17" descr="A black and white logo&#10;&#10;Description automatically generated">
              <a:extLst>
                <a:ext uri="{FF2B5EF4-FFF2-40B4-BE49-F238E27FC236}">
                  <a16:creationId xmlns:a16="http://schemas.microsoft.com/office/drawing/2014/main" id="{8A9FEB22-99C9-BE97-24B4-7349756943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45213" y="4571130"/>
              <a:ext cx="1219209" cy="1219209"/>
            </a:xfrm>
            <a:prstGeom prst="rect">
              <a:avLst/>
            </a:prstGeom>
          </p:spPr>
        </p:pic>
      </p:grpSp>
    </p:spTree>
    <p:extLst>
      <p:ext uri="{BB962C8B-B14F-4D97-AF65-F5344CB8AC3E}">
        <p14:creationId xmlns:p14="http://schemas.microsoft.com/office/powerpoint/2010/main" val="264423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B0EA6E-9A4F-2774-0606-AFD8CC29ACF4}"/>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graphicFrame>
        <p:nvGraphicFramePr>
          <p:cNvPr id="7" name="Table 6">
            <a:extLst>
              <a:ext uri="{FF2B5EF4-FFF2-40B4-BE49-F238E27FC236}">
                <a16:creationId xmlns:a16="http://schemas.microsoft.com/office/drawing/2014/main" id="{F2D64EB8-D5E4-3DEC-F9EF-D46EF4813A96}"/>
              </a:ext>
            </a:extLst>
          </p:cNvPr>
          <p:cNvGraphicFramePr>
            <a:graphicFrameLocks noGrp="1"/>
          </p:cNvGraphicFramePr>
          <p:nvPr>
            <p:extLst>
              <p:ext uri="{D42A27DB-BD31-4B8C-83A1-F6EECF244321}">
                <p14:modId xmlns:p14="http://schemas.microsoft.com/office/powerpoint/2010/main" val="2438312299"/>
              </p:ext>
            </p:extLst>
          </p:nvPr>
        </p:nvGraphicFramePr>
        <p:xfrm>
          <a:off x="256853" y="431416"/>
          <a:ext cx="5137080" cy="3657600"/>
        </p:xfrm>
        <a:graphic>
          <a:graphicData uri="http://schemas.openxmlformats.org/drawingml/2006/table">
            <a:tbl>
              <a:tblPr firstRow="1" bandRow="1">
                <a:tableStyleId>{5C22544A-7EE6-4342-B048-85BDC9FD1C3A}</a:tableStyleId>
              </a:tblPr>
              <a:tblGrid>
                <a:gridCol w="2568540">
                  <a:extLst>
                    <a:ext uri="{9D8B030D-6E8A-4147-A177-3AD203B41FA5}">
                      <a16:colId xmlns:a16="http://schemas.microsoft.com/office/drawing/2014/main" val="4140174216"/>
                    </a:ext>
                  </a:extLst>
                </a:gridCol>
                <a:gridCol w="2568540">
                  <a:extLst>
                    <a:ext uri="{9D8B030D-6E8A-4147-A177-3AD203B41FA5}">
                      <a16:colId xmlns:a16="http://schemas.microsoft.com/office/drawing/2014/main" val="1235378321"/>
                    </a:ext>
                  </a:extLst>
                </a:gridCol>
              </a:tblGrid>
              <a:tr h="238351">
                <a:tc>
                  <a:txBody>
                    <a:bodyPr/>
                    <a:lstStyle/>
                    <a:p>
                      <a:r>
                        <a:rPr lang="en-IN"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49B7"/>
                    </a:solidFill>
                  </a:tcPr>
                </a:tc>
                <a:tc>
                  <a:txBody>
                    <a:bodyPr/>
                    <a:lstStyle/>
                    <a:p>
                      <a:r>
                        <a:rPr lang="en-IN" b="1" dirty="0"/>
                        <a:t>Cost ( Indian rupees)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49B7"/>
                    </a:solidFill>
                  </a:tcPr>
                </a:tc>
                <a:extLst>
                  <a:ext uri="{0D108BD9-81ED-4DB2-BD59-A6C34878D82A}">
                    <a16:rowId xmlns:a16="http://schemas.microsoft.com/office/drawing/2014/main" val="3927741861"/>
                  </a:ext>
                </a:extLst>
              </a:tr>
              <a:tr h="238351">
                <a:tc>
                  <a:txBody>
                    <a:bodyPr/>
                    <a:lstStyle/>
                    <a:p>
                      <a:r>
                        <a:rPr lang="en-IN" b="0" dirty="0"/>
                        <a:t>BHET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dirty="0"/>
                        <a:t>99.07 </a:t>
                      </a:r>
                      <a:r>
                        <a:rPr lang="en-IN" sz="1800" b="0" i="0" kern="1200" dirty="0">
                          <a:solidFill>
                            <a:schemeClr val="dk1"/>
                          </a:solidFill>
                          <a:effectLst/>
                          <a:latin typeface="+mn-lt"/>
                          <a:ea typeface="+mn-ea"/>
                          <a:cs typeface="+mn-cs"/>
                        </a:rPr>
                        <a:t>₹/kg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11258244"/>
                  </a:ext>
                </a:extLst>
              </a:tr>
              <a:tr h="238351">
                <a:tc>
                  <a:txBody>
                    <a:bodyPr/>
                    <a:lstStyle/>
                    <a:p>
                      <a:r>
                        <a:rPr lang="en-IN" dirty="0"/>
                        <a:t>Ethylene Glycol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dirty="0"/>
                        <a:t>83.43 </a:t>
                      </a:r>
                      <a:r>
                        <a:rPr lang="en-IN" sz="1800" b="0" i="0" kern="1200" dirty="0">
                          <a:solidFill>
                            <a:schemeClr val="dk1"/>
                          </a:solidFill>
                          <a:effectLst/>
                          <a:latin typeface="+mn-lt"/>
                          <a:ea typeface="+mn-ea"/>
                          <a:cs typeface="+mn-cs"/>
                        </a:rPr>
                        <a:t>₹/kg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78181806"/>
                  </a:ext>
                </a:extLst>
              </a:tr>
              <a:tr h="238351">
                <a:tc>
                  <a:txBody>
                    <a:bodyPr/>
                    <a:lstStyle/>
                    <a:p>
                      <a:r>
                        <a:rPr lang="en-IN" b="1" dirty="0">
                          <a:solidFill>
                            <a:schemeClr val="bg1"/>
                          </a:solidFill>
                        </a:rPr>
                        <a:t>Raw Material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49B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49B7"/>
                    </a:solidFill>
                  </a:tcPr>
                </a:tc>
                <a:extLst>
                  <a:ext uri="{0D108BD9-81ED-4DB2-BD59-A6C34878D82A}">
                    <a16:rowId xmlns:a16="http://schemas.microsoft.com/office/drawing/2014/main" val="73424214"/>
                  </a:ext>
                </a:extLst>
              </a:tr>
              <a:tr h="238351">
                <a:tc>
                  <a:txBody>
                    <a:bodyPr/>
                    <a:lstStyle/>
                    <a:p>
                      <a:r>
                        <a:rPr lang="en-IN" dirty="0"/>
                        <a:t>PET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dirty="0"/>
                        <a:t>47.80 </a:t>
                      </a:r>
                      <a:r>
                        <a:rPr lang="en-IN" sz="1800" b="0" i="0" kern="1200" dirty="0">
                          <a:solidFill>
                            <a:schemeClr val="dk1"/>
                          </a:solidFill>
                          <a:effectLst/>
                          <a:latin typeface="+mn-lt"/>
                          <a:ea typeface="+mn-ea"/>
                          <a:cs typeface="+mn-cs"/>
                        </a:rPr>
                        <a:t>₹/kg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59342215"/>
                  </a:ext>
                </a:extLst>
              </a:tr>
              <a:tr h="238351">
                <a:tc>
                  <a:txBody>
                    <a:bodyPr/>
                    <a:lstStyle/>
                    <a:p>
                      <a:r>
                        <a:rPr lang="en-IN" b="1" dirty="0">
                          <a:solidFill>
                            <a:schemeClr val="bg1"/>
                          </a:solidFill>
                        </a:rPr>
                        <a:t>Utilities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49B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49B7"/>
                    </a:solidFill>
                  </a:tcPr>
                </a:tc>
                <a:extLst>
                  <a:ext uri="{0D108BD9-81ED-4DB2-BD59-A6C34878D82A}">
                    <a16:rowId xmlns:a16="http://schemas.microsoft.com/office/drawing/2014/main" val="3541940427"/>
                  </a:ext>
                </a:extLst>
              </a:tr>
              <a:tr h="238351">
                <a:tc>
                  <a:txBody>
                    <a:bodyPr/>
                    <a:lstStyle/>
                    <a:p>
                      <a:r>
                        <a:rPr lang="en-IN" dirty="0"/>
                        <a:t>Process Water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0" i="0" kern="1200" dirty="0">
                          <a:solidFill>
                            <a:schemeClr val="dk1"/>
                          </a:solidFill>
                          <a:effectLst/>
                          <a:latin typeface="+mn-lt"/>
                          <a:ea typeface="+mn-ea"/>
                          <a:cs typeface="+mn-cs"/>
                        </a:rPr>
                        <a:t>₹ </a:t>
                      </a:r>
                      <a:r>
                        <a:rPr lang="en-IN" dirty="0"/>
                        <a:t>23.46 /</a:t>
                      </a:r>
                      <a:r>
                        <a:rPr lang="en-IN" sz="1800" b="0" i="0" kern="1200" dirty="0">
                          <a:solidFill>
                            <a:schemeClr val="dk1"/>
                          </a:solidFill>
                          <a:effectLst/>
                          <a:latin typeface="+mn-lt"/>
                          <a:ea typeface="+mn-ea"/>
                          <a:cs typeface="+mn-cs"/>
                        </a:rPr>
                        <a:t>m</a:t>
                      </a:r>
                      <a:r>
                        <a:rPr lang="en-IN" sz="1800" b="0" i="0" kern="1200" baseline="30000" dirty="0">
                          <a:solidFill>
                            <a:schemeClr val="dk1"/>
                          </a:solidFill>
                          <a:effectLst/>
                          <a:latin typeface="+mn-lt"/>
                          <a:ea typeface="+mn-ea"/>
                          <a:cs typeface="+mn-cs"/>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93925182"/>
                  </a:ext>
                </a:extLst>
              </a:tr>
              <a:tr h="238351">
                <a:tc>
                  <a:txBody>
                    <a:bodyPr/>
                    <a:lstStyle/>
                    <a:p>
                      <a:r>
                        <a:rPr lang="en-IN" dirty="0"/>
                        <a:t>Cooling Water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0" i="0" kern="1200" dirty="0">
                          <a:solidFill>
                            <a:schemeClr val="dk1"/>
                          </a:solidFill>
                          <a:effectLst/>
                          <a:latin typeface="+mn-lt"/>
                          <a:ea typeface="+mn-ea"/>
                          <a:cs typeface="+mn-cs"/>
                        </a:rPr>
                        <a:t>₹  </a:t>
                      </a:r>
                      <a:r>
                        <a:rPr lang="en-IN" dirty="0"/>
                        <a:t>434.51 /GJ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15663207"/>
                  </a:ext>
                </a:extLst>
              </a:tr>
              <a:tr h="238351">
                <a:tc>
                  <a:txBody>
                    <a:bodyPr/>
                    <a:lstStyle/>
                    <a:p>
                      <a:r>
                        <a:rPr lang="en-IN" dirty="0"/>
                        <a:t>Electricity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0" i="0" kern="1200" dirty="0">
                          <a:solidFill>
                            <a:schemeClr val="dk1"/>
                          </a:solidFill>
                          <a:effectLst/>
                          <a:latin typeface="+mn-lt"/>
                          <a:ea typeface="+mn-ea"/>
                          <a:cs typeface="+mn-cs"/>
                        </a:rPr>
                        <a:t>₹  </a:t>
                      </a:r>
                      <a:r>
                        <a:rPr lang="en-IN" dirty="0"/>
                        <a:t>6.08 kW-h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87492344"/>
                  </a:ext>
                </a:extLst>
              </a:tr>
              <a:tr h="238351">
                <a:tc>
                  <a:txBody>
                    <a:bodyPr/>
                    <a:lstStyle/>
                    <a:p>
                      <a:r>
                        <a:rPr lang="en-IN" dirty="0"/>
                        <a:t>Refrigerant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0" i="0" kern="1200" dirty="0">
                          <a:solidFill>
                            <a:schemeClr val="dk1"/>
                          </a:solidFill>
                          <a:effectLst/>
                          <a:latin typeface="+mn-lt"/>
                          <a:ea typeface="+mn-ea"/>
                          <a:cs typeface="+mn-cs"/>
                        </a:rPr>
                        <a:t>₹ </a:t>
                      </a:r>
                      <a:r>
                        <a:rPr lang="en-IN" dirty="0"/>
                        <a:t>562.25 /GJ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7161999"/>
                  </a:ext>
                </a:extLst>
              </a:tr>
            </a:tbl>
          </a:graphicData>
        </a:graphic>
      </p:graphicFrame>
      <p:graphicFrame>
        <p:nvGraphicFramePr>
          <p:cNvPr id="8" name="Table 7">
            <a:extLst>
              <a:ext uri="{FF2B5EF4-FFF2-40B4-BE49-F238E27FC236}">
                <a16:creationId xmlns:a16="http://schemas.microsoft.com/office/drawing/2014/main" id="{7D096D50-5E02-7852-B9C8-C83A87F4D814}"/>
              </a:ext>
            </a:extLst>
          </p:cNvPr>
          <p:cNvGraphicFramePr>
            <a:graphicFrameLocks noGrp="1"/>
          </p:cNvGraphicFramePr>
          <p:nvPr>
            <p:extLst>
              <p:ext uri="{D42A27DB-BD31-4B8C-83A1-F6EECF244321}">
                <p14:modId xmlns:p14="http://schemas.microsoft.com/office/powerpoint/2010/main" val="3566683430"/>
              </p:ext>
            </p:extLst>
          </p:nvPr>
        </p:nvGraphicFramePr>
        <p:xfrm>
          <a:off x="6474453" y="277309"/>
          <a:ext cx="5513796" cy="3595959"/>
        </p:xfrm>
        <a:graphic>
          <a:graphicData uri="http://schemas.openxmlformats.org/drawingml/2006/table">
            <a:tbl>
              <a:tblPr firstRow="1" bandRow="1">
                <a:tableStyleId>{C083E6E3-FA7D-4D7B-A595-EF9225AFEA82}</a:tableStyleId>
              </a:tblPr>
              <a:tblGrid>
                <a:gridCol w="2756898">
                  <a:extLst>
                    <a:ext uri="{9D8B030D-6E8A-4147-A177-3AD203B41FA5}">
                      <a16:colId xmlns:a16="http://schemas.microsoft.com/office/drawing/2014/main" val="2783564666"/>
                    </a:ext>
                  </a:extLst>
                </a:gridCol>
                <a:gridCol w="2756898">
                  <a:extLst>
                    <a:ext uri="{9D8B030D-6E8A-4147-A177-3AD203B41FA5}">
                      <a16:colId xmlns:a16="http://schemas.microsoft.com/office/drawing/2014/main" val="2306384774"/>
                    </a:ext>
                  </a:extLst>
                </a:gridCol>
              </a:tblGrid>
              <a:tr h="399551">
                <a:tc>
                  <a:txBody>
                    <a:bodyPr/>
                    <a:lstStyle/>
                    <a:p>
                      <a:r>
                        <a:rPr lang="en-IN" dirty="0"/>
                        <a:t>Parameters</a:t>
                      </a:r>
                    </a:p>
                  </a:txBody>
                  <a:tcPr>
                    <a:solidFill>
                      <a:srgbClr val="C246A2"/>
                    </a:solidFill>
                  </a:tcPr>
                </a:tc>
                <a:tc>
                  <a:txBody>
                    <a:bodyPr/>
                    <a:lstStyle/>
                    <a:p>
                      <a:r>
                        <a:rPr lang="en-IN" dirty="0"/>
                        <a:t>Value</a:t>
                      </a:r>
                    </a:p>
                  </a:txBody>
                  <a:tcPr>
                    <a:solidFill>
                      <a:srgbClr val="C246A2"/>
                    </a:solidFill>
                  </a:tcPr>
                </a:tc>
                <a:extLst>
                  <a:ext uri="{0D108BD9-81ED-4DB2-BD59-A6C34878D82A}">
                    <a16:rowId xmlns:a16="http://schemas.microsoft.com/office/drawing/2014/main" val="35848247"/>
                  </a:ext>
                </a:extLst>
              </a:tr>
              <a:tr h="399551">
                <a:tc>
                  <a:txBody>
                    <a:bodyPr/>
                    <a:lstStyle/>
                    <a:p>
                      <a:r>
                        <a:rPr lang="en-IN" dirty="0"/>
                        <a:t>Feedstock rate</a:t>
                      </a:r>
                    </a:p>
                  </a:txBody>
                  <a:tcPr/>
                </a:tc>
                <a:tc>
                  <a:txBody>
                    <a:bodyPr/>
                    <a:lstStyle/>
                    <a:p>
                      <a:r>
                        <a:rPr lang="en-IN" dirty="0"/>
                        <a:t>62.122 tonnes</a:t>
                      </a:r>
                    </a:p>
                  </a:txBody>
                  <a:tcPr/>
                </a:tc>
                <a:extLst>
                  <a:ext uri="{0D108BD9-81ED-4DB2-BD59-A6C34878D82A}">
                    <a16:rowId xmlns:a16="http://schemas.microsoft.com/office/drawing/2014/main" val="816330106"/>
                  </a:ext>
                </a:extLst>
              </a:tr>
              <a:tr h="399551">
                <a:tc>
                  <a:txBody>
                    <a:bodyPr/>
                    <a:lstStyle/>
                    <a:p>
                      <a:r>
                        <a:rPr lang="en-IN" dirty="0"/>
                        <a:t>Annual Interest rate</a:t>
                      </a:r>
                    </a:p>
                  </a:txBody>
                  <a:tcPr>
                    <a:solidFill>
                      <a:srgbClr val="C246A2"/>
                    </a:solidFill>
                  </a:tcPr>
                </a:tc>
                <a:tc>
                  <a:txBody>
                    <a:bodyPr/>
                    <a:lstStyle/>
                    <a:p>
                      <a:r>
                        <a:rPr lang="en-IN" dirty="0"/>
                        <a:t>10 %</a:t>
                      </a:r>
                    </a:p>
                  </a:txBody>
                  <a:tcPr>
                    <a:solidFill>
                      <a:srgbClr val="C246A2"/>
                    </a:solidFill>
                  </a:tcPr>
                </a:tc>
                <a:extLst>
                  <a:ext uri="{0D108BD9-81ED-4DB2-BD59-A6C34878D82A}">
                    <a16:rowId xmlns:a16="http://schemas.microsoft.com/office/drawing/2014/main" val="2655389887"/>
                  </a:ext>
                </a:extLst>
              </a:tr>
              <a:tr h="399551">
                <a:tc>
                  <a:txBody>
                    <a:bodyPr/>
                    <a:lstStyle/>
                    <a:p>
                      <a:r>
                        <a:rPr lang="en-IN" dirty="0"/>
                        <a:t>MACRS depreciation</a:t>
                      </a:r>
                    </a:p>
                  </a:txBody>
                  <a:tcPr/>
                </a:tc>
                <a:tc>
                  <a:txBody>
                    <a:bodyPr/>
                    <a:lstStyle/>
                    <a:p>
                      <a:r>
                        <a:rPr lang="en-IN" dirty="0"/>
                        <a:t>10 years</a:t>
                      </a:r>
                    </a:p>
                  </a:txBody>
                  <a:tcPr/>
                </a:tc>
                <a:extLst>
                  <a:ext uri="{0D108BD9-81ED-4DB2-BD59-A6C34878D82A}">
                    <a16:rowId xmlns:a16="http://schemas.microsoft.com/office/drawing/2014/main" val="3482570557"/>
                  </a:ext>
                </a:extLst>
              </a:tr>
              <a:tr h="399551">
                <a:tc>
                  <a:txBody>
                    <a:bodyPr/>
                    <a:lstStyle/>
                    <a:p>
                      <a:r>
                        <a:rPr lang="en-IN" dirty="0"/>
                        <a:t>Taxation rate</a:t>
                      </a:r>
                    </a:p>
                  </a:txBody>
                  <a:tcPr>
                    <a:solidFill>
                      <a:srgbClr val="C246A2"/>
                    </a:solidFill>
                  </a:tcPr>
                </a:tc>
                <a:tc>
                  <a:txBody>
                    <a:bodyPr/>
                    <a:lstStyle/>
                    <a:p>
                      <a:r>
                        <a:rPr lang="en-IN" dirty="0"/>
                        <a:t>26%</a:t>
                      </a:r>
                    </a:p>
                  </a:txBody>
                  <a:tcPr>
                    <a:solidFill>
                      <a:srgbClr val="C246A2"/>
                    </a:solidFill>
                  </a:tcPr>
                </a:tc>
                <a:extLst>
                  <a:ext uri="{0D108BD9-81ED-4DB2-BD59-A6C34878D82A}">
                    <a16:rowId xmlns:a16="http://schemas.microsoft.com/office/drawing/2014/main" val="4043049841"/>
                  </a:ext>
                </a:extLst>
              </a:tr>
              <a:tr h="399551">
                <a:tc>
                  <a:txBody>
                    <a:bodyPr/>
                    <a:lstStyle/>
                    <a:p>
                      <a:r>
                        <a:rPr lang="en-IN" dirty="0"/>
                        <a:t>Inflation rate</a:t>
                      </a:r>
                    </a:p>
                  </a:txBody>
                  <a:tcPr/>
                </a:tc>
                <a:tc>
                  <a:txBody>
                    <a:bodyPr/>
                    <a:lstStyle/>
                    <a:p>
                      <a:r>
                        <a:rPr lang="en-IN" dirty="0"/>
                        <a:t>2%</a:t>
                      </a:r>
                    </a:p>
                  </a:txBody>
                  <a:tcPr/>
                </a:tc>
                <a:extLst>
                  <a:ext uri="{0D108BD9-81ED-4DB2-BD59-A6C34878D82A}">
                    <a16:rowId xmlns:a16="http://schemas.microsoft.com/office/drawing/2014/main" val="4240636653"/>
                  </a:ext>
                </a:extLst>
              </a:tr>
              <a:tr h="399551">
                <a:tc>
                  <a:txBody>
                    <a:bodyPr/>
                    <a:lstStyle/>
                    <a:p>
                      <a:r>
                        <a:rPr lang="en-IN" dirty="0"/>
                        <a:t>Project life</a:t>
                      </a:r>
                    </a:p>
                  </a:txBody>
                  <a:tcPr>
                    <a:solidFill>
                      <a:srgbClr val="C246A2"/>
                    </a:solidFill>
                  </a:tcPr>
                </a:tc>
                <a:tc>
                  <a:txBody>
                    <a:bodyPr/>
                    <a:lstStyle/>
                    <a:p>
                      <a:r>
                        <a:rPr lang="en-IN" dirty="0"/>
                        <a:t>12 years</a:t>
                      </a:r>
                    </a:p>
                  </a:txBody>
                  <a:tcPr>
                    <a:solidFill>
                      <a:srgbClr val="C246A2"/>
                    </a:solidFill>
                  </a:tcPr>
                </a:tc>
                <a:extLst>
                  <a:ext uri="{0D108BD9-81ED-4DB2-BD59-A6C34878D82A}">
                    <a16:rowId xmlns:a16="http://schemas.microsoft.com/office/drawing/2014/main" val="544910161"/>
                  </a:ext>
                </a:extLst>
              </a:tr>
              <a:tr h="399551">
                <a:tc>
                  <a:txBody>
                    <a:bodyPr/>
                    <a:lstStyle/>
                    <a:p>
                      <a:r>
                        <a:rPr lang="en-IN" dirty="0"/>
                        <a:t>Construction period</a:t>
                      </a:r>
                    </a:p>
                  </a:txBody>
                  <a:tcPr/>
                </a:tc>
                <a:tc>
                  <a:txBody>
                    <a:bodyPr/>
                    <a:lstStyle/>
                    <a:p>
                      <a:r>
                        <a:rPr lang="en-IN" dirty="0"/>
                        <a:t>2 years</a:t>
                      </a:r>
                    </a:p>
                  </a:txBody>
                  <a:tcPr/>
                </a:tc>
                <a:extLst>
                  <a:ext uri="{0D108BD9-81ED-4DB2-BD59-A6C34878D82A}">
                    <a16:rowId xmlns:a16="http://schemas.microsoft.com/office/drawing/2014/main" val="3305902971"/>
                  </a:ext>
                </a:extLst>
              </a:tr>
              <a:tr h="399551">
                <a:tc>
                  <a:txBody>
                    <a:bodyPr/>
                    <a:lstStyle/>
                    <a:p>
                      <a:r>
                        <a:rPr lang="en-IN" dirty="0"/>
                        <a:t>Working capital</a:t>
                      </a:r>
                    </a:p>
                  </a:txBody>
                  <a:tcPr>
                    <a:solidFill>
                      <a:srgbClr val="C246A2"/>
                    </a:solidFill>
                  </a:tcPr>
                </a:tc>
                <a:tc>
                  <a:txBody>
                    <a:bodyPr/>
                    <a:lstStyle/>
                    <a:p>
                      <a:r>
                        <a:rPr lang="en-IN" dirty="0"/>
                        <a:t>10 % of Raw Materials cost</a:t>
                      </a:r>
                    </a:p>
                  </a:txBody>
                  <a:tcPr>
                    <a:solidFill>
                      <a:srgbClr val="C246A2"/>
                    </a:solidFill>
                  </a:tcPr>
                </a:tc>
                <a:extLst>
                  <a:ext uri="{0D108BD9-81ED-4DB2-BD59-A6C34878D82A}">
                    <a16:rowId xmlns:a16="http://schemas.microsoft.com/office/drawing/2014/main" val="4254513817"/>
                  </a:ext>
                </a:extLst>
              </a:tr>
            </a:tbl>
          </a:graphicData>
        </a:graphic>
      </p:graphicFrame>
      <p:sp>
        <p:nvSpPr>
          <p:cNvPr id="4" name="Rectangle 3">
            <a:extLst>
              <a:ext uri="{FF2B5EF4-FFF2-40B4-BE49-F238E27FC236}">
                <a16:creationId xmlns:a16="http://schemas.microsoft.com/office/drawing/2014/main" id="{51FEE25E-0FAB-AA4E-385E-A707380052D8}"/>
              </a:ext>
            </a:extLst>
          </p:cNvPr>
          <p:cNvSpPr/>
          <p:nvPr/>
        </p:nvSpPr>
        <p:spPr>
          <a:xfrm>
            <a:off x="422949" y="4153871"/>
            <a:ext cx="4580561" cy="2673307"/>
          </a:xfrm>
          <a:prstGeom prst="rect">
            <a:avLst/>
          </a:prstGeom>
          <a:solidFill>
            <a:srgbClr val="7A1E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3D3E62B-62E7-7A03-F702-1EE6BD95B9AC}"/>
              </a:ext>
            </a:extLst>
          </p:cNvPr>
          <p:cNvPicPr>
            <a:picLocks noChangeAspect="1"/>
          </p:cNvPicPr>
          <p:nvPr/>
        </p:nvPicPr>
        <p:blipFill>
          <a:blip r:embed="rId3"/>
          <a:stretch>
            <a:fillRect/>
          </a:stretch>
        </p:blipFill>
        <p:spPr>
          <a:xfrm>
            <a:off x="472606" y="4221910"/>
            <a:ext cx="4489807" cy="2537228"/>
          </a:xfrm>
          <a:prstGeom prst="rect">
            <a:avLst/>
          </a:prstGeom>
        </p:spPr>
      </p:pic>
      <p:sp>
        <p:nvSpPr>
          <p:cNvPr id="9" name="TextBox 8">
            <a:extLst>
              <a:ext uri="{FF2B5EF4-FFF2-40B4-BE49-F238E27FC236}">
                <a16:creationId xmlns:a16="http://schemas.microsoft.com/office/drawing/2014/main" id="{02B6042D-4A80-9E75-D138-127FBC32BEC7}"/>
              </a:ext>
            </a:extLst>
          </p:cNvPr>
          <p:cNvSpPr txBox="1"/>
          <p:nvPr/>
        </p:nvSpPr>
        <p:spPr>
          <a:xfrm>
            <a:off x="5032618" y="6416310"/>
            <a:ext cx="2568539" cy="307777"/>
          </a:xfrm>
          <a:prstGeom prst="rect">
            <a:avLst/>
          </a:prstGeom>
          <a:noFill/>
        </p:spPr>
        <p:txBody>
          <a:bodyPr wrap="square" rtlCol="0">
            <a:spAutoFit/>
          </a:bodyPr>
          <a:lstStyle/>
          <a:p>
            <a:pPr algn="just"/>
            <a:r>
              <a:rPr lang="en-IN" sz="1400" b="1" dirty="0"/>
              <a:t>Fig: Breakdown of Cost</a:t>
            </a:r>
          </a:p>
        </p:txBody>
      </p:sp>
      <p:sp>
        <p:nvSpPr>
          <p:cNvPr id="11" name="Rectangle 10">
            <a:extLst>
              <a:ext uri="{FF2B5EF4-FFF2-40B4-BE49-F238E27FC236}">
                <a16:creationId xmlns:a16="http://schemas.microsoft.com/office/drawing/2014/main" id="{9B4F3248-228E-7E32-C418-EEBFF6222121}"/>
              </a:ext>
            </a:extLst>
          </p:cNvPr>
          <p:cNvSpPr/>
          <p:nvPr/>
        </p:nvSpPr>
        <p:spPr>
          <a:xfrm>
            <a:off x="7093470" y="6231600"/>
            <a:ext cx="5024059" cy="574084"/>
          </a:xfrm>
          <a:prstGeom prst="rect">
            <a:avLst/>
          </a:prstGeom>
          <a:solidFill>
            <a:srgbClr val="7A1E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5D61F5A-BA0E-BCFF-A518-64A6A925C0FD}"/>
              </a:ext>
            </a:extLst>
          </p:cNvPr>
          <p:cNvSpPr txBox="1"/>
          <p:nvPr/>
        </p:nvSpPr>
        <p:spPr>
          <a:xfrm>
            <a:off x="7122593" y="6177575"/>
            <a:ext cx="5024058" cy="923330"/>
          </a:xfrm>
          <a:prstGeom prst="rect">
            <a:avLst/>
          </a:prstGeom>
          <a:noFill/>
        </p:spPr>
        <p:txBody>
          <a:bodyPr wrap="square" rtlCol="0">
            <a:spAutoFit/>
          </a:bodyPr>
          <a:lstStyle/>
          <a:p>
            <a:r>
              <a:rPr lang="en-IN" dirty="0">
                <a:solidFill>
                  <a:schemeClr val="bg1"/>
                </a:solidFill>
              </a:rPr>
              <a:t>Economic and profitability analysis excel sheet link:</a:t>
            </a:r>
          </a:p>
          <a:p>
            <a:r>
              <a:rPr lang="en-IN"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https://shorturl.at/caFdI</a:t>
            </a:r>
            <a:endParaRPr lang="en-IN" dirty="0">
              <a:solidFill>
                <a:schemeClr val="accent1">
                  <a:lumMod val="60000"/>
                  <a:lumOff val="40000"/>
                </a:schemeClr>
              </a:solidFill>
            </a:endParaRPr>
          </a:p>
          <a:p>
            <a:endParaRPr lang="en-IN" dirty="0">
              <a:solidFill>
                <a:schemeClr val="bg1"/>
              </a:solidFill>
            </a:endParaRPr>
          </a:p>
        </p:txBody>
      </p:sp>
      <p:sp>
        <p:nvSpPr>
          <p:cNvPr id="13" name="TextBox 12">
            <a:extLst>
              <a:ext uri="{FF2B5EF4-FFF2-40B4-BE49-F238E27FC236}">
                <a16:creationId xmlns:a16="http://schemas.microsoft.com/office/drawing/2014/main" id="{67ACD480-583D-8975-8A7E-E8192EA27CA7}"/>
              </a:ext>
            </a:extLst>
          </p:cNvPr>
          <p:cNvSpPr txBox="1"/>
          <p:nvPr/>
        </p:nvSpPr>
        <p:spPr>
          <a:xfrm>
            <a:off x="-730226" y="-91614"/>
            <a:ext cx="5642040" cy="553998"/>
          </a:xfrm>
          <a:prstGeom prst="rect">
            <a:avLst/>
          </a:prstGeom>
          <a:noFill/>
        </p:spPr>
        <p:txBody>
          <a:bodyPr wrap="square" rtlCol="0">
            <a:spAutoFit/>
          </a:bodyPr>
          <a:lstStyle/>
          <a:p>
            <a:pPr algn="ctr"/>
            <a:r>
              <a:rPr lang="en-US" sz="3000" b="1" u="sng" dirty="0">
                <a:solidFill>
                  <a:srgbClr val="C00000"/>
                </a:solidFill>
                <a:latin typeface="Palatino Linotype" panose="02040502050505030304" pitchFamily="18" charset="0"/>
              </a:rPr>
              <a:t>Our Economic aspect</a:t>
            </a:r>
            <a:endParaRPr lang="en-IN" sz="3000" b="1" u="sng" dirty="0">
              <a:solidFill>
                <a:srgbClr val="C00000"/>
              </a:solidFill>
              <a:latin typeface="Palatino Linotype" panose="02040502050505030304" pitchFamily="18" charset="0"/>
            </a:endParaRPr>
          </a:p>
        </p:txBody>
      </p:sp>
      <p:sp>
        <p:nvSpPr>
          <p:cNvPr id="14" name="TextBox 13">
            <a:extLst>
              <a:ext uri="{FF2B5EF4-FFF2-40B4-BE49-F238E27FC236}">
                <a16:creationId xmlns:a16="http://schemas.microsoft.com/office/drawing/2014/main" id="{9156B56B-6CD7-A60B-52A3-C87ED8AD39DF}"/>
              </a:ext>
            </a:extLst>
          </p:cNvPr>
          <p:cNvSpPr txBox="1"/>
          <p:nvPr/>
        </p:nvSpPr>
        <p:spPr>
          <a:xfrm>
            <a:off x="5280917" y="3036013"/>
            <a:ext cx="914400" cy="914400"/>
          </a:xfrm>
          <a:prstGeom prst="rect">
            <a:avLst/>
          </a:prstGeom>
          <a:noFill/>
        </p:spPr>
        <p:txBody>
          <a:bodyPr wrap="square" rtlCol="0">
            <a:spAutoFit/>
          </a:bodyPr>
          <a:lstStyle/>
          <a:p>
            <a:endParaRPr lang="en-IN" dirty="0"/>
          </a:p>
        </p:txBody>
      </p:sp>
      <p:sp>
        <p:nvSpPr>
          <p:cNvPr id="16" name="Flowchart: Process 15">
            <a:extLst>
              <a:ext uri="{FF2B5EF4-FFF2-40B4-BE49-F238E27FC236}">
                <a16:creationId xmlns:a16="http://schemas.microsoft.com/office/drawing/2014/main" id="{755F8BDA-C0CF-7849-51CF-3236149DB576}"/>
              </a:ext>
            </a:extLst>
          </p:cNvPr>
          <p:cNvSpPr/>
          <p:nvPr/>
        </p:nvSpPr>
        <p:spPr>
          <a:xfrm>
            <a:off x="5537769" y="3971621"/>
            <a:ext cx="6573768" cy="2178096"/>
          </a:xfrm>
          <a:prstGeom prst="flowChartProcess">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8E12045E-4BB6-A1A7-00BC-22B6F5E88115}"/>
              </a:ext>
            </a:extLst>
          </p:cNvPr>
          <p:cNvSpPr txBox="1"/>
          <p:nvPr/>
        </p:nvSpPr>
        <p:spPr>
          <a:xfrm>
            <a:off x="5483408" y="3929865"/>
            <a:ext cx="6573768" cy="2492990"/>
          </a:xfrm>
          <a:prstGeom prst="rect">
            <a:avLst/>
          </a:prstGeom>
          <a:noFill/>
        </p:spPr>
        <p:txBody>
          <a:bodyPr wrap="square" rtlCol="0">
            <a:spAutoFit/>
          </a:bodyPr>
          <a:lstStyle/>
          <a:p>
            <a:pPr algn="just"/>
            <a:r>
              <a:rPr lang="en-US" sz="1300" dirty="0">
                <a:latin typeface="Cambria" panose="02040503050406030204" pitchFamily="18" charset="0"/>
                <a:ea typeface="Cambria" panose="02040503050406030204" pitchFamily="18" charset="0"/>
              </a:rPr>
              <a:t>Waste pickers sell discarded PET bottles to scrap dealers at ₹14–15/kg, while scrap dealers resell them at ₹15–20/kg. Traders incur ₹4/kg for sorting, cleaning, and baling before selling clear PET bottles to recyclers at ₹30–31/kg, with colored PET fetching lower prices. Recycled PET end products range from ₹50–110/kg. The cost of PET flakes, including shredding and cleaning, is ₹47.78/kg.</a:t>
            </a:r>
          </a:p>
          <a:p>
            <a:pPr algn="just"/>
            <a:r>
              <a:rPr lang="en-US" sz="1300" dirty="0">
                <a:latin typeface="Cambria" panose="02040503050406030204" pitchFamily="18" charset="0"/>
                <a:ea typeface="Cambria" panose="02040503050406030204" pitchFamily="18" charset="0"/>
              </a:rPr>
              <a:t>The project follows a </a:t>
            </a:r>
            <a:r>
              <a:rPr lang="en-US" sz="1300" b="1" dirty="0">
                <a:latin typeface="Cambria" panose="02040503050406030204" pitchFamily="18" charset="0"/>
                <a:ea typeface="Cambria" panose="02040503050406030204" pitchFamily="18" charset="0"/>
              </a:rPr>
              <a:t>10-year MACRS depreciation</a:t>
            </a:r>
            <a:r>
              <a:rPr lang="en-US" sz="1300" dirty="0">
                <a:latin typeface="Cambria" panose="02040503050406030204" pitchFamily="18" charset="0"/>
                <a:ea typeface="Cambria" panose="02040503050406030204" pitchFamily="18" charset="0"/>
              </a:rPr>
              <a:t>, with a </a:t>
            </a:r>
            <a:r>
              <a:rPr lang="en-US" sz="1300" b="1" dirty="0">
                <a:latin typeface="Cambria" panose="02040503050406030204" pitchFamily="18" charset="0"/>
                <a:ea typeface="Cambria" panose="02040503050406030204" pitchFamily="18" charset="0"/>
              </a:rPr>
              <a:t>two-year startup period</a:t>
            </a:r>
            <a:r>
              <a:rPr lang="en-US" sz="1300" dirty="0">
                <a:latin typeface="Cambria" panose="02040503050406030204" pitchFamily="18" charset="0"/>
                <a:ea typeface="Cambria" panose="02040503050406030204" pitchFamily="18" charset="0"/>
              </a:rPr>
              <a:t> generating no profit. The facility runs </a:t>
            </a:r>
            <a:r>
              <a:rPr lang="en-US" sz="1300" b="1" dirty="0">
                <a:latin typeface="Cambria" panose="02040503050406030204" pitchFamily="18" charset="0"/>
                <a:ea typeface="Cambria" panose="02040503050406030204" pitchFamily="18" charset="0"/>
              </a:rPr>
              <a:t>three shifts (8h/day) for 330 days/year</a:t>
            </a:r>
            <a:r>
              <a:rPr lang="en-US" sz="1300" dirty="0">
                <a:latin typeface="Cambria" panose="02040503050406030204" pitchFamily="18" charset="0"/>
                <a:ea typeface="Cambria" panose="02040503050406030204" pitchFamily="18" charset="0"/>
              </a:rPr>
              <a:t>, with a </a:t>
            </a:r>
            <a:r>
              <a:rPr lang="en-US" sz="1300" b="1" dirty="0">
                <a:latin typeface="Cambria" panose="02040503050406030204" pitchFamily="18" charset="0"/>
                <a:ea typeface="Cambria" panose="02040503050406030204" pitchFamily="18" charset="0"/>
              </a:rPr>
              <a:t>10% return rate</a:t>
            </a:r>
            <a:r>
              <a:rPr lang="en-US" sz="1300" dirty="0">
                <a:latin typeface="Cambria" panose="02040503050406030204" pitchFamily="18" charset="0"/>
                <a:ea typeface="Cambria" panose="02040503050406030204" pitchFamily="18" charset="0"/>
              </a:rPr>
              <a:t> and </a:t>
            </a:r>
            <a:r>
              <a:rPr lang="en-US" sz="1300" b="1" dirty="0">
                <a:latin typeface="Cambria" panose="02040503050406030204" pitchFamily="18" charset="0"/>
                <a:ea typeface="Cambria" panose="02040503050406030204" pitchFamily="18" charset="0"/>
              </a:rPr>
              <a:t>2% inflation</a:t>
            </a:r>
            <a:r>
              <a:rPr lang="en-US" sz="1300" dirty="0">
                <a:latin typeface="Cambria" panose="02040503050406030204" pitchFamily="18" charset="0"/>
                <a:ea typeface="Cambria" panose="02040503050406030204" pitchFamily="18" charset="0"/>
              </a:rPr>
              <a:t>. Colorants in PET, especially reactive dyes, are challenging to remove. </a:t>
            </a:r>
            <a:r>
              <a:rPr lang="en-US" sz="1300" b="1" dirty="0">
                <a:latin typeface="Cambria" panose="02040503050406030204" pitchFamily="18" charset="0"/>
                <a:ea typeface="Cambria" panose="02040503050406030204" pitchFamily="18" charset="0"/>
              </a:rPr>
              <a:t>Ion-exchange resins offer a promising decoloration method</a:t>
            </a:r>
            <a:r>
              <a:rPr lang="en-US" sz="1300" dirty="0">
                <a:latin typeface="Cambria" panose="02040503050406030204" pitchFamily="18" charset="0"/>
                <a:ea typeface="Cambria" panose="02040503050406030204" pitchFamily="18" charset="0"/>
              </a:rPr>
              <a:t>, but further research is needed to develop an efficient technique for BHET purification, advancing a sustainable plastic economy.</a:t>
            </a:r>
          </a:p>
          <a:p>
            <a:pPr algn="just"/>
            <a:endParaRPr lang="en-IN" sz="1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902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E5D9BD-1D4A-F79D-76B2-D4F225CA67A7}"/>
              </a:ext>
            </a:extLst>
          </p:cNvPr>
          <p:cNvPicPr>
            <a:picLocks noChangeAspect="1"/>
          </p:cNvPicPr>
          <p:nvPr/>
        </p:nvPicPr>
        <p:blipFill>
          <a:blip r:embed="rId2">
            <a:alphaModFix amt="28000"/>
          </a:blip>
          <a:srcRect b="11412"/>
          <a:stretch/>
        </p:blipFill>
        <p:spPr>
          <a:xfrm>
            <a:off x="0" y="-175760"/>
            <a:ext cx="12192000" cy="7033760"/>
          </a:xfrm>
          <a:prstGeom prst="rect">
            <a:avLst/>
          </a:prstGeom>
        </p:spPr>
      </p:pic>
      <p:sp>
        <p:nvSpPr>
          <p:cNvPr id="3" name="Rectangle 2">
            <a:extLst>
              <a:ext uri="{FF2B5EF4-FFF2-40B4-BE49-F238E27FC236}">
                <a16:creationId xmlns:a16="http://schemas.microsoft.com/office/drawing/2014/main" id="{7CF21211-548A-CA6D-574C-882F262FEDF9}"/>
              </a:ext>
            </a:extLst>
          </p:cNvPr>
          <p:cNvSpPr/>
          <p:nvPr/>
        </p:nvSpPr>
        <p:spPr>
          <a:xfrm>
            <a:off x="195215" y="1818526"/>
            <a:ext cx="7777531" cy="4520626"/>
          </a:xfrm>
          <a:prstGeom prst="rect">
            <a:avLst/>
          </a:prstGeom>
          <a:solidFill>
            <a:srgbClr val="BF49B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DFD5BF90-84D7-D2FC-E524-3A9772828878}"/>
              </a:ext>
            </a:extLst>
          </p:cNvPr>
          <p:cNvPicPr>
            <a:picLocks noChangeAspect="1"/>
          </p:cNvPicPr>
          <p:nvPr/>
        </p:nvPicPr>
        <p:blipFill>
          <a:blip r:embed="rId3"/>
          <a:stretch>
            <a:fillRect/>
          </a:stretch>
        </p:blipFill>
        <p:spPr>
          <a:xfrm>
            <a:off x="236318" y="1890446"/>
            <a:ext cx="7682203" cy="4372952"/>
          </a:xfrm>
          <a:prstGeom prst="rect">
            <a:avLst/>
          </a:prstGeom>
        </p:spPr>
      </p:pic>
      <p:sp>
        <p:nvSpPr>
          <p:cNvPr id="5" name="Rectangle: Diagonal Corners Rounded 4">
            <a:extLst>
              <a:ext uri="{FF2B5EF4-FFF2-40B4-BE49-F238E27FC236}">
                <a16:creationId xmlns:a16="http://schemas.microsoft.com/office/drawing/2014/main" id="{4061E076-9F06-12B2-5BA3-0CB48C6F2C1D}"/>
              </a:ext>
            </a:extLst>
          </p:cNvPr>
          <p:cNvSpPr/>
          <p:nvPr/>
        </p:nvSpPr>
        <p:spPr>
          <a:xfrm>
            <a:off x="8342617" y="241601"/>
            <a:ext cx="3479502" cy="2950235"/>
          </a:xfrm>
          <a:prstGeom prst="round2Diag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Diagonal Corners Rounded 5">
            <a:extLst>
              <a:ext uri="{FF2B5EF4-FFF2-40B4-BE49-F238E27FC236}">
                <a16:creationId xmlns:a16="http://schemas.microsoft.com/office/drawing/2014/main" id="{69F74A40-5368-449A-9578-30C1398177C8}"/>
              </a:ext>
            </a:extLst>
          </p:cNvPr>
          <p:cNvSpPr/>
          <p:nvPr/>
        </p:nvSpPr>
        <p:spPr>
          <a:xfrm>
            <a:off x="8167961" y="3285432"/>
            <a:ext cx="3924721" cy="3452706"/>
          </a:xfrm>
          <a:prstGeom prst="round2Diag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4076413-ED44-6AF5-283F-8103BCACAB01}"/>
              </a:ext>
            </a:extLst>
          </p:cNvPr>
          <p:cNvSpPr txBox="1"/>
          <p:nvPr/>
        </p:nvSpPr>
        <p:spPr>
          <a:xfrm>
            <a:off x="8424809" y="320369"/>
            <a:ext cx="3382460" cy="2862322"/>
          </a:xfrm>
          <a:prstGeom prst="rect">
            <a:avLst/>
          </a:prstGeom>
          <a:noFill/>
        </p:spPr>
        <p:txBody>
          <a:bodyPr wrap="square" rtlCol="0">
            <a:spAutoFit/>
          </a:bodyPr>
          <a:lstStyle/>
          <a:p>
            <a:pPr algn="just"/>
            <a:r>
              <a:rPr lang="en-US" sz="1200" b="1" dirty="0">
                <a:latin typeface="Cambria" panose="02040503050406030204" pitchFamily="18" charset="0"/>
                <a:ea typeface="Cambria" panose="02040503050406030204" pitchFamily="18" charset="0"/>
              </a:rPr>
              <a:t>The PET recycling plant we are planning to locate in Bhopal, Madhya Pradesh, near the Bhanpur Old Dumping Zone, ensuring proximity to a significant waste accumulation site. This location provides a continuous supply of discarded PET waste, primarily sourced from food packaging, plastic carry bags, bottle caps, and disposable items. The region has a well-developed network of waste pickers and traders who collect and resell PET bottles at ₹14–31/kg, making raw material procurement efficient and cost-effective. The facility processes PET flakes, valued at ₹47.78/kg, through sorting, cleaning, and depolymerization.</a:t>
            </a:r>
            <a:endParaRPr lang="en-IN" sz="1200" b="1"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06A4EC07-B66C-0B63-8DFA-B42A594304C8}"/>
              </a:ext>
            </a:extLst>
          </p:cNvPr>
          <p:cNvSpPr txBox="1"/>
          <p:nvPr/>
        </p:nvSpPr>
        <p:spPr>
          <a:xfrm>
            <a:off x="8301506" y="3389033"/>
            <a:ext cx="3726101" cy="3600986"/>
          </a:xfrm>
          <a:prstGeom prst="rect">
            <a:avLst/>
          </a:prstGeom>
          <a:noFill/>
        </p:spPr>
        <p:txBody>
          <a:bodyPr wrap="square" rtlCol="0">
            <a:spAutoFit/>
          </a:bodyPr>
          <a:lstStyle/>
          <a:p>
            <a:pPr algn="just"/>
            <a:r>
              <a:rPr lang="en-US" sz="1200" b="1" dirty="0">
                <a:latin typeface="Cambria" panose="02040503050406030204" pitchFamily="18" charset="0"/>
                <a:ea typeface="Cambria" panose="02040503050406030204" pitchFamily="18" charset="0"/>
              </a:rPr>
              <a:t>The plant operates three shifts (8 hours each) daily for 330 days a year, optimizing production while maintaining a sustainable return on investment. Key utilities such as process water, electricity, and cooling water are efficiently managed to minimize operational costs. The economic framework follows a 10-year MACRS depreciation model with a two-year startup period, ensuring long-term profitability.</a:t>
            </a:r>
          </a:p>
          <a:p>
            <a:pPr algn="just"/>
            <a:r>
              <a:rPr lang="en-US" sz="1200" b="1" dirty="0">
                <a:latin typeface="Cambria" panose="02040503050406030204" pitchFamily="18" charset="0"/>
                <a:ea typeface="Cambria" panose="02040503050406030204" pitchFamily="18" charset="0"/>
              </a:rPr>
              <a:t>Bhopal’s industrial infrastructure and transportation network support streamlined logistics, allowing easy distribution of recycled products. By reducing plastic waste through efficient recycling, the plant plays a crucial role in promoting a circular economy. Its strategic location, supply chain integration, and economic viability make it a key initiative in advancing sustainable plastic waste management in India.</a:t>
            </a:r>
          </a:p>
          <a:p>
            <a:pPr algn="just"/>
            <a:endParaRPr lang="en-IN" sz="1200" b="1"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05631746-0BC0-9651-373C-4316CA579B4E}"/>
              </a:ext>
            </a:extLst>
          </p:cNvPr>
          <p:cNvSpPr txBox="1"/>
          <p:nvPr/>
        </p:nvSpPr>
        <p:spPr>
          <a:xfrm>
            <a:off x="-324682" y="-18087"/>
            <a:ext cx="8243203" cy="1015663"/>
          </a:xfrm>
          <a:prstGeom prst="rect">
            <a:avLst/>
          </a:prstGeom>
          <a:noFill/>
        </p:spPr>
        <p:txBody>
          <a:bodyPr wrap="square" rtlCol="0">
            <a:spAutoFit/>
          </a:bodyPr>
          <a:lstStyle/>
          <a:p>
            <a:pPr algn="ctr"/>
            <a:r>
              <a:rPr lang="en-US" sz="3000" b="1" u="sng" dirty="0">
                <a:solidFill>
                  <a:srgbClr val="C00000"/>
                </a:solidFill>
                <a:latin typeface="Palatino Linotype" panose="02040502050505030304" pitchFamily="18" charset="0"/>
              </a:rPr>
              <a:t>Consideration for selecting recycling plant location in India</a:t>
            </a:r>
            <a:endParaRPr lang="en-IN" sz="3000" b="1" u="sng" dirty="0">
              <a:solidFill>
                <a:srgbClr val="C00000"/>
              </a:solidFill>
              <a:latin typeface="Palatino Linotype" panose="02040502050505030304" pitchFamily="18" charset="0"/>
            </a:endParaRPr>
          </a:p>
        </p:txBody>
      </p:sp>
    </p:spTree>
    <p:extLst>
      <p:ext uri="{BB962C8B-B14F-4D97-AF65-F5344CB8AC3E}">
        <p14:creationId xmlns:p14="http://schemas.microsoft.com/office/powerpoint/2010/main" val="19120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4610</TotalTime>
  <Words>2150</Words>
  <Application>Microsoft Office PowerPoint</Application>
  <PresentationFormat>Widescreen</PresentationFormat>
  <Paragraphs>182</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body</vt:lpstr>
      <vt:lpstr>Calibri Light</vt:lpstr>
      <vt:lpstr>Cambria</vt:lpstr>
      <vt:lpstr>Open Sans</vt:lpstr>
      <vt:lpstr>Palatino Linotype</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rajwar</dc:creator>
  <cp:lastModifiedBy>Arghadeep Biswas</cp:lastModifiedBy>
  <cp:revision>14</cp:revision>
  <dcterms:created xsi:type="dcterms:W3CDTF">2025-03-05T16:10:51Z</dcterms:created>
  <dcterms:modified xsi:type="dcterms:W3CDTF">2025-05-09T13:45:37Z</dcterms:modified>
</cp:coreProperties>
</file>