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284D-3C7C-622C-C1AE-59D559AF7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FCAF1-C541-F44A-47CB-48CADAF0A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3AEA-EFBC-6A70-0837-3F626954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2E55-432F-4A45-8C5F-02FBFC9C325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56F7B-575B-C6C7-A7BC-A0D5DD66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96243-368E-321F-709D-FB43ACA7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BAF-B466-440A-BB3E-6EDDF600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B985-AA4B-4B36-DB80-913668B8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D8284-9A7D-B36A-2A33-5A06A8070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4996F-0CB8-24C7-4820-BB4F5E9F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2E55-432F-4A45-8C5F-02FBFC9C325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6FE4-B025-E2EE-0B1C-995C0B17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0DFA2-E482-A989-1B65-315B3AED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BAF-B466-440A-BB3E-6EDDF600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C4F31-AFD2-064B-8430-3E67A46B4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8F919-4A43-8DE1-72E3-D562621E5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AEF5-3020-4F7B-2CBF-D6C44F31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2E55-432F-4A45-8C5F-02FBFC9C325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7FD0C-6BC2-F052-5E06-03081681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3472-E741-27AE-726D-A706FCDB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BAF-B466-440A-BB3E-6EDDF600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7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131A-8143-C410-A1AC-E797A7F7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3394-BA6F-1DE6-A087-D1A0A3A9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8BF35-51D9-238A-C926-C93264EF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2E55-432F-4A45-8C5F-02FBFC9C325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D5AB-C8BF-6A19-D497-FC99C730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96552-068D-C9E4-CFDC-813FBCA6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BAF-B466-440A-BB3E-6EDDF600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1069-B45E-24DC-8B75-50F58CEC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99EA5-F997-E939-7411-0B8E90A2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50414-BE21-B086-A554-4C8687B2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2E55-432F-4A45-8C5F-02FBFC9C325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5FBB-84E7-ACCC-7378-5D7F406F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CE68-8D63-52F3-9E20-BBCA7EE3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BAF-B466-440A-BB3E-6EDDF600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0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E2FC-C67C-5A6D-9236-7F84B24F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F11E-0182-134B-134C-B6E88E8C2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5EAAB-2113-B7E2-09A7-F3A76D22C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2EE34-18F4-9DF5-56B6-0D778E1E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2E55-432F-4A45-8C5F-02FBFC9C325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DCFAD-36ED-5B02-8A89-7A43C3AA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FFAF0-90CF-ED47-A1EC-F7E60A53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BAF-B466-440A-BB3E-6EDDF600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9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DB83-C79F-1FFA-5523-B3217F0D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FCDB8-A09C-9C59-50A9-7C753B052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6A7E3-923A-6C62-7A5D-E0C3CC658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0E0E9-3CC1-44DD-D721-82ABF2F72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50770-10F7-1B40-FAD4-214CE3054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27CDC-3405-ED3D-3E12-9DCBBECD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2E55-432F-4A45-8C5F-02FBFC9C325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F88E0-206A-8C86-A6E9-7117E15E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9E003-66A0-2621-8D33-5E9948DA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BAF-B466-440A-BB3E-6EDDF600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6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12FB-6A2A-2E5C-459F-6117D026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10234-47F3-E281-E248-C51B5E0D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2E55-432F-4A45-8C5F-02FBFC9C325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F6364-57CD-9E5F-276A-8733511F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672D1-9E9B-0E51-6930-362B55E7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BAF-B466-440A-BB3E-6EDDF600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2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B1FBE-D7A8-EB51-A778-32E14BB8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2E55-432F-4A45-8C5F-02FBFC9C325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8E779-B9A3-DD83-3747-0C2EFA0A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765DB-04AD-B518-58AF-8B453B0F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BAF-B466-440A-BB3E-6EDDF600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F771-9C7C-E550-3157-1EE0A3C6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94EA-1D49-811A-AF56-2CBA4E22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AB389-F416-2120-7E5A-5CD0349E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99052-513A-D9E3-84E9-90AC6EF8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2E55-432F-4A45-8C5F-02FBFC9C325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BDA4E-9C7B-1113-35F1-198EAE74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760C3-147F-BEF9-2958-8DF7039D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BAF-B466-440A-BB3E-6EDDF600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0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C61A-3F85-B21E-5D4F-129CF622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AB51E-38DB-030B-878F-6F8BC3B89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02C2C-BED6-A816-D46E-96A997831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9EB88-D677-583A-0A2F-71786994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2E55-432F-4A45-8C5F-02FBFC9C325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22A8B-4F73-7D3C-93E0-1CA4A85C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4EC77-04B2-7094-0C1C-A4266FEF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BAF-B466-440A-BB3E-6EDDF600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9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BB357-2437-D70F-5B9C-57FA474F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21D8A-248D-799B-2FDF-D6C126E88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F8D3-24D6-79C5-8D0D-9239BF2BC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172E55-432F-4A45-8C5F-02FBFC9C325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A773-B0AD-BBE5-8194-A9C84308D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D4C7-E58E-1287-057D-A9CFF6D80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7CBAF-B466-440A-BB3E-6EDDF6009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4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9607618" TargetMode="External"/><Relationship Id="rId2" Type="http://schemas.openxmlformats.org/officeDocument/2006/relationships/hyperlink" Target="https://link.springer.com/chapter/10.1007/978-3-030-20890-5_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98789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E384-A84C-BF42-98B6-0BF1414EC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68" y="199136"/>
            <a:ext cx="4910328" cy="1655762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Digital Image Processing </a:t>
            </a:r>
            <a:br>
              <a:rPr lang="en-IN" sz="3600" dirty="0"/>
            </a:br>
            <a:r>
              <a:rPr lang="en-IN" sz="3600" dirty="0"/>
              <a:t>BCSE403L</a:t>
            </a:r>
            <a:br>
              <a:rPr lang="en-IN" sz="3600" dirty="0"/>
            </a:br>
            <a:r>
              <a:rPr lang="en-IN" sz="3600" dirty="0"/>
              <a:t>Digital Assignment-1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0E877-C23C-1520-BFD9-6C06FBD6F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3176" y="5696014"/>
            <a:ext cx="4879848" cy="896810"/>
          </a:xfrm>
        </p:spPr>
        <p:txBody>
          <a:bodyPr/>
          <a:lstStyle/>
          <a:p>
            <a:pPr algn="r"/>
            <a:r>
              <a:rPr lang="en-IN" dirty="0"/>
              <a:t>Vishal Bhooma Kannan 21BCE1294</a:t>
            </a:r>
          </a:p>
          <a:p>
            <a:pPr algn="r"/>
            <a:r>
              <a:rPr lang="en-IN" dirty="0" err="1"/>
              <a:t>Arghya</a:t>
            </a:r>
            <a:r>
              <a:rPr lang="en-IN" dirty="0"/>
              <a:t> Bhattacharya 21BCE1858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8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6CDA-E126-5151-9B89-DDC871FB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EB6E-301E-5772-4734-0FAF29251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Presently, we commonly use 8-bit full color images in various display devices and for representing images (0-255 range).</a:t>
            </a:r>
          </a:p>
          <a:p>
            <a:r>
              <a:rPr lang="en-US" dirty="0"/>
              <a:t>This implies that we use and need 8 bits of information per channel of an RGB image.</a:t>
            </a:r>
          </a:p>
          <a:p>
            <a:r>
              <a:rPr lang="en-US" dirty="0"/>
              <a:t>This is often not possible or feasible for storage/transmission due to some very common image and video compression techniques which often trade the information bit depth relying on the more significant bits to capture a lossy image distribution.</a:t>
            </a:r>
          </a:p>
          <a:p>
            <a:r>
              <a:rPr lang="en-US" dirty="0"/>
              <a:t>Moreover, bit depth expansion (for example, 3 bits to 8 bits) to the desired number of bits (for display) is often needed when the capturing device is less sophisticated but we require a high-fidelity image.</a:t>
            </a:r>
          </a:p>
        </p:txBody>
      </p:sp>
    </p:spTree>
    <p:extLst>
      <p:ext uri="{BB962C8B-B14F-4D97-AF65-F5344CB8AC3E}">
        <p14:creationId xmlns:p14="http://schemas.microsoft.com/office/powerpoint/2010/main" val="281477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823E-5ACB-C111-7BAD-5DB9B801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C08B-3899-F9C6-EEE3-3161D9B4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1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Recent advancements in computer vision based deep learning methods have been proven to excel at ill-posed inverse problems, for example: super resolution, deblurring and denoising. </a:t>
            </a:r>
          </a:p>
          <a:p>
            <a:r>
              <a:rPr lang="en-US" dirty="0"/>
              <a:t>Current problems in video and image transmission, for example in online compressed media demonstrate degradations arising from using a low bit depth such as false contours (for example: some of </a:t>
            </a:r>
            <a:r>
              <a:rPr lang="en-US" dirty="0" err="1"/>
              <a:t>stremio’s</a:t>
            </a:r>
            <a:r>
              <a:rPr lang="en-US" dirty="0"/>
              <a:t> streams). </a:t>
            </a:r>
          </a:p>
          <a:p>
            <a:r>
              <a:rPr lang="en-US" dirty="0"/>
              <a:t>This research will also demonstrate a strong prospective methodology allowing us to effectively convert current media to future higher fidelity color displays like 16 bit if needed.</a:t>
            </a:r>
          </a:p>
          <a:p>
            <a:r>
              <a:rPr lang="en-US" dirty="0"/>
              <a:t>On successful results, it will also allow us to design simpler devices with lower bit depth resolution for capturing and simply expand it effectively potentially reducing manufacturing costs.</a:t>
            </a:r>
          </a:p>
        </p:txBody>
      </p:sp>
    </p:spTree>
    <p:extLst>
      <p:ext uri="{BB962C8B-B14F-4D97-AF65-F5344CB8AC3E}">
        <p14:creationId xmlns:p14="http://schemas.microsoft.com/office/powerpoint/2010/main" val="76387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43DE-9D4C-5A59-9706-F81A6523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A85D-840D-A871-5B97-34E3FA66A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1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aim to develop a system which is able to effectively expand the bit depth of an image from a low bit representation (lower color levels) to a naturally plausible high bit representation.</a:t>
            </a:r>
          </a:p>
          <a:p>
            <a:r>
              <a:rPr lang="en-US" dirty="0"/>
              <a:t>This is an example of an ill-posed inverse problem where given an input low bit depth image, there are multiple possible high bit depth outputs. </a:t>
            </a:r>
          </a:p>
          <a:p>
            <a:r>
              <a:rPr lang="en-US" dirty="0"/>
              <a:t>However, there is also an additional constraint of generating an image which follows the natural image distribution of images i.e. conforms to the distribution of real-world data. </a:t>
            </a:r>
          </a:p>
          <a:p>
            <a:r>
              <a:rPr lang="en-US" dirty="0"/>
              <a:t>This is exactly a system where recent advancements in computer vision based deep learning methods have been proven to excel, for example: super resolution, deblurring and denoising. </a:t>
            </a:r>
          </a:p>
          <a:p>
            <a:r>
              <a:rPr lang="en-US" dirty="0"/>
              <a:t>We therefore apply a deep learning architecture effectively incorporating local/global context in spatial dimension and the bit depth in channel dimension to predict an appropriate high bit depth image</a:t>
            </a:r>
          </a:p>
        </p:txBody>
      </p:sp>
    </p:spTree>
    <p:extLst>
      <p:ext uri="{BB962C8B-B14F-4D97-AF65-F5344CB8AC3E}">
        <p14:creationId xmlns:p14="http://schemas.microsoft.com/office/powerpoint/2010/main" val="80186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3261-AE41-FCF6-4D56-1D4A0B42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6D94-783B-78BC-3C41-FEF26EC8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propose to implement the mentioned system for expanding from 3 bit to 8 bit. However, this can easily be generalized if needed.</a:t>
            </a:r>
          </a:p>
          <a:p>
            <a:r>
              <a:rPr lang="en-US" dirty="0"/>
              <a:t>We would first need a representative dataset modelling indicative distribution of images/videos in full color depth (8 bit in this case).</a:t>
            </a:r>
          </a:p>
          <a:p>
            <a:r>
              <a:rPr lang="en-US" dirty="0"/>
              <a:t>This indicates images from scenic landscapes and also including various objects, humans and artificial items.</a:t>
            </a:r>
          </a:p>
          <a:p>
            <a:r>
              <a:rPr lang="en-US" dirty="0"/>
              <a:t>Now we derive the 3-bit equivalent representations of the images with lower color levels from our chosen 8-bit images by extracting the 3 significant bits (degradation).</a:t>
            </a:r>
          </a:p>
        </p:txBody>
      </p:sp>
    </p:spTree>
    <p:extLst>
      <p:ext uri="{BB962C8B-B14F-4D97-AF65-F5344CB8AC3E}">
        <p14:creationId xmlns:p14="http://schemas.microsoft.com/office/powerpoint/2010/main" val="316747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3261-AE41-FCF6-4D56-1D4A0B42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6D94-783B-78BC-3C41-FEF26EC82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now use the generated paired dataset to train a deep learning model which learns to restore from the inverse problem.</a:t>
            </a:r>
          </a:p>
          <a:p>
            <a:r>
              <a:rPr lang="en-US" dirty="0"/>
              <a:t>Inspired from recent works in deep learning and computer vision, we use a double transformer-based architecture for our model.</a:t>
            </a:r>
          </a:p>
          <a:p>
            <a:r>
              <a:rPr lang="en-US" dirty="0"/>
              <a:t>We effectively capture local relations and patterns using the shifted window transformer (SWIN) which learns the features of the image on a spatial level.</a:t>
            </a:r>
          </a:p>
          <a:p>
            <a:r>
              <a:rPr lang="en-US" dirty="0"/>
              <a:t>We also integrate a channel level transformer treating all bit planes (including all the red, blue, green channels) as different channels and treating those features as a sequence to effectively learn the data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175794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1500-3A6C-8DDA-35C8-DE22F0D0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</a:t>
            </a:r>
            <a:r>
              <a:rPr lang="en-IN"/>
              <a:t>System Architecture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655C41-E4B1-255F-A693-53A343590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98" y="1316579"/>
            <a:ext cx="5185528" cy="285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299DC05-9295-6340-644C-3BA251A0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98" y="4549860"/>
            <a:ext cx="5288831" cy="202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F2D093-72FA-D90F-FA8D-A6AA8E455A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031"/>
          <a:stretch/>
        </p:blipFill>
        <p:spPr>
          <a:xfrm>
            <a:off x="6711885" y="1514542"/>
            <a:ext cx="3573918" cy="4464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1E1F9-2536-5A0D-96B0-DC2B1B31F3AD}"/>
              </a:ext>
            </a:extLst>
          </p:cNvPr>
          <p:cNvSpPr txBox="1"/>
          <p:nvPr/>
        </p:nvSpPr>
        <p:spPr>
          <a:xfrm>
            <a:off x="6898251" y="5978565"/>
            <a:ext cx="4583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Channel dimension input for the second transformer architecture on left. Replicated for all 3 channels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B9D0E-7962-7F7A-D817-6E42AD7C0991}"/>
              </a:ext>
            </a:extLst>
          </p:cNvPr>
          <p:cNvSpPr txBox="1"/>
          <p:nvPr/>
        </p:nvSpPr>
        <p:spPr>
          <a:xfrm>
            <a:off x="959337" y="4167967"/>
            <a:ext cx="450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Spatial Transformer (Shifted window/SWIN)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D1141-3585-6BC3-3634-4E4ADD6E9C29}"/>
              </a:ext>
            </a:extLst>
          </p:cNvPr>
          <p:cNvSpPr txBox="1"/>
          <p:nvPr/>
        </p:nvSpPr>
        <p:spPr>
          <a:xfrm>
            <a:off x="959336" y="6570829"/>
            <a:ext cx="459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Channel dimension Transformer (</a:t>
            </a:r>
            <a:r>
              <a:rPr lang="en-IN" dirty="0" err="1"/>
              <a:t>Restormer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709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3571-DA19-73C4-075A-9EAEA6BE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03211" cy="756308"/>
          </a:xfrm>
        </p:spPr>
        <p:txBody>
          <a:bodyPr>
            <a:normAutofit/>
          </a:bodyPr>
          <a:lstStyle/>
          <a:p>
            <a:r>
              <a:rPr lang="en-US" dirty="0"/>
              <a:t>Results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B20D-FC0E-FC96-4007-A6CA51BD1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590"/>
            <a:ext cx="10515600" cy="48743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Effectiveness: Extensive evaluation shows significant improvement in both qualitative and quantitative assessments of our bit-depth enhancement method.</a:t>
            </a:r>
          </a:p>
          <a:p>
            <a:r>
              <a:rPr lang="en-US" sz="2400" dirty="0"/>
              <a:t>Comparison with Existing Approaches: Outperforms traditional methods and older deep learning models across multiple quality metrics.</a:t>
            </a:r>
          </a:p>
          <a:p>
            <a:r>
              <a:rPr lang="en-US" sz="2600" b="1" dirty="0"/>
              <a:t>Quantitative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Metrics Used</a:t>
            </a:r>
            <a:r>
              <a:rPr lang="en-US" sz="2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PSNR</a:t>
            </a:r>
            <a:r>
              <a:rPr lang="en-US" dirty="0"/>
              <a:t>: indicating high fidelity in pixel reconstruction.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SSIM</a:t>
            </a:r>
            <a:r>
              <a:rPr lang="en-US" dirty="0"/>
              <a:t>: maintaining structural integrity and natural transitions..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Key Finding</a:t>
            </a:r>
            <a:r>
              <a:rPr lang="en-US" sz="2200" dirty="0"/>
              <a:t>: Our method consistently achieves restoration of both pixel-level accuracy and structural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We achieve a 28.28dB average validation PSNR which is done on the KODAK dataset completely unrelated to the urban dataset domain for all image pairs available.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268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A1B2-1624-2043-A063-731B7B96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Papers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B347-02F1-0A04-724B-AEAD94E55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Byun, J., Shim, K., &amp; Kim, C. (2019). </a:t>
            </a:r>
            <a:r>
              <a:rPr lang="en-US" dirty="0" err="1">
                <a:hlinkClick r:id="rId2"/>
              </a:rPr>
              <a:t>BitNet</a:t>
            </a:r>
            <a:r>
              <a:rPr lang="en-US" dirty="0">
                <a:hlinkClick r:id="rId2"/>
              </a:rPr>
              <a:t>: Learning-based bit-depth expansion. In </a:t>
            </a:r>
            <a:r>
              <a:rPr lang="en-US" i="1" dirty="0">
                <a:hlinkClick r:id="rId2"/>
              </a:rPr>
              <a:t>Computer Vision–ACCV 2018: 14th Asian Conference on Computer Vision, Perth, Australia, December 2–6, 2018, Revised Selected Papers, Part II 14</a:t>
            </a:r>
            <a:r>
              <a:rPr lang="en-US" dirty="0">
                <a:hlinkClick r:id="rId2"/>
              </a:rPr>
              <a:t> (pp. 67-82). Springer International Publishing.</a:t>
            </a:r>
            <a:endParaRPr lang="en-US" dirty="0"/>
          </a:p>
          <a:p>
            <a:r>
              <a:rPr lang="en-US" dirty="0">
                <a:hlinkClick r:id="rId3"/>
              </a:rPr>
              <a:t>J. Liang, J. Cao, G. Sun, K. Zhang, L. Van Gool and R. </a:t>
            </a:r>
            <a:r>
              <a:rPr lang="en-US" dirty="0" err="1">
                <a:hlinkClick r:id="rId3"/>
              </a:rPr>
              <a:t>Timofte</a:t>
            </a:r>
            <a:r>
              <a:rPr lang="en-US" dirty="0">
                <a:hlinkClick r:id="rId3"/>
              </a:rPr>
              <a:t>, "</a:t>
            </a:r>
            <a:r>
              <a:rPr lang="en-US" dirty="0" err="1">
                <a:hlinkClick r:id="rId3"/>
              </a:rPr>
              <a:t>SwinIR</a:t>
            </a:r>
            <a:r>
              <a:rPr lang="en-US" dirty="0">
                <a:hlinkClick r:id="rId3"/>
              </a:rPr>
              <a:t>: Image Restoration Using </a:t>
            </a:r>
            <a:r>
              <a:rPr lang="en-US" dirty="0" err="1">
                <a:hlinkClick r:id="rId3"/>
              </a:rPr>
              <a:t>Swin</a:t>
            </a:r>
            <a:r>
              <a:rPr lang="en-US" dirty="0">
                <a:hlinkClick r:id="rId3"/>
              </a:rPr>
              <a:t> Transformer," 2021 IEEE/CVF International Conference on Computer Vision Workshops (ICCVW), Montreal, BC, Canada, 2021, pp. 1833-1844, </a:t>
            </a:r>
            <a:r>
              <a:rPr lang="en-US" dirty="0" err="1">
                <a:hlinkClick r:id="rId3"/>
              </a:rPr>
              <a:t>doi</a:t>
            </a:r>
            <a:r>
              <a:rPr lang="en-US" dirty="0">
                <a:hlinkClick r:id="rId3"/>
              </a:rPr>
              <a:t>: 10.1109/ICCVW54120.2021.00210.</a:t>
            </a:r>
            <a:endParaRPr lang="en-US" dirty="0"/>
          </a:p>
          <a:p>
            <a:r>
              <a:rPr lang="en-US" dirty="0">
                <a:hlinkClick r:id="rId4"/>
              </a:rPr>
              <a:t>S. W. Zamir, A. Arora, S. Khan, M. Hayat, F. S. Khan and M. Yang, "</a:t>
            </a:r>
            <a:r>
              <a:rPr lang="en-US" dirty="0" err="1">
                <a:hlinkClick r:id="rId4"/>
              </a:rPr>
              <a:t>Restormer</a:t>
            </a:r>
            <a:r>
              <a:rPr lang="en-US" dirty="0">
                <a:hlinkClick r:id="rId4"/>
              </a:rPr>
              <a:t>: Efficient Transformer for High-Resolution Image Restoration," 2022 IEEE/CVF Conference on Computer Vision and Pattern Recognition (CVPR), New Orleans, LA, USA, 2022, pp. 5718-5729, </a:t>
            </a:r>
            <a:r>
              <a:rPr lang="en-US" dirty="0" err="1">
                <a:hlinkClick r:id="rId4"/>
              </a:rPr>
              <a:t>doi</a:t>
            </a:r>
            <a:r>
              <a:rPr lang="en-US" dirty="0">
                <a:hlinkClick r:id="rId4"/>
              </a:rPr>
              <a:t>: 10.1109/CVPR52688.2022.00564.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9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968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Digital Image Processing  BCSE403L Digital Assignment-1</vt:lpstr>
      <vt:lpstr>Introduction</vt:lpstr>
      <vt:lpstr>Motivation</vt:lpstr>
      <vt:lpstr>Problem Statement</vt:lpstr>
      <vt:lpstr>Proposed System</vt:lpstr>
      <vt:lpstr>Proposed System</vt:lpstr>
      <vt:lpstr>Proposed System Architecture</vt:lpstr>
      <vt:lpstr>Results and Evaluation</vt:lpstr>
      <vt:lpstr>Base Papers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KANNAN</dc:creator>
  <cp:lastModifiedBy>DarkDragon -</cp:lastModifiedBy>
  <cp:revision>10</cp:revision>
  <dcterms:created xsi:type="dcterms:W3CDTF">2024-10-24T11:19:19Z</dcterms:created>
  <dcterms:modified xsi:type="dcterms:W3CDTF">2024-11-21T07:37:39Z</dcterms:modified>
</cp:coreProperties>
</file>