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399" r:id="rId3"/>
    <p:sldId id="402" r:id="rId4"/>
    <p:sldId id="400" r:id="rId5"/>
    <p:sldId id="384" r:id="rId6"/>
    <p:sldId id="386" r:id="rId7"/>
    <p:sldId id="388" r:id="rId8"/>
    <p:sldId id="389" r:id="rId9"/>
    <p:sldId id="390" r:id="rId10"/>
    <p:sldId id="403" r:id="rId11"/>
    <p:sldId id="393" r:id="rId12"/>
    <p:sldId id="40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5382" autoAdjust="0"/>
  </p:normalViewPr>
  <p:slideViewPr>
    <p:cSldViewPr>
      <p:cViewPr>
        <p:scale>
          <a:sx n="80" d="100"/>
          <a:sy n="80" d="100"/>
        </p:scale>
        <p:origin x="-72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85870-6AE5-47FC-BE73-D7E9350355D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1. </a:t>
            </a:r>
            <a:r>
              <a:rPr lang="en-US" altLang="en-US" sz="1300" dirty="0"/>
              <a:t>Adopting standard architecture process across the organization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Need for standard approach - each project follows its own approach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Need for standard vocabulary- aspects of architecture are interpreted differently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Need for managing risks at early stage- risks are often discovered during implementation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Need for standard architecture outputs- outputs vary from project to project</a:t>
            </a:r>
          </a:p>
          <a:p>
            <a:r>
              <a:rPr lang="en-US" altLang="en-US" dirty="0"/>
              <a:t>2. </a:t>
            </a:r>
            <a:r>
              <a:rPr lang="en-US" altLang="en-US" sz="1300" dirty="0">
                <a:cs typeface="Times New Roman" pitchFamily="18" charset="0"/>
              </a:rPr>
              <a:t>Streamlining work assignments for multiple teams</a:t>
            </a:r>
            <a:endParaRPr lang="en-US" altLang="en-US" sz="13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Need to avoid loss of information in handoffs to implementation teams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for implementation teams to understand and comply with architecture principles, design decisions (traceability)</a:t>
            </a:r>
          </a:p>
          <a:p>
            <a:pPr>
              <a:lnSpc>
                <a:spcPct val="80000"/>
              </a:lnSpc>
            </a:pPr>
            <a:r>
              <a:rPr lang="en-US" altLang="en-US" sz="1300" dirty="0"/>
              <a:t>3. Strengthening architecture areas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for consistent methods to address some areas such as availability, maintainability and integration</a:t>
            </a:r>
          </a:p>
          <a:p>
            <a:pPr>
              <a:lnSpc>
                <a:spcPct val="80000"/>
              </a:lnSpc>
            </a:pPr>
            <a:r>
              <a:rPr lang="en-US" altLang="en-US" sz="1300" dirty="0"/>
              <a:t>4. Improving productivity through tool and automation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for formal language to capture the architecture through tool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Architecture analysis to </a:t>
            </a:r>
            <a:r>
              <a:rPr lang="en-US" altLang="en-US" dirty="0">
                <a:cs typeface="Times New Roman" pitchFamily="18" charset="0"/>
              </a:rPr>
              <a:t>make sure that the design approach will yield an acceptable system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reference architecture, patterns, architecture styles  for reusability, architecture refinement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Need automated design translation- from architecture to the code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C4AA-2744-459E-BF97-DAE082FC23D2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21A22-82A1-4D27-AA06-6A91D1747632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E053-60A1-4ACA-AA00-CC6ADCDC6668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645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8B60-D5DE-47F0-B081-598EEA590706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69C34-9EA8-4F6E-8B55-082EAE1125B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6BBE-478A-4E44-8308-289863BB3656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BFD76-CC86-466E-B91C-A2434AAAAB96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D193B-F224-420E-8E18-4E9A0DAF0F1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1FA74-2D35-4789-8583-FB006BF63D8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AA1FF-6859-4A49-826B-F6191C791A1D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0BF46B-CB9D-4302-B8C6-8E121C7093DD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i.cmu.edu/architecture/start/glossary/classicdefs.cf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smtClean="0"/>
              <a:t>SS </a:t>
            </a:r>
            <a:r>
              <a:rPr lang="en-GB" sz="3600" smtClean="0"/>
              <a:t>ZG653 (RL1.2):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A Brief History of Software Architecture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pPr defTabSz="912813" eaLnBrk="1" hangingPunct="1"/>
            <a:r>
              <a:rPr lang="en-US" altLang="en-US" dirty="0" smtClean="0"/>
              <a:t>What should Architecture description have?......</a:t>
            </a:r>
            <a:endParaRPr lang="en-IN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A behavioral description </a:t>
            </a:r>
          </a:p>
          <a:p>
            <a:pPr lvl="1" defTabSz="912813" eaLnBrk="1" hangingPunct="1"/>
            <a:r>
              <a:rPr lang="en-US" altLang="en-US" dirty="0" smtClean="0"/>
              <a:t>describing how the structural elements execute “important” and “critical” scenarios</a:t>
            </a:r>
          </a:p>
          <a:p>
            <a:pPr lvl="2" defTabSz="912813" eaLnBrk="1" hangingPunct="1"/>
            <a:r>
              <a:rPr lang="en-US" altLang="en-US" dirty="0" smtClean="0"/>
              <a:t>E.g. how does the system authenticates a mobile user</a:t>
            </a:r>
          </a:p>
          <a:p>
            <a:pPr lvl="2" defTabSz="912813" eaLnBrk="1" hangingPunct="1"/>
            <a:r>
              <a:rPr lang="en-US" altLang="en-US" dirty="0" smtClean="0"/>
              <a:t>How does the system processes 1 TB of data in a day</a:t>
            </a:r>
          </a:p>
          <a:p>
            <a:pPr lvl="2" defTabSz="912813" eaLnBrk="1" hangingPunct="1"/>
            <a:r>
              <a:rPr lang="en-US" altLang="en-US" dirty="0" smtClean="0"/>
              <a:t>How does it stream video uninterruptedly during peak load</a:t>
            </a:r>
          </a:p>
          <a:p>
            <a:pPr lvl="1" defTabSz="912813" eaLnBrk="1" hangingPunct="1"/>
            <a:r>
              <a:rPr lang="en-US" altLang="en-US" dirty="0" smtClean="0"/>
              <a:t>These scenarios are mainly to implement various quality attributes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E6141-7E63-41D2-A410-D9BBE1C0193D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364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Architecture of Windows</a:t>
            </a:r>
            <a:br>
              <a:rPr lang="en-US" altLang="en-US" dirty="0" smtClean="0"/>
            </a:br>
            <a:r>
              <a:rPr lang="en-US" altLang="en-US" sz="1400" dirty="0" smtClean="0"/>
              <a:t>https</a:t>
            </a:r>
            <a:r>
              <a:rPr lang="en-US" altLang="en-US" sz="1400" dirty="0"/>
              <a:t>://http://blogs.msdn.com/b/hanybarakat/archive/2007/02/25/deeper-into-windows-architecture.aspx</a:t>
            </a:r>
            <a:endParaRPr lang="en-US" altLang="en-US" sz="1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394B53-A3D9-4154-B323-0EAB976852AB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3554" name="Picture 2" descr="C:\Users\Santonu Sarkar\Pictures\WindowsArc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4062"/>
          <a:stretch/>
        </p:blipFill>
        <p:spPr bwMode="auto">
          <a:xfrm>
            <a:off x="990600" y="1413164"/>
            <a:ext cx="7112742" cy="49876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508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>of Android</a:t>
            </a:r>
            <a:br>
              <a:rPr lang="en-US" dirty="0"/>
            </a:br>
            <a:r>
              <a:rPr lang="en-US" sz="1400" dirty="0"/>
              <a:t>http://www.techotopia.com/index.php/An_Overview_of_the_Android_Architecture</a:t>
            </a:r>
            <a:endParaRPr lang="en-US" dirty="0"/>
          </a:p>
        </p:txBody>
      </p:sp>
      <p:pic>
        <p:nvPicPr>
          <p:cNvPr id="24579" name="Picture 3" descr="C:\Users\Santonu Sarkar\Pictures\android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61950" y="1314604"/>
            <a:ext cx="7059944" cy="5086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7320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Informally what is meant by (Software) Architecture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blueprint </a:t>
            </a:r>
            <a:r>
              <a:rPr lang="en-US" dirty="0"/>
              <a:t>of a software system that helps </a:t>
            </a:r>
            <a:r>
              <a:rPr lang="en-US" b="1" dirty="0"/>
              <a:t>stakeholders</a:t>
            </a:r>
            <a:r>
              <a:rPr lang="en-US" dirty="0"/>
              <a:t> to understand how the system would be once it is </a:t>
            </a:r>
            <a:r>
              <a:rPr lang="en-US" dirty="0" smtClean="0"/>
              <a:t>implemented </a:t>
            </a:r>
            <a:endParaRPr lang="en-US" dirty="0"/>
          </a:p>
          <a:p>
            <a:r>
              <a:rPr lang="en-US" dirty="0" smtClean="0"/>
              <a:t>What’s should be there in this blueprint?</a:t>
            </a:r>
          </a:p>
          <a:p>
            <a:pPr lvl="1"/>
            <a:r>
              <a:rPr lang="en-US" dirty="0" smtClean="0"/>
              <a:t>A description at </a:t>
            </a:r>
            <a:r>
              <a:rPr lang="en-US" dirty="0"/>
              <a:t>a higher level of abstraction than </a:t>
            </a:r>
            <a:r>
              <a:rPr lang="en-US" dirty="0" smtClean="0"/>
              <a:t>objects </a:t>
            </a:r>
            <a:r>
              <a:rPr lang="en-US" dirty="0"/>
              <a:t>and lines of </a:t>
            </a:r>
            <a:r>
              <a:rPr lang="en-US" dirty="0" smtClean="0"/>
              <a:t>codes </a:t>
            </a:r>
          </a:p>
          <a:p>
            <a:pPr marL="457200" lvl="1" indent="0">
              <a:buNone/>
            </a:pPr>
            <a:r>
              <a:rPr lang="en-US" dirty="0" smtClean="0"/>
              <a:t>So that</a:t>
            </a:r>
          </a:p>
          <a:p>
            <a:pPr lvl="1"/>
            <a:r>
              <a:rPr lang="en-US" dirty="0" smtClean="0"/>
              <a:t>Stakeholders </a:t>
            </a:r>
            <a:r>
              <a:rPr lang="en-US" u="sng" dirty="0" smtClean="0"/>
              <a:t>understand </a:t>
            </a:r>
            <a:r>
              <a:rPr lang="en-US" dirty="0"/>
              <a:t>and </a:t>
            </a:r>
            <a:r>
              <a:rPr lang="en-US" u="sng" dirty="0"/>
              <a:t>reason about </a:t>
            </a:r>
            <a:r>
              <a:rPr lang="en-US" dirty="0" smtClean="0"/>
              <a:t>without </a:t>
            </a:r>
            <a:r>
              <a:rPr lang="en-US" dirty="0"/>
              <a:t>getting lost into a sea of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F843A-3F4C-4683-B0B7-74438AEC9782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2128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Stakeholders?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A complex software </a:t>
            </a:r>
            <a:r>
              <a:rPr lang="en-US" sz="2800" dirty="0"/>
              <a:t>has multiple stakeholders who </a:t>
            </a:r>
            <a:r>
              <a:rPr lang="en-US" sz="2800" dirty="0" smtClean="0"/>
              <a:t>expect certain features of the software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102B74-7EF2-41AC-9FD1-9E0E9110D941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102371106"/>
              </p:ext>
            </p:extLst>
          </p:nvPr>
        </p:nvGraphicFramePr>
        <p:xfrm>
          <a:off x="533400" y="2133600"/>
          <a:ext cx="8153400" cy="4224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  <a:gridCol w="5715000"/>
              </a:tblGrid>
              <a:tr h="965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Stakeholder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Area of Concern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</a:tr>
              <a:tr h="231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Chief</a:t>
                      </a:r>
                      <a:r>
                        <a:rPr lang="en-US" sz="1300" baseline="0" dirty="0" smtClean="0">
                          <a:effectLst/>
                        </a:rPr>
                        <a:t> Technologist 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Does</a:t>
                      </a:r>
                      <a:r>
                        <a:rPr lang="en-US" sz="1300" baseline="0" dirty="0" smtClean="0">
                          <a:effectLst/>
                        </a:rPr>
                        <a:t> it adhere to organization </a:t>
                      </a:r>
                      <a:r>
                        <a:rPr lang="en-US" sz="1300" dirty="0" smtClean="0">
                          <a:effectLst/>
                        </a:rPr>
                        <a:t>standards ?</a:t>
                      </a:r>
                      <a:endParaRPr lang="en-US" sz="1300" dirty="0">
                        <a:effectLst/>
                      </a:endParaRPr>
                    </a:p>
                  </a:txBody>
                  <a:tcPr marL="21117" marR="21117" marT="0" marB="0"/>
                </a:tc>
              </a:tr>
              <a:tr h="3854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Database Designer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What information to be stored, where, how, access</a:t>
                      </a:r>
                      <a:r>
                        <a:rPr lang="en-US" sz="1300" baseline="0" dirty="0" smtClean="0">
                          <a:effectLst/>
                        </a:rPr>
                        <a:t> mechanism???</a:t>
                      </a:r>
                      <a:endParaRPr lang="en-US" sz="13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Information </a:t>
                      </a:r>
                      <a:r>
                        <a:rPr lang="en-US" sz="1300" dirty="0" smtClean="0">
                          <a:effectLst/>
                        </a:rPr>
                        <a:t>security issues?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1117" marR="21117" marT="0" marB="0"/>
                </a:tc>
              </a:tr>
              <a:tr h="3801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Application </a:t>
                      </a:r>
                      <a:r>
                        <a:rPr lang="en-US" sz="1300" dirty="0" smtClean="0">
                          <a:effectLst/>
                        </a:rPr>
                        <a:t>Development</a:t>
                      </a:r>
                      <a:r>
                        <a:rPr lang="en-US" sz="1300" baseline="0" dirty="0" smtClean="0">
                          <a:effectLst/>
                        </a:rPr>
                        <a:t> team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How</a:t>
                      </a:r>
                      <a:r>
                        <a:rPr lang="en-US" sz="1300" baseline="0" dirty="0" smtClean="0">
                          <a:effectLst/>
                        </a:rPr>
                        <a:t> do I implement a complex scenario? </a:t>
                      </a:r>
                      <a:endParaRPr lang="en-US" sz="13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How should I organize my code?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How do I plan for division of work?</a:t>
                      </a:r>
                      <a:endParaRPr lang="en-US" sz="1300" dirty="0">
                        <a:effectLst/>
                      </a:endParaRPr>
                    </a:p>
                  </a:txBody>
                  <a:tcPr marL="21117" marR="21117" marT="0" marB="0"/>
                </a:tc>
              </a:tr>
              <a:tr h="3854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Users/Customers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Does it perform as</a:t>
                      </a:r>
                      <a:r>
                        <a:rPr lang="en-US" sz="1300" baseline="0" dirty="0" smtClean="0">
                          <a:effectLst/>
                        </a:rPr>
                        <a:t> per my requirement? 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baseline="0" dirty="0" smtClean="0">
                          <a:effectLst/>
                        </a:rPr>
                        <a:t>What about the cost/budget? </a:t>
                      </a:r>
                      <a:endParaRPr lang="en-US" sz="13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Scalability, performance and reliability of the </a:t>
                      </a:r>
                      <a:r>
                        <a:rPr lang="en-US" sz="1300" dirty="0" smtClean="0">
                          <a:effectLst/>
                        </a:rPr>
                        <a:t>system?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How easy it is to use? 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Is it always available?</a:t>
                      </a:r>
                    </a:p>
                  </a:txBody>
                  <a:tcPr marL="21117" marR="21117" marT="0" marB="0"/>
                </a:tc>
              </a:tr>
              <a:tr h="693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Infrastructure Manager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Performance and scalability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Idea of system &amp; network usage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Indication of hardware and software cost, scalability, deployment location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Safety and security consideration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Is it fault tolerant-</a:t>
                      </a:r>
                      <a:r>
                        <a:rPr lang="en-US" sz="1300" dirty="0">
                          <a:effectLst/>
                        </a:rPr>
                        <a:t>crash recovery &amp; backup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1117" marR="21117" marT="0" marB="0"/>
                </a:tc>
              </a:tr>
              <a:tr h="3083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Release &amp; Configuration Manager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Build strategy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Code management, version </a:t>
                      </a:r>
                      <a:r>
                        <a:rPr lang="en-US" sz="1300" dirty="0" smtClean="0">
                          <a:effectLst/>
                        </a:rPr>
                        <a:t>control, code organization</a:t>
                      </a:r>
                      <a:endParaRPr lang="en-US" sz="1300" dirty="0">
                        <a:effectLst/>
                      </a:endParaRPr>
                    </a:p>
                  </a:txBody>
                  <a:tcPr marL="21117" marR="21117" marT="0" marB="0"/>
                </a:tc>
              </a:tr>
              <a:tr h="4114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System Maintainer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117" marR="21117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How do I replace </a:t>
                      </a:r>
                      <a:r>
                        <a:rPr lang="en-US" sz="1300" dirty="0">
                          <a:effectLst/>
                        </a:rPr>
                        <a:t>of a subsystem with minimal impact </a:t>
                      </a:r>
                      <a:r>
                        <a:rPr lang="en-US" sz="1300" dirty="0" smtClean="0">
                          <a:effectLst/>
                        </a:rPr>
                        <a:t>?</a:t>
                      </a:r>
                      <a:endParaRPr lang="en-US" sz="13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Ho</a:t>
                      </a:r>
                      <a:r>
                        <a:rPr lang="en-US" sz="1300" baseline="0" dirty="0" smtClean="0">
                          <a:effectLst/>
                        </a:rPr>
                        <a:t>w fast can I </a:t>
                      </a:r>
                      <a:r>
                        <a:rPr lang="en-US" sz="1300" dirty="0" smtClean="0">
                          <a:effectLst/>
                        </a:rPr>
                        <a:t>diagnosis </a:t>
                      </a:r>
                      <a:r>
                        <a:rPr lang="en-US" sz="1300" dirty="0">
                          <a:effectLst/>
                        </a:rPr>
                        <a:t>of faults and failures and how </a:t>
                      </a:r>
                      <a:r>
                        <a:rPr lang="en-US" sz="1300" dirty="0" smtClean="0">
                          <a:effectLst/>
                        </a:rPr>
                        <a:t>quickly</a:t>
                      </a:r>
                      <a:r>
                        <a:rPr lang="en-US" sz="1300" baseline="0" dirty="0" smtClean="0">
                          <a:effectLst/>
                        </a:rPr>
                        <a:t> I can recover?</a:t>
                      </a:r>
                      <a:endParaRPr lang="en-US" sz="1300" dirty="0">
                        <a:effectLst/>
                      </a:endParaRPr>
                    </a:p>
                  </a:txBody>
                  <a:tcPr marL="21117" marR="2111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317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4850"/>
            <a:ext cx="8229600" cy="939800"/>
          </a:xfrm>
        </p:spPr>
        <p:txBody>
          <a:bodyPr/>
          <a:lstStyle/>
          <a:p>
            <a:r>
              <a:rPr lang="en-US" altLang="en-US" sz="4000" dirty="0"/>
              <a:t>Why </a:t>
            </a:r>
            <a:r>
              <a:rPr lang="en-US" altLang="en-US" sz="4000" dirty="0" smtClean="0"/>
              <a:t>Architecture needs to be described?</a:t>
            </a:r>
            <a:endParaRPr lang="en-US" altLang="en-US" sz="4000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0" y="1371600"/>
            <a:ext cx="48768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Each stakeholder has his own interpretation of the systems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800" dirty="0" smtClean="0"/>
              <a:t>Sometimes no understanding at all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800" dirty="0" smtClean="0"/>
              <a:t>Architect is the middleman who co-ordinates with these stakeholders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 smtClean="0"/>
              <a:t>How will everyone be convinced that his expectations from the system will be satisfied?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 smtClean="0"/>
              <a:t>Even when the architect has created the solution blueprint, how does she handover the solution to the developers?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 smtClean="0"/>
              <a:t>How do the developers build and ensure critical aspects of the system?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 smtClean="0"/>
              <a:t>Misunderstanding leads to incorrect implementation</a:t>
            </a:r>
          </a:p>
          <a:p>
            <a:pPr marL="781050" lvl="1" indent="-381000">
              <a:lnSpc>
                <a:spcPct val="80000"/>
              </a:lnSpc>
            </a:pPr>
            <a:r>
              <a:rPr lang="en-US" altLang="en-US" sz="1800" dirty="0" smtClean="0"/>
              <a:t>Leads to 10 times more effort to fix at a later stage</a:t>
            </a:r>
            <a:endParaRPr lang="en-US" altLang="en-US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SS ZG653</a:t>
            </a:r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EF7D-F95B-42DE-91AF-068E83D0799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76419" y="1600200"/>
            <a:ext cx="3384550" cy="4060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60000"/>
              </a:spcBef>
              <a:buClr>
                <a:schemeClr val="accent2"/>
              </a:buClr>
              <a:buFont typeface="Times New Roman" pitchFamily="18" charset="0"/>
              <a:defRPr sz="2200">
                <a:solidFill>
                  <a:srgbClr val="000099"/>
                </a:solidFill>
                <a:latin typeface="Arial" charset="0"/>
              </a:defRPr>
            </a:lvl1pPr>
            <a:lvl2pPr marL="742950" indent="-285750">
              <a:spcBef>
                <a:spcPct val="4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Times New Roman" pitchFamily="18" charset="0"/>
              <a:defRPr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accent2"/>
              </a:buClr>
              <a:buFont typeface="Times New Roman" pitchFamily="18" charset="0"/>
              <a:buChar char="–"/>
              <a:defRPr sz="1400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accent2"/>
              </a:buClr>
              <a:buFont typeface="Times New Roman" pitchFamily="18" charset="0"/>
              <a:buChar char="»"/>
              <a:defRPr sz="1200">
                <a:solidFill>
                  <a:srgbClr val="000099"/>
                </a:solidFill>
                <a:latin typeface="Arial" charset="0"/>
              </a:defRPr>
            </a:lvl5pPr>
            <a:lvl6pPr marL="2514600" indent="-228600" fontAlgn="base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»"/>
              <a:defRPr sz="1200">
                <a:solidFill>
                  <a:srgbClr val="000099"/>
                </a:solidFill>
                <a:latin typeface="Arial" charset="0"/>
              </a:defRPr>
            </a:lvl6pPr>
            <a:lvl7pPr marL="2971800" indent="-228600" fontAlgn="base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»"/>
              <a:defRPr sz="1200">
                <a:solidFill>
                  <a:srgbClr val="000099"/>
                </a:solidFill>
                <a:latin typeface="Arial" charset="0"/>
              </a:defRPr>
            </a:lvl7pPr>
            <a:lvl8pPr marL="3429000" indent="-228600" fontAlgn="base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»"/>
              <a:defRPr sz="1200">
                <a:solidFill>
                  <a:srgbClr val="000099"/>
                </a:solidFill>
                <a:latin typeface="Arial" charset="0"/>
              </a:defRPr>
            </a:lvl8pPr>
            <a:lvl9pPr marL="3886200" indent="-228600" fontAlgn="base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»"/>
              <a:defRPr sz="1200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en-US" sz="2000" b="1" u="sng" dirty="0" smtClean="0"/>
              <a:t>Any Large Software Corporation</a:t>
            </a:r>
            <a:endParaRPr lang="en-US" altLang="en-US" sz="2000" b="1" u="sng" dirty="0"/>
          </a:p>
          <a:p>
            <a:pPr algn="ctr">
              <a:lnSpc>
                <a:spcPct val="80000"/>
              </a:lnSpc>
              <a:buFont typeface="Times New Roman" pitchFamily="18" charset="0"/>
              <a:buNone/>
            </a:pPr>
            <a:endParaRPr lang="en-US" altLang="en-US" sz="1000" b="1" u="sng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800" dirty="0" smtClean="0"/>
              <a:t>Hundreds of concurrent projects being executed</a:t>
            </a:r>
            <a:endParaRPr lang="en-US" altLang="en-US" sz="1800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1600" dirty="0"/>
              <a:t>10-100 team size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800" dirty="0"/>
              <a:t>Projects </a:t>
            </a:r>
            <a:r>
              <a:rPr lang="en-US" altLang="en-US" sz="1800" dirty="0" smtClean="0"/>
              <a:t>capture requirements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there are architects, and large Development </a:t>
            </a:r>
            <a:r>
              <a:rPr lang="en-US" altLang="en-US" sz="1800" dirty="0"/>
              <a:t>teams 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800" dirty="0" smtClean="0"/>
              <a:t>Architect </a:t>
            </a:r>
            <a:r>
              <a:rPr lang="en-US" altLang="en-US" sz="1800" dirty="0"/>
              <a:t>start with requirements team &amp; handover to Development teams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80A64-1C7E-46C1-9D96-F0F1FAA0D58D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585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Software Architecture Definition</a:t>
            </a:r>
            <a:endParaRPr lang="en-IN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z="2800" dirty="0" smtClean="0"/>
              <a:t>No </a:t>
            </a:r>
            <a:r>
              <a:rPr lang="en-US" altLang="en-US" sz="2800" dirty="0"/>
              <a:t>unique </a:t>
            </a:r>
            <a:r>
              <a:rPr lang="en-US" altLang="en-US" sz="2800" dirty="0" smtClean="0"/>
              <a:t>definition though similar… </a:t>
            </a:r>
          </a:p>
          <a:p>
            <a:pPr lvl="1" defTabSz="912813" eaLnBrk="1" hangingPunct="1"/>
            <a:r>
              <a:rPr lang="en-US" altLang="en-US" sz="1400" dirty="0" smtClean="0"/>
              <a:t>(</a:t>
            </a:r>
            <a:r>
              <a:rPr lang="en-US" altLang="en-US" sz="1400" dirty="0"/>
              <a:t>look at </a:t>
            </a:r>
            <a:r>
              <a:rPr lang="en-US" altLang="en-US" sz="1400" dirty="0">
                <a:hlinkClick r:id="rId2"/>
              </a:rPr>
              <a:t>http://</a:t>
            </a:r>
            <a:r>
              <a:rPr lang="en-US" altLang="en-US" sz="1400" dirty="0" smtClean="0">
                <a:hlinkClick r:id="rId2"/>
              </a:rPr>
              <a:t>www.sei.cmu.edu/architecture/start/glossary/classicdefs.cfm</a:t>
            </a:r>
            <a:r>
              <a:rPr lang="en-US" altLang="en-US" sz="1400" dirty="0" smtClean="0"/>
              <a:t> )</a:t>
            </a:r>
            <a:endParaRPr lang="en-US" altLang="en-US" sz="1400" dirty="0"/>
          </a:p>
          <a:p>
            <a:pPr defTabSz="912813" eaLnBrk="1" hangingPunct="1"/>
            <a:r>
              <a:rPr lang="en-US" altLang="en-US" sz="2000" dirty="0" smtClean="0"/>
              <a:t>.. “</a:t>
            </a:r>
            <a:r>
              <a:rPr lang="en-US" altLang="en-US" sz="2000" b="1" dirty="0" smtClean="0"/>
              <a:t>structure</a:t>
            </a:r>
            <a:r>
              <a:rPr lang="en-US" altLang="en-US" sz="2000" dirty="0" smtClean="0"/>
              <a:t> or structures of the system, which comprise </a:t>
            </a:r>
            <a:r>
              <a:rPr lang="en-US" altLang="en-US" sz="2000" b="1" dirty="0" smtClean="0"/>
              <a:t>software element</a:t>
            </a:r>
            <a:r>
              <a:rPr lang="en-US" altLang="en-US" sz="2000" dirty="0" smtClean="0"/>
              <a:t>s, the </a:t>
            </a:r>
            <a:r>
              <a:rPr lang="en-US" altLang="en-US" sz="2000" b="1" dirty="0" smtClean="0"/>
              <a:t>externally visible properties </a:t>
            </a:r>
            <a:r>
              <a:rPr lang="en-US" altLang="en-US" sz="2000" dirty="0" smtClean="0"/>
              <a:t>of those elements, and the </a:t>
            </a:r>
            <a:r>
              <a:rPr lang="en-US" altLang="en-US" sz="2000" b="1" dirty="0" smtClean="0"/>
              <a:t>relationships</a:t>
            </a:r>
            <a:r>
              <a:rPr lang="en-US" altLang="en-US" sz="2000" dirty="0" smtClean="0"/>
              <a:t> among them”			</a:t>
            </a:r>
            <a:r>
              <a:rPr lang="en-US" altLang="en-US" sz="1000" dirty="0" smtClean="0"/>
              <a:t>(Bass, Clements and </a:t>
            </a:r>
            <a:r>
              <a:rPr lang="en-US" altLang="en-US" sz="1000" dirty="0" err="1" smtClean="0"/>
              <a:t>Kazman</a:t>
            </a:r>
            <a:r>
              <a:rPr lang="en-US" altLang="en-US" sz="1000" dirty="0" smtClean="0"/>
              <a:t>, Software Architecture in Practice, 2</a:t>
            </a:r>
            <a:r>
              <a:rPr lang="en-US" altLang="en-US" sz="1000" baseline="30000" dirty="0" smtClean="0"/>
              <a:t>nd</a:t>
            </a:r>
            <a:r>
              <a:rPr lang="en-US" altLang="en-US" sz="1000" dirty="0" smtClean="0"/>
              <a:t> edition)</a:t>
            </a:r>
          </a:p>
          <a:p>
            <a:pPr defTabSz="912813" eaLnBrk="1" hangingPunct="1"/>
            <a:r>
              <a:rPr lang="en-US" sz="2000" dirty="0" smtClean="0"/>
              <a:t>“description </a:t>
            </a:r>
            <a:r>
              <a:rPr lang="en-US" sz="2000" dirty="0"/>
              <a:t>of elements from which systems are built, </a:t>
            </a:r>
            <a:r>
              <a:rPr lang="en-US" sz="2000" b="1" dirty="0"/>
              <a:t>interactions</a:t>
            </a:r>
            <a:r>
              <a:rPr lang="en-US" sz="2000" dirty="0"/>
              <a:t> among those elements, </a:t>
            </a:r>
            <a:r>
              <a:rPr lang="en-US" sz="2000" b="1" dirty="0"/>
              <a:t>patterns</a:t>
            </a:r>
            <a:r>
              <a:rPr lang="en-US" sz="2000" dirty="0"/>
              <a:t> that guide their </a:t>
            </a:r>
            <a:r>
              <a:rPr lang="en-US" sz="2000" b="1" dirty="0"/>
              <a:t>composition</a:t>
            </a:r>
            <a:r>
              <a:rPr lang="en-US" sz="2000" dirty="0"/>
              <a:t>, and </a:t>
            </a:r>
            <a:r>
              <a:rPr lang="en-US" sz="2000" b="1" dirty="0"/>
              <a:t>constraints</a:t>
            </a:r>
            <a:r>
              <a:rPr lang="en-US" sz="2000" dirty="0"/>
              <a:t> on these patterns. In general, a particular system is defined in terms of a collection of </a:t>
            </a:r>
            <a:r>
              <a:rPr lang="en-US" sz="2000" b="1" dirty="0"/>
              <a:t>components</a:t>
            </a:r>
            <a:r>
              <a:rPr lang="en-US" sz="2000" dirty="0"/>
              <a:t> and interactions among these </a:t>
            </a:r>
            <a:r>
              <a:rPr lang="en-US" sz="2000" dirty="0" smtClean="0"/>
              <a:t>components” </a:t>
            </a:r>
            <a:br>
              <a:rPr lang="en-US" sz="2000" dirty="0" smtClean="0"/>
            </a:br>
            <a:r>
              <a:rPr lang="en-US" altLang="en-US" sz="1000" dirty="0" smtClean="0"/>
              <a:t>Shaw and </a:t>
            </a:r>
            <a:r>
              <a:rPr lang="en-US" altLang="en-US" sz="1000" dirty="0" err="1" smtClean="0"/>
              <a:t>Garlan</a:t>
            </a:r>
            <a:r>
              <a:rPr lang="en-US" altLang="en-US" sz="1000" dirty="0" smtClean="0"/>
              <a:t> “</a:t>
            </a:r>
            <a:r>
              <a:rPr lang="en-US" sz="1000" i="1" dirty="0"/>
              <a:t>Software Architecture: Perspectives on an Emerging Disciplines</a:t>
            </a:r>
            <a:r>
              <a:rPr lang="en-US" altLang="en-US" sz="1000" dirty="0" smtClean="0"/>
              <a:t>”</a:t>
            </a:r>
          </a:p>
          <a:p>
            <a:pPr defTabSz="912813" eaLnBrk="1" hangingPunct="1"/>
            <a:r>
              <a:rPr lang="en-US" sz="2000" dirty="0" smtClean="0"/>
              <a:t>“description </a:t>
            </a:r>
            <a:r>
              <a:rPr lang="en-US" sz="2000" dirty="0"/>
              <a:t>of the </a:t>
            </a:r>
            <a:r>
              <a:rPr lang="en-US" sz="2000" b="1" dirty="0"/>
              <a:t>subsystems</a:t>
            </a:r>
            <a:r>
              <a:rPr lang="en-US" sz="2000" dirty="0"/>
              <a:t> and </a:t>
            </a:r>
            <a:r>
              <a:rPr lang="en-US" sz="2000" b="1" dirty="0"/>
              <a:t>components</a:t>
            </a:r>
            <a:r>
              <a:rPr lang="en-US" sz="2000" dirty="0"/>
              <a:t> of a software system and the </a:t>
            </a:r>
            <a:r>
              <a:rPr lang="en-US" sz="2000" b="1" dirty="0"/>
              <a:t>relationship</a:t>
            </a:r>
            <a:r>
              <a:rPr lang="en-US" sz="2000" dirty="0"/>
              <a:t> between them. Subsystems and components are typically specified in different </a:t>
            </a:r>
            <a:r>
              <a:rPr lang="en-US" sz="2000" b="1" dirty="0"/>
              <a:t>views</a:t>
            </a:r>
            <a:r>
              <a:rPr lang="en-US" sz="2000" dirty="0"/>
              <a:t> to show the relevant </a:t>
            </a:r>
            <a:r>
              <a:rPr lang="en-US" sz="2000" b="1" dirty="0"/>
              <a:t>functional</a:t>
            </a:r>
            <a:r>
              <a:rPr lang="en-US" sz="2000" dirty="0"/>
              <a:t> and </a:t>
            </a:r>
            <a:r>
              <a:rPr lang="en-US" sz="2000" b="1" dirty="0"/>
              <a:t>nonfunctional</a:t>
            </a:r>
            <a:r>
              <a:rPr lang="en-US" sz="2000" dirty="0"/>
              <a:t> properties of a software </a:t>
            </a:r>
            <a:r>
              <a:rPr lang="en-US" sz="2000" dirty="0" smtClean="0"/>
              <a:t>system” 	</a:t>
            </a:r>
            <a:br>
              <a:rPr lang="en-US" sz="2000" dirty="0" smtClean="0"/>
            </a:br>
            <a:r>
              <a:rPr lang="en-US" altLang="en-US" sz="1000" dirty="0" smtClean="0"/>
              <a:t>F</a:t>
            </a:r>
            <a:r>
              <a:rPr lang="en-US" altLang="en-US" sz="1000" dirty="0"/>
              <a:t>. </a:t>
            </a:r>
            <a:r>
              <a:rPr lang="en-US" altLang="en-US" sz="1000" dirty="0" err="1"/>
              <a:t>Buschmann</a:t>
            </a:r>
            <a:r>
              <a:rPr lang="en-US" altLang="en-US" sz="1000" dirty="0"/>
              <a:t> et al, Pattern Oriented Software Architecture 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D4971-B1FA-4DCA-B482-FBB3568D6850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289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Is this Architecture</a:t>
            </a:r>
            <a:endParaRPr lang="en-IN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04932" y="1785926"/>
            <a:ext cx="1500198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Viewer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6766" y="1785926"/>
            <a:ext cx="1500198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Composer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714752"/>
            <a:ext cx="1500198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Protocol Engine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3692" y="3714752"/>
            <a:ext cx="1500198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Storage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1146" y="3714752"/>
            <a:ext cx="1500198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Utility Functions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839937" y="3035300"/>
            <a:ext cx="357188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39019" y="3464719"/>
            <a:ext cx="501650" cy="1587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268688" y="3463925"/>
            <a:ext cx="500062" cy="1587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27713" y="3463925"/>
            <a:ext cx="500062" cy="1587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913337" y="3035300"/>
            <a:ext cx="357188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90637" y="3214688"/>
            <a:ext cx="4786313" cy="1587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D52E2-E54A-40A1-A632-A759DE13CA23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5181600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Typically we describe architecture as a collection of diagrams like this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1344" y="1905000"/>
            <a:ext cx="2400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understand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system has 5 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are interconnected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is on the top of another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998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What’s Ambiguous?</a:t>
            </a:r>
            <a:endParaRPr lang="en-IN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z="2800" dirty="0" smtClean="0"/>
              <a:t>Visible responsibilities</a:t>
            </a:r>
          </a:p>
          <a:p>
            <a:pPr lvl="1" defTabSz="912813" eaLnBrk="1" hangingPunct="1"/>
            <a:r>
              <a:rPr lang="en-US" altLang="en-US" sz="2400" dirty="0"/>
              <a:t>W</a:t>
            </a:r>
            <a:r>
              <a:rPr lang="en-US" altLang="en-US" sz="2400" dirty="0" smtClean="0"/>
              <a:t>hat do they do?</a:t>
            </a:r>
          </a:p>
          <a:p>
            <a:pPr lvl="1" defTabSz="912813" eaLnBrk="1" hangingPunct="1"/>
            <a:r>
              <a:rPr lang="en-US" altLang="en-US" sz="2400" dirty="0" smtClean="0"/>
              <a:t>How does their function relate to the system</a:t>
            </a:r>
          </a:p>
          <a:p>
            <a:pPr lvl="1" defTabSz="912813" eaLnBrk="1" hangingPunct="1"/>
            <a:r>
              <a:rPr lang="en-US" altLang="en-US" sz="2400" dirty="0" smtClean="0"/>
              <a:t>How have these elements been derived, is there any overlap?</a:t>
            </a:r>
          </a:p>
          <a:p>
            <a:pPr defTabSz="912813" eaLnBrk="1" hangingPunct="1"/>
            <a:r>
              <a:rPr lang="en-US" altLang="en-US" sz="2800" dirty="0" smtClean="0"/>
              <a:t>Are these processes, or programs</a:t>
            </a:r>
          </a:p>
          <a:p>
            <a:pPr lvl="1" defTabSz="912813" eaLnBrk="1" hangingPunct="1"/>
            <a:r>
              <a:rPr lang="en-US" altLang="en-US" sz="2400" dirty="0" smtClean="0"/>
              <a:t>How do they interact when the software executes</a:t>
            </a:r>
          </a:p>
          <a:p>
            <a:pPr lvl="1" defTabSz="912813" eaLnBrk="1" hangingPunct="1"/>
            <a:r>
              <a:rPr lang="en-US" altLang="en-US" sz="2400" dirty="0" smtClean="0"/>
              <a:t>Are they distributed?</a:t>
            </a:r>
          </a:p>
          <a:p>
            <a:pPr defTabSz="912813" eaLnBrk="1" hangingPunct="1"/>
            <a:r>
              <a:rPr lang="en-US" altLang="en-US" sz="2800" dirty="0" smtClean="0"/>
              <a:t>How are they deployed on a hardware</a:t>
            </a:r>
          </a:p>
          <a:p>
            <a:pPr defTabSz="912813" eaLnBrk="1" hangingPunct="1"/>
            <a:r>
              <a:rPr lang="en-US" altLang="en-US" sz="2800" dirty="0" smtClean="0"/>
              <a:t>What information does the system process?</a:t>
            </a:r>
          </a:p>
          <a:p>
            <a:pPr lvl="1" defTabSz="912813" eaLnBrk="1" hangingPunct="1"/>
            <a:endParaRPr lang="en-IN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3ECFCE-6C3F-41FF-A842-B37E84D92C2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554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/>
              <a:t>What’s Ambiguous?</a:t>
            </a:r>
            <a:endParaRPr lang="en-IN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smtClean="0"/>
              <a:t>Significance of connections</a:t>
            </a:r>
          </a:p>
          <a:p>
            <a:pPr lvl="1" defTabSz="912813" eaLnBrk="1" hangingPunct="1"/>
            <a:r>
              <a:rPr lang="en-US" altLang="en-US" smtClean="0"/>
              <a:t>Signify control or data</a:t>
            </a:r>
            <a:r>
              <a:rPr lang="en-IN" altLang="en-US" smtClean="0"/>
              <a:t>, invoke each other, synchronization</a:t>
            </a:r>
          </a:p>
          <a:p>
            <a:pPr lvl="1" defTabSz="912813" eaLnBrk="1" hangingPunct="1"/>
            <a:r>
              <a:rPr lang="en-US" altLang="en-US" smtClean="0"/>
              <a:t>Mechanism of communications</a:t>
            </a:r>
          </a:p>
          <a:p>
            <a:pPr defTabSz="912813" eaLnBrk="1" hangingPunct="1"/>
            <a:r>
              <a:rPr lang="en-US" altLang="en-US" smtClean="0"/>
              <a:t>Significance of layout</a:t>
            </a:r>
          </a:p>
          <a:p>
            <a:pPr lvl="1" defTabSz="912813" eaLnBrk="1" hangingPunct="1"/>
            <a:r>
              <a:rPr lang="en-US" altLang="en-US" smtClean="0"/>
              <a:t>Does level shown signify anything</a:t>
            </a:r>
          </a:p>
          <a:p>
            <a:pPr lvl="1" defTabSz="912813" eaLnBrk="1" hangingPunct="1"/>
            <a:r>
              <a:rPr lang="en-US" altLang="en-US" smtClean="0"/>
              <a:t>Was the type of drawing due to space constraint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62371-A882-479D-B22B-23522E987537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7929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What should Architecture description have?</a:t>
            </a:r>
            <a:endParaRPr lang="en-IN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en-US" altLang="en-US" dirty="0" smtClean="0"/>
              <a:t>A structure describing</a:t>
            </a:r>
          </a:p>
          <a:p>
            <a:pPr lvl="1" defTabSz="912813" eaLnBrk="1" hangingPunct="1"/>
            <a:r>
              <a:rPr lang="en-US" altLang="en-US" dirty="0" smtClean="0"/>
              <a:t>Modules</a:t>
            </a:r>
          </a:p>
          <a:p>
            <a:pPr lvl="2" defTabSz="912813" eaLnBrk="1" hangingPunct="1"/>
            <a:r>
              <a:rPr lang="en-US" altLang="en-US" dirty="0" smtClean="0"/>
              <a:t>Services offered by each module</a:t>
            </a:r>
          </a:p>
          <a:p>
            <a:pPr lvl="2" defTabSz="912813" eaLnBrk="1" hangingPunct="1"/>
            <a:r>
              <a:rPr lang="en-US" altLang="en-US" dirty="0" smtClean="0"/>
              <a:t>and their interactions- to achieve the functionality</a:t>
            </a:r>
          </a:p>
          <a:p>
            <a:pPr lvl="1" defTabSz="912813" eaLnBrk="1" hangingPunct="1"/>
            <a:r>
              <a:rPr lang="en-US" altLang="en-US" dirty="0" smtClean="0"/>
              <a:t>Information/data modeling</a:t>
            </a:r>
          </a:p>
          <a:p>
            <a:pPr lvl="1" defTabSz="912813" eaLnBrk="1" hangingPunct="1"/>
            <a:r>
              <a:rPr lang="en-US" altLang="en-US" dirty="0" smtClean="0"/>
              <a:t>Achieving quality attributes</a:t>
            </a:r>
          </a:p>
          <a:p>
            <a:pPr lvl="1" defTabSz="912813" eaLnBrk="1" hangingPunct="1"/>
            <a:r>
              <a:rPr lang="en-US" altLang="en-US" dirty="0" smtClean="0"/>
              <a:t>Processes and tasks that execute the software</a:t>
            </a:r>
          </a:p>
          <a:p>
            <a:pPr lvl="1" defTabSz="912813" eaLnBrk="1" hangingPunct="1"/>
            <a:r>
              <a:rPr lang="en-US" altLang="en-US" dirty="0" smtClean="0"/>
              <a:t>Deployment onto hardware</a:t>
            </a:r>
          </a:p>
          <a:p>
            <a:pPr lvl="1" defTabSz="912813" eaLnBrk="1" hangingPunct="1"/>
            <a:r>
              <a:rPr lang="en-US" altLang="en-US" dirty="0" smtClean="0"/>
              <a:t>Development plan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65C438-2483-4105-AA05-7CDFAE68223F}" type="datetime1">
              <a:rPr lang="en-US" smtClean="0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63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894</Words>
  <Application>Microsoft Macintosh PowerPoint</Application>
  <PresentationFormat>On-screen Show (4:3)</PresentationFormat>
  <Paragraphs>157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think-cell Slide</vt:lpstr>
      <vt:lpstr>SS ZG653 (RL1.2): Software Architecture A Brief History of Software Architecture</vt:lpstr>
      <vt:lpstr>Informally what is meant by (Software) Architecture</vt:lpstr>
      <vt:lpstr>Who are Stakeholders?</vt:lpstr>
      <vt:lpstr>Why Architecture needs to be described?</vt:lpstr>
      <vt:lpstr>Software Architecture Definition</vt:lpstr>
      <vt:lpstr>Is this Architecture</vt:lpstr>
      <vt:lpstr>What’s Ambiguous?</vt:lpstr>
      <vt:lpstr>What’s Ambiguous?</vt:lpstr>
      <vt:lpstr>What should Architecture description have?</vt:lpstr>
      <vt:lpstr>What should Architecture description have?......</vt:lpstr>
      <vt:lpstr>Architecture of Windows https://http://blogs.msdn.com/b/hanybarakat/archive/2007/02/25/deeper-into-windows-architecture.aspx</vt:lpstr>
      <vt:lpstr>Architecture of Android http://www.techotopia.com/index.php/An_Overview_of_the_Android_Architecture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548</cp:revision>
  <dcterms:created xsi:type="dcterms:W3CDTF">2015-05-23T18:00:45Z</dcterms:created>
  <dcterms:modified xsi:type="dcterms:W3CDTF">2015-05-24T05:38:10Z</dcterms:modified>
</cp:coreProperties>
</file>