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4" r:id="rId2"/>
    <p:sldId id="394" r:id="rId3"/>
    <p:sldId id="405" r:id="rId4"/>
    <p:sldId id="404" r:id="rId5"/>
    <p:sldId id="395" r:id="rId6"/>
    <p:sldId id="396" r:id="rId7"/>
    <p:sldId id="406" r:id="rId8"/>
    <p:sldId id="401" r:id="rId9"/>
    <p:sldId id="34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5382" autoAdjust="0"/>
  </p:normalViewPr>
  <p:slideViewPr>
    <p:cSldViewPr>
      <p:cViewPr>
        <p:scale>
          <a:sx n="60" d="100"/>
          <a:sy n="60" d="100"/>
        </p:scale>
        <p:origin x="-88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14A66-7C96-4E2C-B577-2589A7D1734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B309A-2E22-4953-827C-780047AC8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.xml"/><Relationship Id="rId10" Type="http://schemas.openxmlformats.org/officeDocument/2006/relationships/image" Target="../media/image5.png"/><Relationship Id="rId4" Type="http://schemas.openxmlformats.org/officeDocument/2006/relationships/tags" Target="../tags/tag3.xml"/><Relationship Id="rId9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5C4AA-2744-459E-BF97-DAE082FC23D2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21A22-82A1-4D27-AA06-6A91D1747632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2E053-60A1-4ACA-AA00-CC6ADCDC6668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2645" name="think-cell Slide" r:id="rId7" imgW="360" imgH="36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1DFA7-B767-4CA9-9B31-96156B2FBE03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B8B60-D5DE-47F0-B081-598EEA590706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69C34-9EA8-4F6E-8B55-082EAE1125BF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56BBE-478A-4E44-8308-289863BB3656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BFD76-CC86-466E-B91C-A2434AAAAB96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D193B-F224-420E-8E18-4E9A0DAF0F1F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1FA74-2D35-4789-8583-FB006BF63D8F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AA1FF-6859-4A49-826B-F6191C791A1D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0BF46B-CB9D-4302-B8C6-8E121C7093DD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smtClean="0"/>
              <a:t>SS ZG653 (RL 1.3):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Architecture Styles and Views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1400" y="6547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Jan 10, 2015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en-US" dirty="0" smtClean="0"/>
              <a:t>Architecture Styles</a:t>
            </a:r>
            <a:endParaRPr lang="en-IN" altLang="en-US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sz="2800" dirty="0" smtClean="0"/>
              <a:t>Architecture style first proposed by Shaw and </a:t>
            </a:r>
            <a:r>
              <a:rPr lang="en-US" altLang="en-US" sz="2800" dirty="0" err="1" smtClean="0"/>
              <a:t>Garlan</a:t>
            </a:r>
            <a:r>
              <a:rPr lang="en-US" altLang="en-US" sz="2800" dirty="0" smtClean="0"/>
              <a:t>– synonymous to “architecture pattern”</a:t>
            </a:r>
          </a:p>
          <a:p>
            <a:pPr lvl="1" defTabSz="912813" eaLnBrk="1" hangingPunct="1"/>
            <a:r>
              <a:rPr lang="en-US" altLang="en-US" sz="2400" dirty="0" smtClean="0"/>
              <a:t>A set of element types (what the element does- data store, compute linear regression function)</a:t>
            </a:r>
          </a:p>
          <a:p>
            <a:pPr lvl="1" defTabSz="912813" eaLnBrk="1" hangingPunct="1"/>
            <a:r>
              <a:rPr lang="en-US" altLang="en-US" sz="2400" dirty="0" smtClean="0"/>
              <a:t>A set of interaction types (function call, publish-subscribe)</a:t>
            </a:r>
          </a:p>
          <a:p>
            <a:pPr lvl="1" defTabSz="912813" eaLnBrk="1" hangingPunct="1"/>
            <a:r>
              <a:rPr lang="en-US" altLang="en-US" sz="2400" dirty="0" smtClean="0"/>
              <a:t>Topology indicating interactions and interaction types</a:t>
            </a:r>
          </a:p>
          <a:p>
            <a:pPr lvl="1" defTabSz="912813" eaLnBrk="1" hangingPunct="1"/>
            <a:r>
              <a:rPr lang="en-US" altLang="en-US" sz="2400" dirty="0" smtClean="0"/>
              <a:t>Constraints</a:t>
            </a:r>
          </a:p>
          <a:p>
            <a:pPr lvl="1" defTabSz="912813" eaLnBrk="1" hangingPunct="1"/>
            <a:r>
              <a:rPr lang="en-US" altLang="en-US" sz="2400" dirty="0" smtClean="0"/>
              <a:t>Also known as architectural pattern</a:t>
            </a:r>
          </a:p>
          <a:p>
            <a:pPr defTabSz="912813" eaLnBrk="1" hangingPunct="1"/>
            <a:r>
              <a:rPr lang="en-US" altLang="en-US" sz="2800" dirty="0" smtClean="0"/>
              <a:t>We shall cover some of these patterns in details</a:t>
            </a:r>
            <a:endParaRPr lang="en-IN" altLang="en-US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C24F47-B221-4AD2-844C-A15BEE965598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0462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Architectural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800600"/>
          </a:xfrm>
        </p:spPr>
        <p:txBody>
          <a:bodyPr/>
          <a:lstStyle/>
          <a:p>
            <a:r>
              <a:rPr lang="en-US" sz="2000" dirty="0" smtClean="0"/>
              <a:t>Since architecture </a:t>
            </a:r>
            <a:r>
              <a:rPr lang="en-US" sz="2000" dirty="0"/>
              <a:t>serves as a vehicle for communication among stakeholders</a:t>
            </a:r>
          </a:p>
          <a:p>
            <a:pPr lvl="1"/>
            <a:r>
              <a:rPr lang="en-US" sz="1800" dirty="0" smtClean="0"/>
              <a:t>And each stakeholder is interested </a:t>
            </a:r>
            <a:r>
              <a:rPr lang="en-US" sz="1800" dirty="0"/>
              <a:t>about different aspects of the system</a:t>
            </a:r>
          </a:p>
          <a:p>
            <a:pPr lvl="1"/>
            <a:r>
              <a:rPr lang="en-US" sz="1800" dirty="0" smtClean="0"/>
              <a:t>It is too complex to describe, understand and analyze the architecture using one common vocabulary for all stakeholders</a:t>
            </a:r>
          </a:p>
          <a:p>
            <a:pPr lvl="2"/>
            <a:r>
              <a:rPr lang="en-US" sz="1400" dirty="0" smtClean="0"/>
              <a:t>Essentially it needs to be described in a multi-dimensional manner</a:t>
            </a:r>
            <a:endParaRPr lang="en-US" sz="1800" dirty="0"/>
          </a:p>
          <a:p>
            <a:r>
              <a:rPr lang="en-US" sz="2000" dirty="0" smtClean="0"/>
              <a:t>View </a:t>
            </a:r>
            <a:r>
              <a:rPr lang="en-US" sz="2000" dirty="0"/>
              <a:t>based approach</a:t>
            </a:r>
          </a:p>
          <a:p>
            <a:pPr lvl="1"/>
            <a:r>
              <a:rPr lang="en-US" sz="1800" dirty="0"/>
              <a:t>Each view </a:t>
            </a:r>
            <a:r>
              <a:rPr lang="en-US" sz="1800" dirty="0" smtClean="0"/>
              <a:t>represents certain </a:t>
            </a:r>
            <a:r>
              <a:rPr lang="en-US" sz="1800" dirty="0"/>
              <a:t>architectural aspects of the </a:t>
            </a:r>
            <a:r>
              <a:rPr lang="en-US" sz="1800" dirty="0" smtClean="0"/>
              <a:t>system, created for a stakeholder</a:t>
            </a:r>
            <a:endParaRPr lang="en-US" sz="1800" dirty="0"/>
          </a:p>
          <a:p>
            <a:pPr lvl="1"/>
            <a:r>
              <a:rPr lang="en-US" sz="1800" dirty="0"/>
              <a:t>All the views combined together form the consistent </a:t>
            </a:r>
            <a:r>
              <a:rPr lang="en-US" sz="1800" dirty="0" smtClean="0"/>
              <a:t>whole</a:t>
            </a:r>
          </a:p>
          <a:p>
            <a:r>
              <a:rPr lang="en-US" sz="2000" dirty="0" smtClean="0"/>
              <a:t>A Structure is the underlying part of a view- essentially the set of elements, and their properties</a:t>
            </a:r>
          </a:p>
          <a:p>
            <a:pPr lvl="1"/>
            <a:r>
              <a:rPr lang="en-US" sz="1800" dirty="0" smtClean="0"/>
              <a:t>A view corresponding to a structure is created by using these elements and their inter-relationships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A94AAD-919A-4188-A4A5-6A39C43EF7C9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5469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04800" y="203200"/>
            <a:ext cx="8229600" cy="939800"/>
          </a:xfrm>
        </p:spPr>
        <p:txBody>
          <a:bodyPr/>
          <a:lstStyle/>
          <a:p>
            <a:pPr defTabSz="912813" eaLnBrk="1" hangingPunct="1"/>
            <a:r>
              <a:rPr lang="en-US" altLang="en-US" sz="4000" dirty="0" smtClean="0"/>
              <a:t>Reference Model and Reference Architecture</a:t>
            </a:r>
            <a:endParaRPr lang="en-IN" altLang="en-US" sz="4000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sz="2800" dirty="0" smtClean="0"/>
              <a:t>A reference model </a:t>
            </a:r>
          </a:p>
          <a:p>
            <a:pPr lvl="1" defTabSz="912813" eaLnBrk="1" hangingPunct="1"/>
            <a:r>
              <a:rPr lang="en-US" altLang="en-US" sz="2400" dirty="0" smtClean="0"/>
              <a:t>Decomposes the functionality into a set of smaller units</a:t>
            </a:r>
          </a:p>
          <a:p>
            <a:pPr lvl="1" defTabSz="912813" eaLnBrk="1" hangingPunct="1"/>
            <a:r>
              <a:rPr lang="en-US" altLang="en-US" sz="2400" dirty="0" smtClean="0"/>
              <a:t>How they interact and share data</a:t>
            </a:r>
          </a:p>
          <a:p>
            <a:pPr lvl="1" defTabSz="912813" eaLnBrk="1" hangingPunct="1"/>
            <a:r>
              <a:rPr lang="en-US" altLang="en-US" sz="2400" dirty="0" smtClean="0"/>
              <a:t>These units co-operatively implement the total functionality</a:t>
            </a:r>
          </a:p>
          <a:p>
            <a:pPr defTabSz="912813" eaLnBrk="1" hangingPunct="1"/>
            <a:r>
              <a:rPr lang="en-US" altLang="en-US" dirty="0" smtClean="0"/>
              <a:t>A reference architecture</a:t>
            </a:r>
          </a:p>
          <a:p>
            <a:pPr lvl="1" defTabSz="912813" eaLnBrk="1" hangingPunct="1"/>
            <a:r>
              <a:rPr lang="en-US" altLang="en-US" dirty="0" smtClean="0"/>
              <a:t>Derived from the reference model</a:t>
            </a:r>
          </a:p>
          <a:p>
            <a:pPr lvl="1" defTabSz="912813" eaLnBrk="1" hangingPunct="1"/>
            <a:r>
              <a:rPr lang="en-US" altLang="en-US" dirty="0" smtClean="0"/>
              <a:t>Concrete software elements, mapped to the units of the reference model, that implement the functionality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B52983-3ECB-4691-B0AF-DA23FA498672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81655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en-US" dirty="0" smtClean="0"/>
              <a:t>Inter-relationships</a:t>
            </a:r>
            <a:endParaRPr lang="en-IN" altLang="en-US" dirty="0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04800" y="4419600"/>
            <a:ext cx="4343400" cy="1981200"/>
          </a:xfrm>
        </p:spPr>
        <p:txBody>
          <a:bodyPr/>
          <a:lstStyle/>
          <a:p>
            <a:pPr defTabSz="912813" eaLnBrk="1" hangingPunct="1"/>
            <a:endParaRPr lang="en-US" altLang="en-US" dirty="0" smtClean="0"/>
          </a:p>
          <a:p>
            <a:pPr defTabSz="912813" eaLnBrk="1" hangingPunct="1"/>
            <a:endParaRPr lang="en-US" altLang="en-US" dirty="0" smtClean="0"/>
          </a:p>
          <a:p>
            <a:pPr defTabSz="912813" eaLnBrk="1" hangingPunct="1"/>
            <a:endParaRPr lang="en-US" altLang="en-US" dirty="0" smtClean="0"/>
          </a:p>
          <a:p>
            <a:pPr defTabSz="912813" eaLnBrk="1" hangingPunct="1"/>
            <a:endParaRPr lang="en-US" altLang="en-US" dirty="0" smtClean="0"/>
          </a:p>
          <a:p>
            <a:pPr defTabSz="912813" eaLnBrk="1" hangingPunct="1"/>
            <a:endParaRPr lang="en-US" alt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533400" y="1547794"/>
            <a:ext cx="1857388" cy="114300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Reference Model</a:t>
            </a:r>
            <a:endParaRPr lang="en-IN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838" y="3119430"/>
            <a:ext cx="1785950" cy="10715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Architectural Pattern</a:t>
            </a:r>
            <a:endParaRPr lang="en-I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8044" y="2262174"/>
            <a:ext cx="1785950" cy="1071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Reference Architecture</a:t>
            </a:r>
            <a:endParaRPr lang="en-IN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62688" y="2262174"/>
            <a:ext cx="1785950" cy="1071570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Software Architecture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4" idx="6"/>
            <a:endCxn id="6" idx="1"/>
          </p:cNvCxnSpPr>
          <p:nvPr/>
        </p:nvCxnSpPr>
        <p:spPr>
          <a:xfrm>
            <a:off x="2390799" y="2119311"/>
            <a:ext cx="857250" cy="6778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390799" y="2797174"/>
            <a:ext cx="857250" cy="8572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5033987" y="2797174"/>
            <a:ext cx="928687" cy="15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294DA8-DA54-499C-8443-17B7EC3340A1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86200" y="3654424"/>
            <a:ext cx="5257800" cy="289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 eaLnBrk="1" hangingPunct="1"/>
            <a:r>
              <a:rPr lang="en-US" altLang="en-US" sz="2400" dirty="0" smtClean="0"/>
              <a:t>Actual software system blueprint derived from requirement</a:t>
            </a:r>
          </a:p>
          <a:p>
            <a:pPr defTabSz="912813" eaLnBrk="1" hangingPunct="1"/>
            <a:r>
              <a:rPr lang="en-US" altLang="en-US" sz="2400" dirty="0" smtClean="0"/>
              <a:t>Contains design decisions</a:t>
            </a:r>
          </a:p>
          <a:p>
            <a:pPr defTabSz="912813" eaLnBrk="1" hangingPunct="1"/>
            <a:r>
              <a:rPr lang="en-US" altLang="en-US" sz="2400" dirty="0" smtClean="0"/>
              <a:t>Describes how it is deployed</a:t>
            </a:r>
          </a:p>
          <a:p>
            <a:pPr defTabSz="912813" eaLnBrk="1" hangingPunct="1"/>
            <a:r>
              <a:rPr lang="en-US" altLang="en-US" sz="2400" dirty="0" smtClean="0"/>
              <a:t>Addresses Quality of Service concerns</a:t>
            </a:r>
          </a:p>
          <a:p>
            <a:pPr defTabSz="912813" eaLnBrk="1" hangingPunct="1"/>
            <a:endParaRPr lang="en-US" altLang="en-US" sz="2400" dirty="0" smtClean="0"/>
          </a:p>
          <a:p>
            <a:pPr defTabSz="912813" eaLnBrk="1" hangingPunct="1"/>
            <a:endParaRPr lang="en-US" altLang="en-US" sz="2400" dirty="0" smtClean="0"/>
          </a:p>
          <a:p>
            <a:pPr defTabSz="912813" eaLnBrk="1" hangingPunct="1"/>
            <a:endParaRPr lang="en-US" altLang="en-US" sz="2400" dirty="0" smtClean="0"/>
          </a:p>
          <a:p>
            <a:pPr defTabSz="912813" eaLnBrk="1" hangingPunct="1"/>
            <a:endParaRPr lang="en-US" altLang="en-US" sz="2400" dirty="0" smtClean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42443" y="4419600"/>
            <a:ext cx="3657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 eaLnBrk="1" hangingPunct="1"/>
            <a:r>
              <a:rPr lang="en-US" altLang="en-US" sz="2400" dirty="0" smtClean="0"/>
              <a:t>Not architecture </a:t>
            </a:r>
            <a:r>
              <a:rPr lang="en-US" altLang="en-US" sz="2400" smtClean="0"/>
              <a:t>by itself!!</a:t>
            </a:r>
            <a:endParaRPr lang="en-US" altLang="en-US" sz="2400" dirty="0" smtClean="0"/>
          </a:p>
          <a:p>
            <a:pPr defTabSz="912813" eaLnBrk="1" hangingPunct="1"/>
            <a:endParaRPr lang="en-US" altLang="en-US" sz="2400" dirty="0" smtClean="0"/>
          </a:p>
          <a:p>
            <a:pPr defTabSz="912813" eaLnBrk="1" hangingPunct="1"/>
            <a:endParaRPr lang="en-US" altLang="en-US" sz="2400" dirty="0" smtClean="0"/>
          </a:p>
          <a:p>
            <a:pPr defTabSz="912813" eaLnBrk="1" hangingPunct="1"/>
            <a:endParaRPr lang="en-US" altLang="en-US" sz="2400" dirty="0" smtClean="0"/>
          </a:p>
          <a:p>
            <a:pPr defTabSz="912813" eaLnBrk="1" hangingPunct="1"/>
            <a:endParaRPr lang="en-US" altLang="en-US" sz="2400" dirty="0" smtClean="0"/>
          </a:p>
          <a:p>
            <a:pPr defTabSz="912813" eaLnBrk="1" hangingPunct="1"/>
            <a:endParaRPr lang="en-US" altLang="en-US" sz="2400" dirty="0" smtClean="0"/>
          </a:p>
          <a:p>
            <a:pPr defTabSz="912813" eaLnBrk="1" hangingPunct="1"/>
            <a:endParaRPr lang="en-US" altLang="en-US" sz="2400" dirty="0" smtClean="0"/>
          </a:p>
        </p:txBody>
      </p:sp>
      <p:sp>
        <p:nvSpPr>
          <p:cNvPr id="10" name="Rectangle 9"/>
          <p:cNvSpPr/>
          <p:nvPr/>
        </p:nvSpPr>
        <p:spPr>
          <a:xfrm rot="958634">
            <a:off x="6667985" y="1615843"/>
            <a:ext cx="691389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√</a:t>
            </a:r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16525" y="1530787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X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71243" y="3594125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X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11629" y="1646620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X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16550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0" grpId="0"/>
      <p:bldP spid="12" grpId="0" build="p"/>
      <p:bldP spid="18" grpId="0" build="p"/>
      <p:bldP spid="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en-US" dirty="0" smtClean="0"/>
              <a:t>Benefits of Software Architecture</a:t>
            </a:r>
            <a:endParaRPr lang="en-IN" altLang="en-US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dirty="0"/>
              <a:t>Every stakeholder should understand “unambiguously” what the blueprint is</a:t>
            </a:r>
          </a:p>
          <a:p>
            <a:pPr marL="781050" lvl="1" indent="-381000">
              <a:lnSpc>
                <a:spcPct val="80000"/>
              </a:lnSpc>
            </a:pPr>
            <a:r>
              <a:rPr lang="en-US" altLang="en-US" sz="1400" dirty="0"/>
              <a:t>Standard approach, vocabulary, output</a:t>
            </a:r>
          </a:p>
          <a:p>
            <a:pPr marL="781050" lvl="1" indent="-381000">
              <a:lnSpc>
                <a:spcPct val="80000"/>
              </a:lnSpc>
            </a:pPr>
            <a:r>
              <a:rPr lang="en-US" altLang="en-US" sz="1400" dirty="0"/>
              <a:t>Common language for communication</a:t>
            </a:r>
          </a:p>
          <a:p>
            <a:pPr marL="781050" lvl="1" indent="-381000">
              <a:lnSpc>
                <a:spcPct val="80000"/>
              </a:lnSpc>
            </a:pPr>
            <a:endParaRPr lang="en-US" altLang="en-US" sz="1200" dirty="0"/>
          </a:p>
          <a:p>
            <a:pPr marL="381000" indent="-381000">
              <a:lnSpc>
                <a:spcPct val="80000"/>
              </a:lnSpc>
              <a:buFontTx/>
              <a:buAutoNum type="arabicPeriod" startAt="2"/>
            </a:pPr>
            <a:r>
              <a:rPr lang="en-US" altLang="en-US" sz="2000" dirty="0">
                <a:cs typeface="Times New Roman" pitchFamily="18" charset="0"/>
              </a:rPr>
              <a:t>Streamlining work assignments for multiple teams</a:t>
            </a:r>
          </a:p>
          <a:p>
            <a:pPr marL="781050" lvl="1" indent="-381000">
              <a:lnSpc>
                <a:spcPct val="80000"/>
              </a:lnSpc>
            </a:pPr>
            <a:r>
              <a:rPr lang="en-US" altLang="en-US" sz="1400" dirty="0"/>
              <a:t>Avoiding information loss, enforcing traceability</a:t>
            </a:r>
          </a:p>
          <a:p>
            <a:pPr marL="781050" lvl="1" indent="-381000">
              <a:lnSpc>
                <a:spcPct val="80000"/>
              </a:lnSpc>
            </a:pPr>
            <a:endParaRPr lang="en-US" altLang="en-US" sz="1200" dirty="0"/>
          </a:p>
          <a:p>
            <a:pPr marL="381000" indent="-381000">
              <a:lnSpc>
                <a:spcPct val="80000"/>
              </a:lnSpc>
              <a:buFontTx/>
              <a:buAutoNum type="arabicPeriod" startAt="3"/>
            </a:pPr>
            <a:r>
              <a:rPr lang="en-US" altLang="en-US" sz="2000"/>
              <a:t>D</a:t>
            </a:r>
            <a:r>
              <a:rPr lang="en-US" altLang="en-US" sz="2000" smtClean="0"/>
              <a:t>esign </a:t>
            </a:r>
            <a:r>
              <a:rPr lang="en-US" altLang="en-US" sz="2000" dirty="0" smtClean="0"/>
              <a:t>decisions are made early</a:t>
            </a:r>
          </a:p>
          <a:p>
            <a:pPr marL="781050" lvl="1" indent="-381000">
              <a:lnSpc>
                <a:spcPct val="80000"/>
              </a:lnSpc>
            </a:pPr>
            <a:r>
              <a:rPr lang="en-US" altLang="en-US" sz="1400" dirty="0" smtClean="0"/>
              <a:t>Quicker to evaluate these decisions and correct it rather than discovering it later (10 – 100 times more costly)</a:t>
            </a:r>
          </a:p>
          <a:p>
            <a:pPr marL="781050" lvl="1" indent="-381000">
              <a:lnSpc>
                <a:spcPct val="80000"/>
              </a:lnSpc>
            </a:pPr>
            <a:r>
              <a:rPr lang="en-US" altLang="en-US" sz="1400" dirty="0" smtClean="0"/>
              <a:t>Early analysis of </a:t>
            </a:r>
            <a:r>
              <a:rPr lang="en-US" altLang="en-US" sz="1400" dirty="0" err="1" smtClean="0"/>
              <a:t>QoS</a:t>
            </a:r>
            <a:r>
              <a:rPr lang="en-US" altLang="en-US" sz="1400" dirty="0" smtClean="0"/>
              <a:t> and evaluation of architecture</a:t>
            </a:r>
          </a:p>
          <a:p>
            <a:pPr marL="781050" lvl="1" indent="-381000">
              <a:lnSpc>
                <a:spcPct val="80000"/>
              </a:lnSpc>
            </a:pPr>
            <a:r>
              <a:rPr lang="en-US" altLang="en-US" sz="1400" dirty="0" smtClean="0"/>
              <a:t>Early analysis of meeting quality requirements and compromise between different </a:t>
            </a:r>
            <a:r>
              <a:rPr lang="en-US" altLang="en-US" sz="1400" dirty="0" err="1" smtClean="0"/>
              <a:t>QoS</a:t>
            </a:r>
            <a:r>
              <a:rPr lang="en-US" altLang="en-US" sz="1400" dirty="0" smtClean="0"/>
              <a:t> requirements</a:t>
            </a:r>
          </a:p>
          <a:p>
            <a:pPr marL="781050" lvl="1" indent="-381000">
              <a:lnSpc>
                <a:spcPct val="80000"/>
              </a:lnSpc>
            </a:pPr>
            <a:r>
              <a:rPr lang="en-US" altLang="en-US" sz="1400" dirty="0" smtClean="0"/>
              <a:t>Early prototyping of important aspects quickly</a:t>
            </a:r>
          </a:p>
          <a:p>
            <a:pPr marL="781050" lvl="1" indent="-381000">
              <a:lnSpc>
                <a:spcPct val="80000"/>
              </a:lnSpc>
            </a:pPr>
            <a:r>
              <a:rPr lang="en-US" altLang="en-US" sz="1400" dirty="0" smtClean="0"/>
              <a:t>More accurate cost and schedule estimation</a:t>
            </a:r>
            <a:endParaRPr lang="en-US" altLang="en-US" sz="1400" dirty="0"/>
          </a:p>
          <a:p>
            <a:pPr marL="381000" indent="-381000">
              <a:lnSpc>
                <a:spcPct val="80000"/>
              </a:lnSpc>
              <a:buFontTx/>
              <a:buAutoNum type="arabicPeriod" startAt="4"/>
            </a:pPr>
            <a:endParaRPr lang="en-US" altLang="en-US" sz="2000" dirty="0"/>
          </a:p>
          <a:p>
            <a:pPr marL="381000" indent="-381000">
              <a:lnSpc>
                <a:spcPct val="80000"/>
              </a:lnSpc>
              <a:buFontTx/>
              <a:buAutoNum type="arabicPeriod" startAt="4"/>
            </a:pPr>
            <a:r>
              <a:rPr lang="en-US" altLang="en-US" sz="2000" dirty="0"/>
              <a:t>Improve speed of development </a:t>
            </a:r>
          </a:p>
          <a:p>
            <a:pPr marL="781050" lvl="1" indent="-381000">
              <a:lnSpc>
                <a:spcPct val="80000"/>
              </a:lnSpc>
            </a:pPr>
            <a:r>
              <a:rPr lang="en-US" altLang="en-US" sz="1400" dirty="0" smtClean="0"/>
              <a:t>Reuse</a:t>
            </a:r>
          </a:p>
          <a:p>
            <a:pPr marL="1181100" lvl="2" indent="-381000">
              <a:lnSpc>
                <a:spcPct val="80000"/>
              </a:lnSpc>
            </a:pPr>
            <a:r>
              <a:rPr lang="en-US" altLang="en-US" sz="1200" dirty="0" smtClean="0"/>
              <a:t>Helps in building a large product line faster by sharing common architecture</a:t>
            </a:r>
          </a:p>
          <a:p>
            <a:pPr marL="1181100" lvl="2" indent="-381000">
              <a:lnSpc>
                <a:spcPct val="80000"/>
              </a:lnSpc>
            </a:pPr>
            <a:r>
              <a:rPr lang="en-US" altLang="en-US" sz="1200" dirty="0" smtClean="0"/>
              <a:t>From </a:t>
            </a:r>
            <a:r>
              <a:rPr lang="en-US" altLang="en-US" sz="1200" dirty="0"/>
              <a:t>one implementation to another similar implementation</a:t>
            </a:r>
            <a:endParaRPr lang="en-US" altLang="en-US" sz="1200" dirty="0" smtClean="0"/>
          </a:p>
          <a:p>
            <a:pPr marL="781050" lvl="1" indent="-381000">
              <a:lnSpc>
                <a:spcPct val="80000"/>
              </a:lnSpc>
            </a:pPr>
            <a:r>
              <a:rPr lang="en-US" altLang="en-US" sz="1400" dirty="0" smtClean="0"/>
              <a:t>Based on the architecture, one can quickly decide build-</a:t>
            </a:r>
            <a:r>
              <a:rPr lang="en-US" altLang="en-US" sz="1400" dirty="0" err="1" smtClean="0"/>
              <a:t>vs</a:t>
            </a:r>
            <a:r>
              <a:rPr lang="en-US" altLang="en-US" sz="1400" dirty="0" smtClean="0"/>
              <a:t> –use external components</a:t>
            </a:r>
          </a:p>
          <a:p>
            <a:pPr marL="781050" lvl="1" indent="-381000">
              <a:lnSpc>
                <a:spcPct val="80000"/>
              </a:lnSpc>
            </a:pPr>
            <a:r>
              <a:rPr lang="en-US" altLang="en-US" sz="1400" dirty="0" smtClean="0"/>
              <a:t>Tool </a:t>
            </a:r>
            <a:r>
              <a:rPr lang="en-US" altLang="en-US" sz="1400" dirty="0"/>
              <a:t>that can automate part of development, </a:t>
            </a:r>
            <a:r>
              <a:rPr lang="en-US" altLang="en-US" sz="1400" dirty="0" smtClean="0"/>
              <a:t>testing</a:t>
            </a:r>
            <a:endParaRPr lang="en-US" altLang="en-US" sz="1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6F0861-9C26-4B6C-9C2F-93B83ECE1234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09894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7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78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78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78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789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Structures will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953000"/>
          </a:xfrm>
        </p:spPr>
        <p:txBody>
          <a:bodyPr/>
          <a:lstStyle/>
          <a:p>
            <a:pPr defTabSz="912813" eaLnBrk="1" hangingPunct="1"/>
            <a:r>
              <a:rPr lang="en-US" altLang="en-US" sz="2400" dirty="0"/>
              <a:t>Module Structure</a:t>
            </a:r>
          </a:p>
          <a:p>
            <a:pPr lvl="1" defTabSz="912813" eaLnBrk="1" hangingPunct="1"/>
            <a:r>
              <a:rPr lang="en-US" altLang="en-US" sz="2000" dirty="0" smtClean="0"/>
              <a:t>How is the system to be structured as a set of code units (modules)?</a:t>
            </a:r>
          </a:p>
          <a:p>
            <a:pPr defTabSz="912813" eaLnBrk="1" hangingPunct="1"/>
            <a:endParaRPr lang="en-US" altLang="en-US" sz="2400" dirty="0" smtClean="0"/>
          </a:p>
          <a:p>
            <a:pPr defTabSz="912813" eaLnBrk="1" hangingPunct="1"/>
            <a:r>
              <a:rPr lang="en-US" altLang="en-US" sz="2400" dirty="0" smtClean="0"/>
              <a:t>Component-and-connector structures</a:t>
            </a:r>
          </a:p>
          <a:p>
            <a:pPr lvl="1" defTabSz="912813" eaLnBrk="1" hangingPunct="1"/>
            <a:r>
              <a:rPr lang="en-US" altLang="en-US" sz="2000" dirty="0" smtClean="0"/>
              <a:t>How is the system to be structured as a set of elements that have runtime behavior (components) and interactions (connectors)</a:t>
            </a:r>
          </a:p>
          <a:p>
            <a:pPr lvl="1" defTabSz="912813" eaLnBrk="1" hangingPunct="1"/>
            <a:r>
              <a:rPr lang="en-US" altLang="en-US" sz="2000" dirty="0" smtClean="0"/>
              <a:t>What are major executing components and how do they interact</a:t>
            </a:r>
          </a:p>
          <a:p>
            <a:pPr defTabSz="912813" eaLnBrk="1" hangingPunct="1"/>
            <a:endParaRPr lang="en-US" altLang="en-US" sz="2400" dirty="0" smtClean="0"/>
          </a:p>
          <a:p>
            <a:pPr defTabSz="912813" eaLnBrk="1" hangingPunct="1"/>
            <a:r>
              <a:rPr lang="en-US" altLang="en-US" sz="2400" dirty="0" smtClean="0"/>
              <a:t>Allocation structures</a:t>
            </a:r>
          </a:p>
          <a:p>
            <a:pPr lvl="1" defTabSz="912813" eaLnBrk="1" hangingPunct="1"/>
            <a:r>
              <a:rPr lang="en-US" altLang="en-US" sz="2000" dirty="0" smtClean="0"/>
              <a:t>How is the system to relate to non-software structures in it’s environment (CPU or cluster of CPUs, File Systems, Networks, Development Teams …)</a:t>
            </a:r>
            <a:endParaRPr lang="en-IN" altLang="en-US" sz="20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B140E7-E42D-4CC7-AD8F-0067D3634AC9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98546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F278-88E3-461F-8597-72A11C023CA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76200"/>
            <a:ext cx="8229600" cy="1016000"/>
          </a:xfrm>
        </p:spPr>
        <p:txBody>
          <a:bodyPr/>
          <a:lstStyle/>
          <a:p>
            <a:r>
              <a:rPr lang="en-US" altLang="en-US" dirty="0" smtClean="0"/>
              <a:t>In Bits and Pieces (Unfortunately)</a:t>
            </a:r>
            <a:endParaRPr lang="en-US" altLang="en-US" dirty="0"/>
          </a:p>
        </p:txBody>
      </p:sp>
      <p:grpSp>
        <p:nvGrpSpPr>
          <p:cNvPr id="407555" name="Group 3"/>
          <p:cNvGrpSpPr>
            <a:grpSpLocks/>
          </p:cNvGrpSpPr>
          <p:nvPr/>
        </p:nvGrpSpPr>
        <p:grpSpPr bwMode="auto">
          <a:xfrm>
            <a:off x="2882900" y="2413000"/>
            <a:ext cx="3290888" cy="1744663"/>
            <a:chOff x="1888" y="1544"/>
            <a:chExt cx="2073" cy="1099"/>
          </a:xfrm>
        </p:grpSpPr>
        <p:sp>
          <p:nvSpPr>
            <p:cNvPr id="407556" name="AutoShape 4"/>
            <p:cNvSpPr>
              <a:spLocks noChangeArrowheads="1"/>
            </p:cNvSpPr>
            <p:nvPr/>
          </p:nvSpPr>
          <p:spPr bwMode="auto">
            <a:xfrm>
              <a:off x="1888" y="1559"/>
              <a:ext cx="2058" cy="108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2700">
              <a:solidFill>
                <a:srgbClr val="99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07557" name="Text Box 5"/>
            <p:cNvSpPr txBox="1">
              <a:spLocks noChangeArrowheads="1"/>
            </p:cNvSpPr>
            <p:nvPr/>
          </p:nvSpPr>
          <p:spPr bwMode="auto">
            <a:xfrm>
              <a:off x="1962" y="1544"/>
              <a:ext cx="1216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12700">
                  <a:solidFill>
                    <a:srgbClr val="99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b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accent2"/>
                  </a:solidFill>
                </a:rPr>
                <a:t>Architecture Framework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accent2"/>
                  </a:solidFill>
                </a:rPr>
                <a:t>&amp;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accent2"/>
                  </a:solidFill>
                </a:rPr>
                <a:t>process</a:t>
              </a:r>
            </a:p>
          </p:txBody>
        </p:sp>
        <p:sp>
          <p:nvSpPr>
            <p:cNvPr id="407558" name="Text Box 6"/>
            <p:cNvSpPr txBox="1">
              <a:spLocks noChangeArrowheads="1"/>
            </p:cNvSpPr>
            <p:nvPr/>
          </p:nvSpPr>
          <p:spPr bwMode="auto">
            <a:xfrm>
              <a:off x="2976" y="1576"/>
              <a:ext cx="98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12700">
                  <a:solidFill>
                    <a:srgbClr val="99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b"/>
            <a:lstStyle/>
            <a:p>
              <a:pPr algn="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accent2"/>
                  </a:solidFill>
                </a:rPr>
                <a:t>Architecture description standards</a:t>
              </a:r>
            </a:p>
          </p:txBody>
        </p:sp>
        <p:sp>
          <p:nvSpPr>
            <p:cNvPr id="407559" name="Text Box 7"/>
            <p:cNvSpPr txBox="1">
              <a:spLocks noChangeArrowheads="1"/>
            </p:cNvSpPr>
            <p:nvPr/>
          </p:nvSpPr>
          <p:spPr bwMode="auto">
            <a:xfrm>
              <a:off x="2961" y="2293"/>
              <a:ext cx="9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12700">
                  <a:solidFill>
                    <a:srgbClr val="99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b"/>
            <a:lstStyle/>
            <a:p>
              <a:pPr algn="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accent2"/>
                  </a:solidFill>
                </a:rPr>
                <a:t>Reference Architectures</a:t>
              </a:r>
            </a:p>
          </p:txBody>
        </p:sp>
        <p:sp>
          <p:nvSpPr>
            <p:cNvPr id="407560" name="Text Box 8"/>
            <p:cNvSpPr txBox="1">
              <a:spLocks noChangeArrowheads="1"/>
            </p:cNvSpPr>
            <p:nvPr/>
          </p:nvSpPr>
          <p:spPr bwMode="auto">
            <a:xfrm>
              <a:off x="1888" y="2197"/>
              <a:ext cx="891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12700">
                  <a:solidFill>
                    <a:srgbClr val="99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b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accent2"/>
                  </a:solidFill>
                </a:rPr>
                <a:t>Architecture methods, analysis</a:t>
              </a:r>
            </a:p>
          </p:txBody>
        </p:sp>
        <p:sp>
          <p:nvSpPr>
            <p:cNvPr id="407561" name="AutoShape 9"/>
            <p:cNvSpPr>
              <a:spLocks noChangeArrowheads="1"/>
            </p:cNvSpPr>
            <p:nvPr/>
          </p:nvSpPr>
          <p:spPr bwMode="auto">
            <a:xfrm>
              <a:off x="2028" y="1911"/>
              <a:ext cx="1771" cy="459"/>
            </a:xfrm>
            <a:prstGeom prst="flowChartDecision">
              <a:avLst/>
            </a:prstGeom>
            <a:solidFill>
              <a:srgbClr val="E5E5FF"/>
            </a:solidFill>
            <a:ln w="12700">
              <a:solidFill>
                <a:srgbClr val="99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endParaRPr lang="en-US" altLang="en-US" sz="2000" b="1">
                <a:solidFill>
                  <a:schemeClr val="accent2"/>
                </a:solidFill>
              </a:endParaRPr>
            </a:p>
          </p:txBody>
        </p:sp>
        <p:sp>
          <p:nvSpPr>
            <p:cNvPr id="407562" name="Text Box 10"/>
            <p:cNvSpPr txBox="1">
              <a:spLocks noChangeArrowheads="1"/>
            </p:cNvSpPr>
            <p:nvPr/>
          </p:nvSpPr>
          <p:spPr bwMode="auto">
            <a:xfrm>
              <a:off x="2155" y="1985"/>
              <a:ext cx="1486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12700">
                  <a:solidFill>
                    <a:srgbClr val="99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b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accent2"/>
                  </a:solidFill>
                </a:rPr>
                <a:t>Architecture Aspects</a:t>
              </a:r>
            </a:p>
          </p:txBody>
        </p:sp>
      </p:grpSp>
      <p:grpSp>
        <p:nvGrpSpPr>
          <p:cNvPr id="407563" name="Group 11"/>
          <p:cNvGrpSpPr>
            <a:grpSpLocks/>
          </p:cNvGrpSpPr>
          <p:nvPr/>
        </p:nvGrpSpPr>
        <p:grpSpPr bwMode="auto">
          <a:xfrm>
            <a:off x="247650" y="1397000"/>
            <a:ext cx="2754313" cy="2032000"/>
            <a:chOff x="156" y="583"/>
            <a:chExt cx="1735" cy="1280"/>
          </a:xfrm>
        </p:grpSpPr>
        <p:sp>
          <p:nvSpPr>
            <p:cNvPr id="407564" name="Text Box 12"/>
            <p:cNvSpPr txBox="1">
              <a:spLocks noChangeArrowheads="1"/>
            </p:cNvSpPr>
            <p:nvPr/>
          </p:nvSpPr>
          <p:spPr bwMode="auto">
            <a:xfrm>
              <a:off x="156" y="583"/>
              <a:ext cx="1298" cy="1280"/>
            </a:xfrm>
            <a:prstGeom prst="rect">
              <a:avLst/>
            </a:prstGeom>
            <a:solidFill>
              <a:srgbClr val="CCD7FC"/>
            </a:solidFill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200" dirty="0">
                  <a:solidFill>
                    <a:schemeClr val="accent2"/>
                  </a:solidFill>
                </a:rPr>
                <a:t>TOGAF, </a:t>
              </a:r>
              <a:r>
                <a:rPr lang="en-US" altLang="en-US" sz="1200" dirty="0" err="1">
                  <a:solidFill>
                    <a:schemeClr val="accent2"/>
                  </a:solidFill>
                </a:rPr>
                <a:t>Zachmann</a:t>
              </a:r>
              <a:endParaRPr lang="en-US" altLang="en-US" sz="1200" dirty="0">
                <a:solidFill>
                  <a:schemeClr val="accent2"/>
                </a:solidFill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en-US" altLang="en-US" sz="1200" dirty="0">
                  <a:solidFill>
                    <a:schemeClr val="accent2"/>
                  </a:solidFill>
                </a:rPr>
                <a:t>SEI ATAM, SAAM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altLang="en-US" sz="1200" dirty="0">
                  <a:solidFill>
                    <a:schemeClr val="accent2"/>
                  </a:solidFill>
                </a:rPr>
                <a:t>ISO 10746RM-ODP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altLang="en-US" sz="1200" dirty="0">
                  <a:solidFill>
                    <a:schemeClr val="accent2"/>
                  </a:solidFill>
                </a:rPr>
                <a:t>IBM enterprise architecture standard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altLang="en-US" sz="1200" dirty="0">
                  <a:solidFill>
                    <a:schemeClr val="accent2"/>
                  </a:solidFill>
                </a:rPr>
                <a:t>C4ISR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altLang="en-US" sz="1200" dirty="0">
                  <a:solidFill>
                    <a:schemeClr val="accent2"/>
                  </a:solidFill>
                </a:rPr>
                <a:t>US Treasury Architecture Development </a:t>
              </a:r>
              <a:r>
                <a:rPr lang="en-US" altLang="en-US" sz="1200" dirty="0" smtClean="0">
                  <a:solidFill>
                    <a:schemeClr val="accent2"/>
                  </a:solidFill>
                </a:rPr>
                <a:t>process</a:t>
              </a:r>
              <a:endParaRPr lang="en-US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407565" name="Line 13"/>
            <p:cNvSpPr>
              <a:spLocks noChangeShapeType="1"/>
            </p:cNvSpPr>
            <p:nvPr/>
          </p:nvSpPr>
          <p:spPr bwMode="auto">
            <a:xfrm>
              <a:off x="1441" y="1135"/>
              <a:ext cx="450" cy="4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noFill/>
                </a14:hiddenFill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7566" name="Group 14"/>
          <p:cNvGrpSpPr>
            <a:grpSpLocks/>
          </p:cNvGrpSpPr>
          <p:nvPr/>
        </p:nvGrpSpPr>
        <p:grpSpPr bwMode="auto">
          <a:xfrm>
            <a:off x="327025" y="3921125"/>
            <a:ext cx="2805113" cy="2344738"/>
            <a:chOff x="206" y="2470"/>
            <a:chExt cx="1767" cy="1477"/>
          </a:xfrm>
        </p:grpSpPr>
        <p:sp>
          <p:nvSpPr>
            <p:cNvPr id="407567" name="Text Box 15"/>
            <p:cNvSpPr txBox="1">
              <a:spLocks noChangeArrowheads="1"/>
            </p:cNvSpPr>
            <p:nvPr/>
          </p:nvSpPr>
          <p:spPr bwMode="auto">
            <a:xfrm>
              <a:off x="206" y="2829"/>
              <a:ext cx="1767" cy="1118"/>
            </a:xfrm>
            <a:prstGeom prst="rect">
              <a:avLst/>
            </a:prstGeom>
            <a:solidFill>
              <a:srgbClr val="CCD7FC"/>
            </a:solidFill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/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200">
                  <a:solidFill>
                    <a:schemeClr val="accent2"/>
                  </a:solidFill>
                </a:rPr>
                <a:t>Network Queuing theory, MVA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altLang="en-US" sz="1200">
                  <a:solidFill>
                    <a:schemeClr val="accent2"/>
                  </a:solidFill>
                </a:rPr>
                <a:t>Markov modeling for availability analysis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altLang="en-US" sz="1200">
                  <a:solidFill>
                    <a:schemeClr val="accent2"/>
                  </a:solidFill>
                </a:rPr>
                <a:t>Formal verification techniques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altLang="en-US" sz="1200">
                  <a:solidFill>
                    <a:schemeClr val="accent2"/>
                  </a:solidFill>
                </a:rPr>
                <a:t>Rule based system for applying architecture heuristics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altLang="en-US" sz="1200">
                  <a:solidFill>
                    <a:schemeClr val="accent2"/>
                  </a:solidFill>
                </a:rPr>
                <a:t>Engineering best practices</a:t>
              </a:r>
            </a:p>
          </p:txBody>
        </p:sp>
        <p:sp>
          <p:nvSpPr>
            <p:cNvPr id="407568" name="Line 16"/>
            <p:cNvSpPr>
              <a:spLocks noChangeShapeType="1"/>
            </p:cNvSpPr>
            <p:nvPr/>
          </p:nvSpPr>
          <p:spPr bwMode="auto">
            <a:xfrm flipH="1">
              <a:off x="1535" y="2470"/>
              <a:ext cx="281" cy="35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noFill/>
                </a14:hiddenFill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7569" name="Group 17"/>
          <p:cNvGrpSpPr>
            <a:grpSpLocks/>
          </p:cNvGrpSpPr>
          <p:nvPr/>
        </p:nvGrpSpPr>
        <p:grpSpPr bwMode="auto">
          <a:xfrm>
            <a:off x="6084888" y="1360488"/>
            <a:ext cx="2906712" cy="2678112"/>
            <a:chOff x="3817" y="645"/>
            <a:chExt cx="1831" cy="1687"/>
          </a:xfrm>
        </p:grpSpPr>
        <p:sp>
          <p:nvSpPr>
            <p:cNvPr id="407570" name="Text Box 18"/>
            <p:cNvSpPr txBox="1">
              <a:spLocks noChangeArrowheads="1"/>
            </p:cNvSpPr>
            <p:nvPr/>
          </p:nvSpPr>
          <p:spPr bwMode="auto">
            <a:xfrm>
              <a:off x="4138" y="645"/>
              <a:ext cx="1510" cy="1687"/>
            </a:xfrm>
            <a:prstGeom prst="rect">
              <a:avLst/>
            </a:prstGeom>
            <a:solidFill>
              <a:srgbClr val="CCD7FC"/>
            </a:solidFill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200" dirty="0">
                  <a:solidFill>
                    <a:schemeClr val="accent2"/>
                  </a:solidFill>
                </a:rPr>
                <a:t>Architecture description standards</a:t>
              </a:r>
            </a:p>
            <a:p>
              <a:pPr lvl="1" eaLnBrk="0" hangingPunct="0">
                <a:spcBef>
                  <a:spcPct val="0"/>
                </a:spcBef>
              </a:pPr>
              <a:r>
                <a:rPr lang="en-US" altLang="en-US" sz="1200" dirty="0">
                  <a:solidFill>
                    <a:schemeClr val="accent2"/>
                  </a:solidFill>
                </a:rPr>
                <a:t>ISO 10746 RM-ODP</a:t>
              </a:r>
            </a:p>
            <a:p>
              <a:pPr lvl="1" eaLnBrk="0" hangingPunct="0">
                <a:spcBef>
                  <a:spcPct val="0"/>
                </a:spcBef>
              </a:pPr>
              <a:r>
                <a:rPr lang="en-US" altLang="en-US" sz="1200" dirty="0">
                  <a:solidFill>
                    <a:schemeClr val="accent2"/>
                  </a:solidFill>
                </a:rPr>
                <a:t>IEEE 1471, </a:t>
              </a:r>
              <a:endParaRPr lang="en-US" altLang="en-US" sz="1200" dirty="0" smtClean="0">
                <a:solidFill>
                  <a:schemeClr val="accent2"/>
                </a:solidFill>
              </a:endParaRPr>
            </a:p>
            <a:p>
              <a:pPr lvl="1" eaLnBrk="0" hangingPunct="0">
                <a:spcBef>
                  <a:spcPct val="0"/>
                </a:spcBef>
              </a:pPr>
              <a:r>
                <a:rPr lang="en-US" altLang="en-US" sz="1200" dirty="0" smtClean="0">
                  <a:solidFill>
                    <a:schemeClr val="accent2"/>
                  </a:solidFill>
                </a:rPr>
                <a:t>RUP 4+1 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views</a:t>
              </a:r>
            </a:p>
            <a:p>
              <a:pPr lvl="1" eaLnBrk="0" hangingPunct="0">
                <a:spcBef>
                  <a:spcPct val="0"/>
                </a:spcBef>
              </a:pPr>
              <a:r>
                <a:rPr lang="en-US" altLang="en-US" sz="1200" dirty="0">
                  <a:solidFill>
                    <a:schemeClr val="accent2"/>
                  </a:solidFill>
                </a:rPr>
                <a:t>ISO/IEC 9126 – software quality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altLang="en-US" sz="1200" dirty="0">
                  <a:solidFill>
                    <a:schemeClr val="accent2"/>
                  </a:solidFill>
                </a:rPr>
                <a:t>Architecture modeling </a:t>
              </a:r>
            </a:p>
            <a:p>
              <a:pPr lvl="1" eaLnBrk="0" hangingPunct="0">
                <a:spcBef>
                  <a:spcPct val="0"/>
                </a:spcBef>
              </a:pPr>
              <a:r>
                <a:rPr lang="en-US" altLang="en-US" sz="1200" dirty="0" smtClean="0">
                  <a:solidFill>
                    <a:schemeClr val="accent2"/>
                  </a:solidFill>
                </a:rPr>
                <a:t>UML and MDA 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EDOC</a:t>
              </a:r>
            </a:p>
            <a:p>
              <a:pPr lvl="1" eaLnBrk="0" hangingPunct="0">
                <a:spcBef>
                  <a:spcPct val="0"/>
                </a:spcBef>
              </a:pPr>
              <a:r>
                <a:rPr lang="en-US" altLang="en-US" sz="1200" dirty="0">
                  <a:solidFill>
                    <a:schemeClr val="accent2"/>
                  </a:solidFill>
                </a:rPr>
                <a:t>Architecture description language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altLang="en-US" sz="1200" dirty="0">
                  <a:solidFill>
                    <a:schemeClr val="accent2"/>
                  </a:solidFill>
                </a:rPr>
                <a:t>Behavior modeling</a:t>
              </a:r>
            </a:p>
            <a:p>
              <a:pPr lvl="1" eaLnBrk="0" hangingPunct="0">
                <a:spcBef>
                  <a:spcPct val="0"/>
                </a:spcBef>
              </a:pPr>
              <a:r>
                <a:rPr lang="en-US" altLang="en-US" sz="1200" dirty="0">
                  <a:solidFill>
                    <a:schemeClr val="accent2"/>
                  </a:solidFill>
                </a:rPr>
                <a:t>BPML, BPELWS, </a:t>
              </a:r>
              <a:r>
                <a:rPr lang="en-US" altLang="en-US" sz="1200" dirty="0" err="1">
                  <a:solidFill>
                    <a:schemeClr val="accent2"/>
                  </a:solidFill>
                </a:rPr>
                <a:t>Statechart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, CSP, </a:t>
              </a:r>
              <a:r>
                <a:rPr lang="en-US" altLang="en-US" sz="1200" dirty="0" smtClean="0">
                  <a:solidFill>
                    <a:schemeClr val="accent2"/>
                  </a:solidFill>
                </a:rPr>
                <a:t>Petri-net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/>
              </a:r>
              <a:br>
                <a:rPr lang="en-US" altLang="en-US" sz="1200" dirty="0">
                  <a:solidFill>
                    <a:schemeClr val="accent2"/>
                  </a:solidFill>
                </a:rPr>
              </a:br>
              <a:endParaRPr lang="en-US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407571" name="Line 19"/>
            <p:cNvSpPr>
              <a:spLocks noChangeShapeType="1"/>
            </p:cNvSpPr>
            <p:nvPr/>
          </p:nvSpPr>
          <p:spPr bwMode="auto">
            <a:xfrm flipV="1">
              <a:off x="3817" y="1084"/>
              <a:ext cx="336" cy="28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noFill/>
                </a14:hiddenFill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7572" name="Group 20"/>
          <p:cNvGrpSpPr>
            <a:grpSpLocks/>
          </p:cNvGrpSpPr>
          <p:nvPr/>
        </p:nvGrpSpPr>
        <p:grpSpPr bwMode="auto">
          <a:xfrm>
            <a:off x="6183002" y="4038909"/>
            <a:ext cx="2835584" cy="2150753"/>
            <a:chOff x="3715" y="2334"/>
            <a:chExt cx="1966" cy="1630"/>
          </a:xfrm>
        </p:grpSpPr>
        <p:sp>
          <p:nvSpPr>
            <p:cNvPr id="407573" name="Line 21"/>
            <p:cNvSpPr>
              <a:spLocks noChangeShapeType="1"/>
            </p:cNvSpPr>
            <p:nvPr/>
          </p:nvSpPr>
          <p:spPr bwMode="auto">
            <a:xfrm>
              <a:off x="3715" y="2334"/>
              <a:ext cx="310" cy="40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noFill/>
                </a14:hiddenFill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7574" name="Text Box 22"/>
            <p:cNvSpPr txBox="1">
              <a:spLocks noChangeArrowheads="1"/>
            </p:cNvSpPr>
            <p:nvPr/>
          </p:nvSpPr>
          <p:spPr bwMode="auto">
            <a:xfrm>
              <a:off x="3997" y="2424"/>
              <a:ext cx="1684" cy="1540"/>
            </a:xfrm>
            <a:prstGeom prst="rect">
              <a:avLst/>
            </a:prstGeom>
            <a:solidFill>
              <a:srgbClr val="CCD7FC"/>
            </a:solidFill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200" dirty="0">
                  <a:solidFill>
                    <a:schemeClr val="accent2"/>
                  </a:solidFill>
                </a:rPr>
                <a:t>Patterns</a:t>
              </a:r>
            </a:p>
            <a:p>
              <a:pPr lvl="1" eaLnBrk="0" hangingPunct="0">
                <a:spcBef>
                  <a:spcPct val="0"/>
                </a:spcBef>
              </a:pPr>
              <a:r>
                <a:rPr lang="en-US" altLang="en-US" sz="1200" dirty="0" smtClean="0">
                  <a:solidFill>
                    <a:schemeClr val="accent2"/>
                  </a:solidFill>
                </a:rPr>
                <a:t>Industry specific Insurance 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Reference Architecture: IAA</a:t>
              </a:r>
            </a:p>
            <a:p>
              <a:pPr lvl="1" eaLnBrk="0" hangingPunct="0">
                <a:spcBef>
                  <a:spcPct val="0"/>
                </a:spcBef>
              </a:pPr>
              <a:r>
                <a:rPr lang="en-US" altLang="en-US" sz="1200" dirty="0">
                  <a:solidFill>
                    <a:schemeClr val="accent2"/>
                  </a:solidFill>
                </a:rPr>
                <a:t>IBM e-Business Architecture patterns</a:t>
              </a:r>
            </a:p>
            <a:p>
              <a:pPr lvl="2" eaLnBrk="0" hangingPunct="0">
                <a:spcBef>
                  <a:spcPct val="0"/>
                </a:spcBef>
              </a:pPr>
              <a:endParaRPr lang="en-US" altLang="en-US" sz="1200" dirty="0">
                <a:solidFill>
                  <a:schemeClr val="accent2"/>
                </a:solidFill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en-US" altLang="en-US" sz="1200" dirty="0">
                  <a:solidFill>
                    <a:schemeClr val="accent2"/>
                  </a:solidFill>
                </a:rPr>
                <a:t>Architecture Style</a:t>
              </a:r>
              <a:endParaRPr lang="en-US" alt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07575" name="Text Box 23"/>
          <p:cNvSpPr txBox="1">
            <a:spLocks noChangeArrowheads="1"/>
          </p:cNvSpPr>
          <p:nvPr/>
        </p:nvSpPr>
        <p:spPr bwMode="auto">
          <a:xfrm>
            <a:off x="3298825" y="4491038"/>
            <a:ext cx="2551113" cy="1698625"/>
          </a:xfrm>
          <a:prstGeom prst="rect">
            <a:avLst/>
          </a:prstGeom>
          <a:solidFill>
            <a:srgbClr val="CCD7FC"/>
          </a:solidFill>
          <a:ln>
            <a:noFill/>
          </a:ln>
          <a:effectLst/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1200" b="1" u="sng" dirty="0">
                <a:solidFill>
                  <a:schemeClr val="accent2"/>
                </a:solidFill>
              </a:rPr>
              <a:t>Tools &amp; Systems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endParaRPr lang="en-US" altLang="en-US" sz="1200" b="1" u="sng" dirty="0">
              <a:solidFill>
                <a:schemeClr val="accent2"/>
              </a:solidFill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accent2"/>
                </a:solidFill>
              </a:rPr>
              <a:t>* </a:t>
            </a:r>
            <a:r>
              <a:rPr lang="en-US" altLang="en-US" sz="1200" dirty="0" smtClean="0">
                <a:solidFill>
                  <a:schemeClr val="accent2"/>
                </a:solidFill>
              </a:rPr>
              <a:t>Many open source tools – Acme, XADL</a:t>
            </a:r>
            <a:endParaRPr lang="en-US" altLang="en-US" sz="1200" dirty="0">
              <a:solidFill>
                <a:schemeClr val="accent2"/>
              </a:solidFill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en-US" sz="1200" dirty="0" smtClean="0">
                <a:solidFill>
                  <a:schemeClr val="accent2"/>
                </a:solidFill>
              </a:rPr>
              <a:t>IBM Rational System Architect</a:t>
            </a:r>
            <a:endParaRPr lang="en-US" altLang="en-US" sz="1200" dirty="0">
              <a:solidFill>
                <a:schemeClr val="accent2"/>
              </a:solidFill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en-US" sz="1200" dirty="0" smtClean="0">
                <a:solidFill>
                  <a:schemeClr val="accent2"/>
                </a:solidFill>
              </a:rPr>
              <a:t>Many Quality of service analysis tools</a:t>
            </a:r>
            <a:endParaRPr lang="en-US" altLang="en-US" sz="1200" dirty="0">
              <a:solidFill>
                <a:schemeClr val="accent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7B5335-D0B9-4DEC-807A-9577CCD996C1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72794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7369175" y="0"/>
            <a:ext cx="1606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36825" y="1125538"/>
            <a:ext cx="2328863" cy="47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4888" y="1125538"/>
            <a:ext cx="2235200" cy="44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9525" y="1125538"/>
            <a:ext cx="2581275" cy="4762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0738" y="6550025"/>
            <a:ext cx="2328862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7213" y="6550025"/>
            <a:ext cx="2236787" cy="460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84388" y="6550025"/>
            <a:ext cx="2579687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76400" y="3040063"/>
            <a:ext cx="5410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86219D8-D3CD-472B-9381-C1902B850A5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008C62-0986-42F9-9844-525BE2A8CFC0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5522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692</Words>
  <Application>Microsoft Macintosh PowerPoint</Application>
  <PresentationFormat>On-screen Show (4:3)</PresentationFormat>
  <Paragraphs>149</Paragraphs>
  <Slides>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think-cell Slide</vt:lpstr>
      <vt:lpstr>SS ZG653 (RL 1.3): Software Architecture Architecture Styles and Views</vt:lpstr>
      <vt:lpstr>Architecture Styles</vt:lpstr>
      <vt:lpstr>Views and Architectural Structure</vt:lpstr>
      <vt:lpstr>Reference Model and Reference Architecture</vt:lpstr>
      <vt:lpstr>Inter-relationships</vt:lpstr>
      <vt:lpstr>Benefits of Software Architecture</vt:lpstr>
      <vt:lpstr>Three Structures will be covered</vt:lpstr>
      <vt:lpstr>In Bits and Pieces (Unfortunately)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studio</cp:lastModifiedBy>
  <cp:revision>549</cp:revision>
  <dcterms:created xsi:type="dcterms:W3CDTF">2015-05-23T18:03:04Z</dcterms:created>
  <dcterms:modified xsi:type="dcterms:W3CDTF">2015-05-24T09:43:45Z</dcterms:modified>
</cp:coreProperties>
</file>