
<file path=[Content_Types].xml><?xml version="1.0" encoding="utf-8"?>
<Types xmlns="http://schemas.openxmlformats.org/package/2006/content-types">
  <Override PartName="/ppt/tags/tag1.xml" ContentType="application/vnd.openxmlformats-officedocument.presentationml.tags+xml"/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Default Extension="emf" ContentType="image/x-emf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ppt/tags/tag2.xml" ContentType="application/vnd.openxmlformats-officedocument.presentationml.tag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Default Extension="vml" ContentType="application/vnd.openxmlformats-officedocument.vmlDrawing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1"/>
  </p:notesMasterIdLst>
  <p:sldIdLst>
    <p:sldId id="344" r:id="rId2"/>
    <p:sldId id="384" r:id="rId3"/>
    <p:sldId id="377" r:id="rId4"/>
    <p:sldId id="378" r:id="rId5"/>
    <p:sldId id="379" r:id="rId6"/>
    <p:sldId id="380" r:id="rId7"/>
    <p:sldId id="381" r:id="rId8"/>
    <p:sldId id="382" r:id="rId9"/>
    <p:sldId id="383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588" autoAdjust="0"/>
    <p:restoredTop sz="95382" autoAdjust="0"/>
  </p:normalViewPr>
  <p:slideViewPr>
    <p:cSldViewPr>
      <p:cViewPr>
        <p:scale>
          <a:sx n="80" d="100"/>
          <a:sy n="80" d="100"/>
        </p:scale>
        <p:origin x="-2240" y="-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21BF7A-F4C0-4BE5-9CA6-90349A756B16}" type="datetimeFigureOut">
              <a:rPr lang="en-US"/>
              <a:pPr>
                <a:defRPr/>
              </a:pPr>
              <a:t>5/24/15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D13BD-4742-4A2D-88DE-6ACD5EA1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685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A9747-0BED-4693-9C1F-FF931999E1A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4913313"/>
            <a:ext cx="5843588" cy="225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1.bin"/><Relationship Id="rId8" Type="http://schemas.openxmlformats.org/officeDocument/2006/relationships/image" Target="../media/image3.jpeg"/><Relationship Id="rId9" Type="http://schemas.openxmlformats.org/officeDocument/2006/relationships/image" Target="../media/image4.emf"/><Relationship Id="rId10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5C4AA-2744-459E-BF97-DAE082FC23D2}" type="datetime1">
              <a:rPr lang="en-US" smtClean="0"/>
              <a:pPr>
                <a:defRPr/>
              </a:pPr>
              <a:t>5/24/15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258B-7833-4A72-9B7C-65F74D8B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21A22-82A1-4D27-AA06-6A91D1747632}" type="datetime1">
              <a:rPr lang="en-US" smtClean="0"/>
              <a:pPr>
                <a:defRPr/>
              </a:pPr>
              <a:t>5/24/15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C5CF-B68F-4558-8DFD-8562AE00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2E053-60A1-4ACA-AA00-CC6ADCDC6668}" type="datetime1">
              <a:rPr lang="en-US" smtClean="0"/>
              <a:pPr>
                <a:defRPr/>
              </a:pPr>
              <a:t>5/24/15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11B-94F2-4EC4-BB5A-B60C70B5E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p:oleObj spid="_x0000_s22645" name="think-cell Slide" r:id="rId7" imgW="6350000" imgH="6350000" progId="">
              <p:embed/>
            </p:oleObj>
          </a:graphicData>
        </a:graphic>
      </p:graphicFrame>
      <p:pic>
        <p:nvPicPr>
          <p:cNvPr id="5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8" cstate="print"/>
          <a:srcRect r="5666" b="5637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0825" cy="6859588"/>
            <a:chOff x="0" y="0"/>
            <a:chExt cx="5643" cy="4235"/>
          </a:xfrm>
        </p:grpSpPr>
        <p:sp>
          <p:nvSpPr>
            <p:cNvPr id="7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19963" y="6573838"/>
            <a:ext cx="16700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0"/>
          <p:cNvSpPr/>
          <p:nvPr userDrawn="1"/>
        </p:nvSpPr>
        <p:spPr>
          <a:xfrm>
            <a:off x="0" y="3440113"/>
            <a:ext cx="8863013" cy="2798762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1"/>
          <p:cNvSpPr/>
          <p:nvPr userDrawn="1"/>
        </p:nvSpPr>
        <p:spPr>
          <a:xfrm>
            <a:off x="2954338" y="6238875"/>
            <a:ext cx="2954337" cy="7778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32"/>
          <p:cNvSpPr/>
          <p:nvPr userDrawn="1"/>
        </p:nvSpPr>
        <p:spPr>
          <a:xfrm>
            <a:off x="0" y="6238875"/>
            <a:ext cx="2954338" cy="7778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3"/>
          <p:cNvSpPr/>
          <p:nvPr userDrawn="1"/>
        </p:nvSpPr>
        <p:spPr>
          <a:xfrm>
            <a:off x="5908675" y="6238875"/>
            <a:ext cx="2954338" cy="777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34" descr="BITS_university_logo_whitevert.png"/>
          <p:cNvPicPr>
            <a:picLocks noChangeAspect="1"/>
          </p:cNvPicPr>
          <p:nvPr userDrawn="1"/>
        </p:nvPicPr>
        <p:blipFill>
          <a:blip r:embed="rId10" cstate="print"/>
          <a:srcRect t="2" b="28592"/>
          <a:stretch>
            <a:fillRect/>
          </a:stretch>
        </p:blipFill>
        <p:spPr bwMode="auto">
          <a:xfrm>
            <a:off x="77788" y="344011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5"/>
          <p:cNvGrpSpPr>
            <a:grpSpLocks/>
          </p:cNvGrpSpPr>
          <p:nvPr userDrawn="1"/>
        </p:nvGrpSpPr>
        <p:grpSpPr bwMode="auto">
          <a:xfrm>
            <a:off x="-77788" y="5384800"/>
            <a:ext cx="2254251" cy="698500"/>
            <a:chOff x="76200" y="2209800"/>
            <a:chExt cx="2209800" cy="685800"/>
          </a:xfrm>
        </p:grpSpPr>
        <p:sp>
          <p:nvSpPr>
            <p:cNvPr id="17" name="TextBox 36"/>
            <p:cNvSpPr txBox="1"/>
            <p:nvPr userDrawn="1"/>
          </p:nvSpPr>
          <p:spPr>
            <a:xfrm>
              <a:off x="76200" y="2209800"/>
              <a:ext cx="2209800" cy="55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8" name="TextBox 37"/>
            <p:cNvSpPr txBox="1"/>
            <p:nvPr userDrawn="1"/>
          </p:nvSpPr>
          <p:spPr>
            <a:xfrm>
              <a:off x="228708" y="2664922"/>
              <a:ext cx="1904785" cy="230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35"/>
            <a:ext cx="6199129" cy="369332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1600"/>
            <a:ext cx="7543800" cy="915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89413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196975"/>
            <a:ext cx="41910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524625"/>
            <a:ext cx="4343400" cy="3397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669088"/>
            <a:ext cx="1146175" cy="193675"/>
          </a:xfrm>
        </p:spPr>
        <p:txBody>
          <a:bodyPr/>
          <a:lstStyle>
            <a:lvl1pPr>
              <a:defRPr/>
            </a:lvl1pPr>
          </a:lstStyle>
          <a:p>
            <a:fld id="{9CFDB6F3-717B-4EFA-AE68-39ABADDA5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27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1DFA7-B767-4CA9-9B31-96156B2FBE03}" type="datetime1">
              <a:rPr lang="en-US" smtClean="0"/>
              <a:pPr>
                <a:defRPr/>
              </a:pPr>
              <a:t>5/24/15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A1C-A7DB-4043-A966-3C3226410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65187" y="1219200"/>
            <a:ext cx="7059613" cy="47625"/>
            <a:chOff x="304800" y="1387475"/>
            <a:chExt cx="7059613" cy="47625"/>
          </a:xfrm>
        </p:grpSpPr>
        <p:sp>
          <p:nvSpPr>
            <p:cNvPr id="7" name="Rectangle 6"/>
            <p:cNvSpPr/>
            <p:nvPr userDrawn="1"/>
          </p:nvSpPr>
          <p:spPr>
            <a:xfrm>
              <a:off x="2851150" y="1387475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29213" y="1387475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387475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2" name="Rectangle 11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B8B60-D5DE-47F0-B081-598EEA590706}" type="datetime1">
              <a:rPr lang="en-US" smtClean="0"/>
              <a:pPr>
                <a:defRPr/>
              </a:pPr>
              <a:t>5/24/15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4BB5-FA31-4C4A-832D-C4069DA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600" y="6248400"/>
            <a:ext cx="7086599" cy="53975"/>
            <a:chOff x="2084388" y="6550025"/>
            <a:chExt cx="7086599" cy="53975"/>
          </a:xfrm>
        </p:grpSpPr>
        <p:sp>
          <p:nvSpPr>
            <p:cNvPr id="8" name="Rectangle 7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69C34-9EA8-4F6E-8B55-082EAE1125BF}" type="datetime1">
              <a:rPr lang="en-US" smtClean="0"/>
              <a:pPr>
                <a:defRPr/>
              </a:pPr>
              <a:t>5/24/15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9E3-4EA4-4EB4-A6A2-0A7E31A9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65187" y="1066800"/>
            <a:ext cx="7059613" cy="47625"/>
            <a:chOff x="304800" y="1219200"/>
            <a:chExt cx="7059613" cy="476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4" name="Rectangle 13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040188" cy="4393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0417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56BBE-478A-4E44-8308-289863BB3656}" type="datetime1">
              <a:rPr lang="en-US" smtClean="0"/>
              <a:pPr>
                <a:defRPr/>
              </a:pPr>
              <a:t>5/24/15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14A3-D523-4C7A-9CDF-5B6E2E94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5187" y="1143000"/>
            <a:ext cx="7059613" cy="47625"/>
            <a:chOff x="304800" y="1219200"/>
            <a:chExt cx="7059613" cy="476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7" name="Rectangle 16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BFD76-CC86-466E-B91C-A2434AAAAB96}" type="datetime1">
              <a:rPr lang="en-US" smtClean="0"/>
              <a:pPr>
                <a:defRPr/>
              </a:pPr>
              <a:t>5/24/15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D608-A983-474B-810A-71D2C64AE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869" y="203200"/>
            <a:ext cx="8229600" cy="10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5187" y="1219200"/>
            <a:ext cx="7059613" cy="47625"/>
            <a:chOff x="304800" y="1219200"/>
            <a:chExt cx="7059613" cy="47625"/>
          </a:xfrm>
        </p:grpSpPr>
        <p:sp>
          <p:nvSpPr>
            <p:cNvPr id="8" name="Rectangle 7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3" name="Rectangle 12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D193B-F224-420E-8E18-4E9A0DAF0F1F}" type="datetime1">
              <a:rPr lang="en-US" smtClean="0"/>
              <a:pPr>
                <a:defRPr/>
              </a:pPr>
              <a:t>5/24/15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84DF-DC46-4C12-978C-A84F77F3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1FA74-2D35-4789-8583-FB006BF63D8F}" type="datetime1">
              <a:rPr lang="en-US" smtClean="0"/>
              <a:pPr>
                <a:defRPr/>
              </a:pPr>
              <a:t>5/24/15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EAB-A622-469A-A93C-6A44F10F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AA1FF-6859-4A49-826B-F6191C791A1D}" type="datetime1">
              <a:rPr lang="en-US" smtClean="0"/>
              <a:pPr>
                <a:defRPr/>
              </a:pPr>
              <a:t>5/24/15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480E-89B4-4B68-9362-EC75E071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0BF46B-CB9D-4302-B8C6-8E121C7093DD}" type="datetime1">
              <a:rPr lang="en-US" smtClean="0"/>
              <a:pPr>
                <a:defRPr/>
              </a:pPr>
              <a:t>5/24/15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6CAB3F-691D-476E-BA2C-15613104D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7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13" y="3433763"/>
            <a:ext cx="6923087" cy="22812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600" dirty="0" smtClean="0"/>
              <a:t>SS ZG653: </a:t>
            </a:r>
            <a:r>
              <a:rPr lang="en-GB" sz="3600" dirty="0"/>
              <a:t>Software </a:t>
            </a:r>
            <a:r>
              <a:rPr lang="en-GB" sz="3600" dirty="0" smtClean="0"/>
              <a:t>Architecture</a:t>
            </a:r>
            <a:br>
              <a:rPr lang="en-GB" sz="3600" dirty="0" smtClean="0"/>
            </a:br>
            <a:r>
              <a:rPr lang="en-US" sz="3200" dirty="0" smtClean="0"/>
              <a:t>Introduction to the Course</a:t>
            </a:r>
            <a:endParaRPr lang="en-GB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743200" y="5634335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Instructor: Prof. </a:t>
            </a:r>
            <a:r>
              <a:rPr lang="en-US" sz="2400" b="1" dirty="0" err="1" smtClean="0">
                <a:solidFill>
                  <a:schemeClr val="bg1"/>
                </a:solidFill>
              </a:rPr>
              <a:t>Santonu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Sarkar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Instructor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Professor at Dept of CSIS, BITS </a:t>
            </a:r>
            <a:r>
              <a:rPr lang="en-US" sz="2800" dirty="0" err="1" smtClean="0"/>
              <a:t>Pilani</a:t>
            </a:r>
            <a:r>
              <a:rPr lang="en-US" sz="2800" dirty="0" smtClean="0"/>
              <a:t> </a:t>
            </a:r>
            <a:r>
              <a:rPr lang="en-US" sz="2800" dirty="0" err="1" smtClean="0"/>
              <a:t>K.K.Birla</a:t>
            </a:r>
            <a:r>
              <a:rPr lang="en-US" sz="2800" dirty="0" smtClean="0"/>
              <a:t> Goa Campus</a:t>
            </a:r>
          </a:p>
          <a:p>
            <a:r>
              <a:rPr lang="en-US" sz="2800" dirty="0" smtClean="0"/>
              <a:t>Bachelors, Masters, PhD in Computer Science</a:t>
            </a:r>
          </a:p>
          <a:p>
            <a:r>
              <a:rPr lang="en-US" sz="2800" dirty="0" smtClean="0"/>
              <a:t>Nearly 20 years of experience in Applied Research, Product and Application Development, Consulting and Teaching</a:t>
            </a:r>
          </a:p>
          <a:p>
            <a:r>
              <a:rPr lang="en-US" sz="2800" dirty="0" smtClean="0"/>
              <a:t>Broad Area</a:t>
            </a:r>
            <a:r>
              <a:rPr lang="en-US" sz="2800" dirty="0" smtClean="0"/>
              <a:t>: Software Engineering</a:t>
            </a:r>
          </a:p>
          <a:p>
            <a:pPr lvl="1"/>
            <a:r>
              <a:rPr lang="en-US" sz="2400" dirty="0" smtClean="0"/>
              <a:t>Software Architecture, Software Design, Software Modularity, Reengineering</a:t>
            </a:r>
          </a:p>
          <a:p>
            <a:pPr lvl="1"/>
            <a:r>
              <a:rPr lang="en-US" sz="2400" dirty="0" smtClean="0"/>
              <a:t>Software Development Challenges in Cloud and </a:t>
            </a:r>
            <a:r>
              <a:rPr lang="en-US" sz="2400" dirty="0" err="1" smtClean="0"/>
              <a:t>Heterogenous</a:t>
            </a:r>
            <a:r>
              <a:rPr lang="en-US" sz="2400" dirty="0" smtClean="0"/>
              <a:t> Computing Platform 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Course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To study software architecture (we will simply call architecture in this context)</a:t>
            </a:r>
          </a:p>
          <a:p>
            <a:pPr lvl="1"/>
            <a:r>
              <a:rPr lang="en-US" sz="2400" dirty="0" smtClean="0"/>
              <a:t>What is the abstraction of the software, and how to create, and how to represent</a:t>
            </a:r>
          </a:p>
          <a:p>
            <a:pPr lvl="1"/>
            <a:r>
              <a:rPr lang="en-US" sz="2400" dirty="0" smtClean="0"/>
              <a:t>What are the relationships between various entities </a:t>
            </a:r>
          </a:p>
          <a:p>
            <a:pPr lvl="1" algn="just" eaLnBrk="1" hangingPunct="1"/>
            <a:r>
              <a:rPr lang="en-US" sz="2400" dirty="0" smtClean="0"/>
              <a:t>How architectural principles are used during </a:t>
            </a:r>
            <a:r>
              <a:rPr lang="en-US" altLang="en-US" sz="2400" dirty="0" smtClean="0"/>
              <a:t>software </a:t>
            </a:r>
            <a:r>
              <a:rPr lang="en-US" altLang="en-US" sz="2400" dirty="0"/>
              <a:t>system </a:t>
            </a:r>
            <a:r>
              <a:rPr lang="en-US" altLang="en-US" sz="2400" dirty="0" smtClean="0"/>
              <a:t>analysis </a:t>
            </a:r>
            <a:r>
              <a:rPr lang="en-US" altLang="en-US" sz="2400" dirty="0"/>
              <a:t>and design. </a:t>
            </a:r>
            <a:endParaRPr lang="en-IN" altLang="en-US" sz="2400" dirty="0"/>
          </a:p>
          <a:p>
            <a:pPr algn="just" eaLnBrk="1" hangingPunct="1"/>
            <a:r>
              <a:rPr lang="en-US" altLang="en-US" sz="2800" dirty="0"/>
              <a:t>To study about the role of architecture patterns in software design </a:t>
            </a:r>
          </a:p>
          <a:p>
            <a:pPr algn="just" eaLnBrk="1" hangingPunct="1"/>
            <a:r>
              <a:rPr lang="en-US" altLang="en-US" sz="2800" dirty="0"/>
              <a:t>To study about the applicability of design patterns in software design </a:t>
            </a:r>
            <a:endParaRPr lang="en-IN" altLang="en-US" sz="2800" dirty="0"/>
          </a:p>
          <a:p>
            <a:pPr lvl="1"/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B5C707-6628-463C-91E4-89FD6C40D10C}" type="datetime1">
              <a:rPr lang="en-US" smtClean="0"/>
              <a:pPr>
                <a:defRPr/>
              </a:pPr>
              <a:t>5/24/15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007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39800"/>
          </a:xfrm>
        </p:spPr>
        <p:txBody>
          <a:bodyPr/>
          <a:lstStyle/>
          <a:p>
            <a:r>
              <a:rPr lang="en-US" dirty="0" smtClean="0"/>
              <a:t>Course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839200" cy="5105400"/>
          </a:xfrm>
        </p:spPr>
        <p:txBody>
          <a:bodyPr/>
          <a:lstStyle/>
          <a:p>
            <a:r>
              <a:rPr lang="en-US" sz="2400" dirty="0" smtClean="0"/>
              <a:t>To have sound understanding of software architecture</a:t>
            </a:r>
          </a:p>
          <a:p>
            <a:pPr lvl="1"/>
            <a:r>
              <a:rPr lang="en-US" sz="2000" dirty="0" smtClean="0"/>
              <a:t>and remove misconceptions</a:t>
            </a:r>
          </a:p>
          <a:p>
            <a:pPr lvl="1"/>
            <a:r>
              <a:rPr lang="en-US" sz="2000" dirty="0"/>
              <a:t>the current state of the discipline of Software Architecture </a:t>
            </a:r>
            <a:endParaRPr lang="en-US" sz="2000" dirty="0" smtClean="0"/>
          </a:p>
          <a:p>
            <a:pPr lvl="1"/>
            <a:r>
              <a:rPr lang="en-US" sz="2000" dirty="0" smtClean="0"/>
              <a:t>Know the way in which architecture can impact design</a:t>
            </a:r>
          </a:p>
          <a:p>
            <a:pPr lvl="1"/>
            <a:r>
              <a:rPr lang="en-US" sz="2000" dirty="0" smtClean="0"/>
              <a:t>Know various architectural styles, views</a:t>
            </a:r>
          </a:p>
          <a:p>
            <a:pPr lvl="1"/>
            <a:r>
              <a:rPr lang="en-US" sz="2000" dirty="0" smtClean="0"/>
              <a:t>Importance </a:t>
            </a:r>
            <a:r>
              <a:rPr lang="en-US" sz="2000" dirty="0"/>
              <a:t>of nonfunctional </a:t>
            </a:r>
            <a:r>
              <a:rPr lang="en-US" sz="2000" dirty="0" smtClean="0"/>
              <a:t>requirements, or quality </a:t>
            </a:r>
            <a:r>
              <a:rPr lang="en-US" sz="2000" dirty="0"/>
              <a:t>attributes of a system</a:t>
            </a:r>
            <a:endParaRPr lang="en-US" sz="2000" dirty="0" smtClean="0"/>
          </a:p>
          <a:p>
            <a:r>
              <a:rPr lang="en-US" sz="2400" dirty="0" smtClean="0"/>
              <a:t>Apply the concept</a:t>
            </a:r>
          </a:p>
          <a:p>
            <a:pPr lvl="1"/>
            <a:r>
              <a:rPr lang="en-US" sz="2000" dirty="0" smtClean="0"/>
              <a:t>Design </a:t>
            </a:r>
            <a:r>
              <a:rPr lang="en-US" sz="2000" dirty="0"/>
              <a:t>new systems in principled ways, using well-understood architectural </a:t>
            </a:r>
            <a:r>
              <a:rPr lang="en-US" sz="2000" dirty="0" smtClean="0"/>
              <a:t>paradigms</a:t>
            </a:r>
            <a:endParaRPr lang="en-IN" sz="2000" dirty="0" smtClean="0"/>
          </a:p>
          <a:p>
            <a:pPr lvl="1"/>
            <a:r>
              <a:rPr lang="en-US" sz="2000" dirty="0" smtClean="0"/>
              <a:t>Present </a:t>
            </a:r>
            <a:r>
              <a:rPr lang="en-US" sz="2000" dirty="0"/>
              <a:t>concrete examples of actual system architectures that can serve as model for new </a:t>
            </a:r>
            <a:r>
              <a:rPr lang="en-US" sz="2000" dirty="0" smtClean="0"/>
              <a:t>designs</a:t>
            </a:r>
          </a:p>
          <a:p>
            <a:r>
              <a:rPr lang="en-US" sz="2400" dirty="0" smtClean="0"/>
              <a:t>Evaluate</a:t>
            </a:r>
          </a:p>
          <a:p>
            <a:pPr lvl="1"/>
            <a:r>
              <a:rPr lang="en-US" sz="2000" dirty="0" smtClean="0"/>
              <a:t>Evaluate </a:t>
            </a:r>
            <a:r>
              <a:rPr lang="en-US" sz="2000" dirty="0"/>
              <a:t>designs of existing software systems from an </a:t>
            </a:r>
            <a:r>
              <a:rPr lang="en-US" sz="2000" dirty="0" smtClean="0"/>
              <a:t>architecture </a:t>
            </a:r>
            <a:r>
              <a:rPr lang="en-US" sz="2000" dirty="0"/>
              <a:t>perspective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92EE78-0C89-479F-8445-DEF49748D9E3}" type="datetime1">
              <a:rPr lang="en-US" smtClean="0"/>
              <a:pPr>
                <a:defRPr/>
              </a:pPr>
              <a:t>5/24/15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1905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Books</a:t>
            </a:r>
          </a:p>
          <a:p>
            <a:pPr lvl="1" eaLnBrk="1" hangingPunct="1"/>
            <a:r>
              <a:rPr lang="en-US" altLang="en-US" dirty="0"/>
              <a:t>Len </a:t>
            </a:r>
            <a:r>
              <a:rPr lang="en-US" altLang="en-US" dirty="0" smtClean="0"/>
              <a:t>Bass et al, </a:t>
            </a:r>
            <a:r>
              <a:rPr lang="en-US" altLang="en-US" dirty="0"/>
              <a:t>Software Architecture in Practice, Pearson, </a:t>
            </a:r>
            <a:r>
              <a:rPr lang="en-US" altLang="en-US" dirty="0" smtClean="0"/>
              <a:t>Third (</a:t>
            </a:r>
            <a:r>
              <a:rPr lang="en-US" altLang="en-US" smtClean="0"/>
              <a:t>or Second) </a:t>
            </a:r>
            <a:r>
              <a:rPr lang="en-US" altLang="en-US" dirty="0"/>
              <a:t>Edition, ISBN 9789332502307</a:t>
            </a:r>
            <a:endParaRPr lang="en-IN" altLang="en-US" dirty="0"/>
          </a:p>
          <a:p>
            <a:pPr lvl="1" eaLnBrk="1" hangingPunct="1"/>
            <a:r>
              <a:rPr lang="en-US" altLang="en-US" dirty="0" smtClean="0"/>
              <a:t>F. </a:t>
            </a:r>
            <a:r>
              <a:rPr lang="en-US" altLang="en-US" dirty="0" err="1" smtClean="0"/>
              <a:t>Buschmann</a:t>
            </a:r>
            <a:r>
              <a:rPr lang="en-US" altLang="en-US" dirty="0" smtClean="0"/>
              <a:t> </a:t>
            </a:r>
            <a:r>
              <a:rPr lang="en-US" altLang="en-US" dirty="0"/>
              <a:t>et al, Pattern Oriented Software Architecture – Volume1, Wiley, </a:t>
            </a:r>
            <a:r>
              <a:rPr lang="en-US" altLang="en-US" dirty="0" smtClean="0"/>
              <a:t>1996</a:t>
            </a:r>
          </a:p>
          <a:p>
            <a:pPr lvl="1" eaLnBrk="1" hangingPunct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CFEF20-88C9-4672-9130-A9C2E28558A4}" type="datetime1">
              <a:rPr lang="en-US" smtClean="0"/>
              <a:pPr>
                <a:defRPr/>
              </a:pPr>
              <a:t>5/24/15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 descr="Pattern-Oriented Software Architecture Volume 1: A System of Patter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13281"/>
          <a:stretch/>
        </p:blipFill>
        <p:spPr bwMode="auto">
          <a:xfrm>
            <a:off x="5329578" y="4168239"/>
            <a:ext cx="2498385" cy="2232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Software Architecture in Practice,  3/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324866"/>
            <a:ext cx="1828799" cy="2075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2015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Material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References</a:t>
            </a:r>
          </a:p>
          <a:p>
            <a:pPr lvl="1" algn="just" eaLnBrk="1" hangingPunct="1"/>
            <a:r>
              <a:rPr lang="en-US" altLang="en-US" sz="2400" dirty="0" smtClean="0"/>
              <a:t>R. </a:t>
            </a:r>
            <a:r>
              <a:rPr lang="en-US" altLang="en-US" sz="2400" dirty="0"/>
              <a:t>N. </a:t>
            </a:r>
            <a:r>
              <a:rPr lang="en-US" altLang="en-US" sz="2400" dirty="0" smtClean="0"/>
              <a:t>Taylor et al, Software </a:t>
            </a:r>
            <a:r>
              <a:rPr lang="en-US" altLang="en-US" sz="2400" dirty="0"/>
              <a:t>Architecture: Foundations, Theory, and </a:t>
            </a:r>
            <a:r>
              <a:rPr lang="en-US" altLang="en-US" sz="2400" dirty="0" smtClean="0"/>
              <a:t>Practice, </a:t>
            </a:r>
            <a:r>
              <a:rPr lang="en-US" sz="2400" dirty="0"/>
              <a:t>John Wiley &amp; </a:t>
            </a:r>
            <a:r>
              <a:rPr lang="en-US" sz="2400" dirty="0" smtClean="0"/>
              <a:t>Sons, 2009</a:t>
            </a:r>
            <a:endParaRPr lang="en-US" altLang="en-US" sz="2400" dirty="0"/>
          </a:p>
          <a:p>
            <a:pPr lvl="1" algn="just" eaLnBrk="1" hangingPunct="1"/>
            <a:r>
              <a:rPr lang="en-US" altLang="en-US" sz="2400" dirty="0" smtClean="0"/>
              <a:t>Mary </a:t>
            </a:r>
            <a:r>
              <a:rPr lang="en-US" altLang="en-US" sz="2400" dirty="0"/>
              <a:t>Shaw &amp; David </a:t>
            </a:r>
            <a:r>
              <a:rPr lang="en-US" altLang="en-US" sz="2400" dirty="0" err="1"/>
              <a:t>Garlan</a:t>
            </a:r>
            <a:r>
              <a:rPr lang="en-US" altLang="en-US" sz="2400" dirty="0"/>
              <a:t>, Software Architecture – Perspectives on an Emerging Discipline, PHI, 1996.</a:t>
            </a:r>
            <a:endParaRPr lang="en-IN" altLang="en-US" sz="2400" dirty="0" smtClean="0"/>
          </a:p>
          <a:p>
            <a:pPr lvl="1" algn="just" eaLnBrk="1" hangingPunct="1"/>
            <a:r>
              <a:rPr lang="en-US" altLang="en-US" sz="2400" dirty="0" smtClean="0"/>
              <a:t>Stephen </a:t>
            </a:r>
            <a:r>
              <a:rPr lang="en-US" altLang="en-US" sz="2400" dirty="0"/>
              <a:t>T. </a:t>
            </a:r>
            <a:r>
              <a:rPr lang="en-US" altLang="en-US" sz="2400" dirty="0" err="1"/>
              <a:t>Albin</a:t>
            </a:r>
            <a:r>
              <a:rPr lang="en-US" altLang="en-US" sz="2400" dirty="0"/>
              <a:t>, The Art of Software Architecture, Wiley </a:t>
            </a:r>
            <a:r>
              <a:rPr lang="en-US" altLang="en-US" sz="2400" dirty="0" err="1"/>
              <a:t>Dreamtech</a:t>
            </a:r>
            <a:r>
              <a:rPr lang="en-US" altLang="en-US" sz="2400" dirty="0"/>
              <a:t>, 2003.</a:t>
            </a:r>
          </a:p>
          <a:p>
            <a:pPr lvl="1" algn="just" eaLnBrk="1" hangingPunct="1"/>
            <a:r>
              <a:rPr lang="en-US" altLang="en-US" sz="2400" dirty="0"/>
              <a:t>Gamma, E. et. Al. Design Patterns: Elements of Reusable Object Oriented Software, Addison Wesley, </a:t>
            </a:r>
            <a:r>
              <a:rPr lang="en-US" altLang="en-US" sz="2400" dirty="0" smtClean="0"/>
              <a:t>1995</a:t>
            </a:r>
          </a:p>
          <a:p>
            <a:pPr lvl="1" algn="just" eaLnBrk="1" hangingPunct="1"/>
            <a:endParaRPr lang="en-IN" altLang="en-US" sz="2400" dirty="0"/>
          </a:p>
          <a:p>
            <a:pPr lvl="1" eaLnBrk="1" hangingPunct="1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70054E-B3CC-4E81-9243-F37DD2A066C0}" type="datetime1">
              <a:rPr lang="en-US" smtClean="0"/>
              <a:pPr>
                <a:defRPr/>
              </a:pPr>
              <a:t>5/24/15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703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3810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Lectures: 16 + 2 Review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Exams: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Midterm: 35%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Final: 50%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Quizzes: 15%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495800" y="1168400"/>
            <a:ext cx="4191000" cy="5257800"/>
          </a:xfrm>
        </p:spPr>
        <p:txBody>
          <a:bodyPr/>
          <a:lstStyle/>
          <a:p>
            <a:pPr eaLnBrk="1" hangingPunct="1"/>
            <a:r>
              <a:rPr lang="en-US" altLang="en-US" dirty="0"/>
              <a:t>Midterm Exam</a:t>
            </a:r>
          </a:p>
          <a:p>
            <a:pPr lvl="1" eaLnBrk="1" hangingPunct="1"/>
            <a:r>
              <a:rPr lang="en-US" altLang="en-US" dirty="0"/>
              <a:t>Closed Book and notes</a:t>
            </a:r>
          </a:p>
          <a:p>
            <a:pPr eaLnBrk="1" hangingPunct="1"/>
            <a:r>
              <a:rPr lang="en-US" altLang="en-US" dirty="0"/>
              <a:t>Final Exam</a:t>
            </a:r>
          </a:p>
          <a:p>
            <a:pPr lvl="1" eaLnBrk="1" hangingPunct="1"/>
            <a:r>
              <a:rPr lang="en-US" altLang="en-US" dirty="0"/>
              <a:t>Open Book and notes</a:t>
            </a:r>
          </a:p>
          <a:p>
            <a:pPr eaLnBrk="1" hangingPunct="1"/>
            <a:r>
              <a:rPr lang="en-US" altLang="en-US" dirty="0"/>
              <a:t>The exam solutions</a:t>
            </a:r>
            <a:r>
              <a:rPr lang="en-US" altLang="en-US" dirty="0" smtClean="0"/>
              <a:t>/ answers </a:t>
            </a:r>
            <a:r>
              <a:rPr lang="en-US" altLang="en-US" dirty="0"/>
              <a:t>are expected to be of Masters Level with crisp, to-the-point, concise, proper, neat and readable presentation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5E5531-8BB5-49F4-9987-6CA5EDA0DCAF}" type="datetime1">
              <a:rPr lang="en-US" smtClean="0"/>
              <a:pPr>
                <a:defRPr/>
              </a:pPr>
              <a:t>5/24/15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and Evaluation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5154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Schedule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32192057"/>
              </p:ext>
            </p:extLst>
          </p:nvPr>
        </p:nvGraphicFramePr>
        <p:xfrm>
          <a:off x="304800" y="1371600"/>
          <a:ext cx="8382000" cy="430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467600"/>
              </a:tblGrid>
              <a:tr h="4145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Lecture#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Topics</a:t>
                      </a:r>
                      <a:endParaRPr lang="en-US" sz="1600" dirty="0"/>
                    </a:p>
                  </a:txBody>
                  <a:tcPr/>
                </a:tc>
              </a:tr>
              <a:tr h="44291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Software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and its Importance</a:t>
                      </a:r>
                    </a:p>
                  </a:txBody>
                  <a:tcPr marL="68580" marR="68580" marT="0" marB="0" anchor="ctr"/>
                </a:tc>
              </a:tr>
              <a:tr h="47698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Many perspectives of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Software Architecture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Introducing Quality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Attributes</a:t>
                      </a:r>
                    </a:p>
                  </a:txBody>
                  <a:tcPr marL="68580" marR="68580" marT="0" marB="0" anchor="ctr"/>
                </a:tc>
              </a:tr>
              <a:tr h="71547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3-5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Role a few quality attributes in details – Architectural Tactics</a:t>
                      </a: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Availability,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Interoperability, Modifiability</a:t>
                      </a: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Performance,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Security, Testability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71547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6-7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Object-oriented concepts and UML </a:t>
                      </a: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Classes, Objects, Encapsulation, Polymorphism, Inheritance and their representation in UML</a:t>
                      </a: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diagram,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Sequence diagram,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Responsibility and Collaboration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(CRC) Cards  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71547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Styles and Patterns</a:t>
                      </a: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Concept,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Categories and descriptions</a:t>
                      </a: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style -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Layering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145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Review Session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45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Syllabus for Mid-Semester Test (Closed Book) : Topics covered in S. No. 1 to 8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6E3D3C-C99D-4930-ADD9-BD20391E64CC}" type="datetime1">
              <a:rPr lang="en-US" smtClean="0"/>
              <a:pPr>
                <a:defRPr/>
              </a:pPr>
              <a:t>5/24/15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D719E3-4EA4-4EB4-A6A2-0A7E31A9456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5472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Schedule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27624357"/>
              </p:ext>
            </p:extLst>
          </p:nvPr>
        </p:nvGraphicFramePr>
        <p:xfrm>
          <a:off x="304800" y="1295400"/>
          <a:ext cx="83820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4676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Lecture#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Topics</a:t>
                      </a:r>
                      <a:endParaRPr lang="en-US" sz="1600" dirty="0"/>
                    </a:p>
                  </a:txBody>
                  <a:tcPr/>
                </a:tc>
              </a:tr>
              <a:tr h="141427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Style: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Blackboard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style,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Pipe and Filter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style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Distributed System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Style: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Broker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Architecture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Interactive System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Style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Model-View-Controller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Adaptable System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Microkernel,    Reflection </a:t>
                      </a:r>
                    </a:p>
                  </a:txBody>
                  <a:tcPr marL="68580" marR="68580" marT="0" marB="0"/>
                </a:tc>
              </a:tr>
              <a:tr h="196515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13-17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Pattern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Components of a typical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pattern, and different categories of design patterns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Behavioral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Category 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Iterator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Pattern 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Behavioral Category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Observer, Strategy, Visitor, Command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Structural Category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Adapter, Decorator, Composite, Proxy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Creational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Category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Factory Pattern, Factory Method, Singleton 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90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Review Session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Syllabus for Comprehensive Examination (Open Book): All topics given in the Plan.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539A92-A3D8-4203-BAE7-F119735E2572}" type="datetime1">
              <a:rPr lang="en-US" smtClean="0"/>
              <a:pPr>
                <a:defRPr/>
              </a:pPr>
              <a:t>5/24/15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D719E3-4EA4-4EB4-A6A2-0A7E31A9456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5770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xj6J5YpVpUWcXirqsVerrg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azLF0WJW5EyJOICodr4e_Q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bAqiBjI2F0qmvARk_Plq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4371</TotalTime>
  <Words>692</Words>
  <Application>Microsoft Macintosh PowerPoint</Application>
  <PresentationFormat>On-screen Show (4:3)</PresentationFormat>
  <Paragraphs>118</Paragraphs>
  <Slides>9</Slides>
  <Notes>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think-cell Slide</vt:lpstr>
      <vt:lpstr>SS ZG653: Software Architecture Introduction to the Course</vt:lpstr>
      <vt:lpstr>About the Instructor</vt:lpstr>
      <vt:lpstr>About the Course</vt:lpstr>
      <vt:lpstr>Course Objective</vt:lpstr>
      <vt:lpstr>Study Material</vt:lpstr>
      <vt:lpstr>Study Material contd…</vt:lpstr>
      <vt:lpstr>Teaching and Evaluation</vt:lpstr>
      <vt:lpstr>Detailed Schedule</vt:lpstr>
      <vt:lpstr>Detailed Schedule contd…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Name: ERP Progress Update</dc:title>
  <dc:creator>sachin.arya;Santonu Sarkar</dc:creator>
  <cp:lastModifiedBy>Santonu sarkar</cp:lastModifiedBy>
  <cp:revision>549</cp:revision>
  <dcterms:created xsi:type="dcterms:W3CDTF">2015-05-24T04:31:33Z</dcterms:created>
  <dcterms:modified xsi:type="dcterms:W3CDTF">2015-05-24T04:38:17Z</dcterms:modified>
</cp:coreProperties>
</file>