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1"/>
  </p:notesMasterIdLst>
  <p:sldIdLst>
    <p:sldId id="344" r:id="rId2"/>
    <p:sldId id="351" r:id="rId3"/>
    <p:sldId id="354" r:id="rId4"/>
    <p:sldId id="385" r:id="rId5"/>
    <p:sldId id="352" r:id="rId6"/>
    <p:sldId id="355" r:id="rId7"/>
    <p:sldId id="359" r:id="rId8"/>
    <p:sldId id="360" r:id="rId9"/>
    <p:sldId id="361" r:id="rId10"/>
    <p:sldId id="362" r:id="rId11"/>
    <p:sldId id="363" r:id="rId12"/>
    <p:sldId id="386" r:id="rId13"/>
    <p:sldId id="387" r:id="rId14"/>
    <p:sldId id="368" r:id="rId15"/>
    <p:sldId id="370" r:id="rId16"/>
    <p:sldId id="371" r:id="rId17"/>
    <p:sldId id="372" r:id="rId18"/>
    <p:sldId id="388" r:id="rId19"/>
    <p:sldId id="38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Default Section" id="{E079857D-7025-4752-92DF-7B78DE4A995C}">
          <p14:sldIdLst>
            <p14:sldId id="344"/>
            <p14:sldId id="348"/>
            <p14:sldId id="351"/>
            <p14:sldId id="354"/>
            <p14:sldId id="385"/>
            <p14:sldId id="352"/>
            <p14:sldId id="355"/>
            <p14:sldId id="359"/>
            <p14:sldId id="360"/>
            <p14:sldId id="361"/>
            <p14:sldId id="362"/>
            <p14:sldId id="363"/>
            <p14:sldId id="386"/>
            <p14:sldId id="387"/>
            <p14:sldId id="368"/>
            <p14:sldId id="370"/>
            <p14:sldId id="371"/>
            <p14:sldId id="372"/>
          </p14:sldIdLst>
        </p14:section>
        <p14:section name="Blackboard Pattern" id="{D821C582-37B9-4EEB-9F63-304FCB222DCE}">
          <p14:sldIdLst>
            <p14:sldId id="388"/>
            <p14:sldId id="380"/>
            <p14:sldId id="381"/>
            <p14:sldId id="382"/>
            <p14:sldId id="378"/>
            <p14:sldId id="383"/>
            <p14:sldId id="384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1765" autoAdjust="0"/>
    <p:restoredTop sz="93073" autoAdjust="0"/>
  </p:normalViewPr>
  <p:slideViewPr>
    <p:cSldViewPr>
      <p:cViewPr>
        <p:scale>
          <a:sx n="100" d="100"/>
          <a:sy n="100" d="100"/>
        </p:scale>
        <p:origin x="-187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E7679-9266-4CAA-A4E6-098F06C42A8C}" type="doc">
      <dgm:prSet loTypeId="urn:microsoft.com/office/officeart/2005/8/layout/process2" loCatId="process" qsTypeId="urn:microsoft.com/office/officeart/2005/8/quickstyle/simple5" qsCatId="simple" csTypeId="urn:microsoft.com/office/officeart/2005/8/colors/colorful1#4" csCatId="colorful" phldr="1"/>
      <dgm:spPr/>
    </dgm:pt>
    <dgm:pt modelId="{779C4AE5-F4B4-4CC5-BDC4-56770546795B}">
      <dgm:prSet phldrT="[Text]"/>
      <dgm:spPr/>
      <dgm:t>
        <a:bodyPr/>
        <a:lstStyle/>
        <a:p>
          <a:r>
            <a:rPr lang="en-US" dirty="0" smtClean="0"/>
            <a:t>Lexical analyzer</a:t>
          </a:r>
          <a:endParaRPr lang="en-US" dirty="0"/>
        </a:p>
      </dgm:t>
    </dgm:pt>
    <dgm:pt modelId="{FD1E5BFC-BEB7-48E2-9749-09FE2F66518F}" type="parTrans" cxnId="{9BCACDEE-4D18-4EED-BBAF-DF95B334C58E}">
      <dgm:prSet/>
      <dgm:spPr/>
      <dgm:t>
        <a:bodyPr/>
        <a:lstStyle/>
        <a:p>
          <a:endParaRPr lang="en-US"/>
        </a:p>
      </dgm:t>
    </dgm:pt>
    <dgm:pt modelId="{E8947DA3-3B95-4277-AFEA-582565073F4E}" type="sibTrans" cxnId="{9BCACDEE-4D18-4EED-BBAF-DF95B334C58E}">
      <dgm:prSet/>
      <dgm:spPr/>
      <dgm:t>
        <a:bodyPr/>
        <a:lstStyle/>
        <a:p>
          <a:endParaRPr lang="en-US"/>
        </a:p>
      </dgm:t>
    </dgm:pt>
    <dgm:pt modelId="{3C57C0EE-EE55-472E-8E94-7D9B99D7AC08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8CDEC757-ABCA-4CEA-81EA-587B0A72E53C}" type="parTrans" cxnId="{B17D1DCB-6F24-40EC-A3DF-B486A2195DE5}">
      <dgm:prSet/>
      <dgm:spPr/>
      <dgm:t>
        <a:bodyPr/>
        <a:lstStyle/>
        <a:p>
          <a:endParaRPr lang="en-US"/>
        </a:p>
      </dgm:t>
    </dgm:pt>
    <dgm:pt modelId="{A42102CF-990D-4D35-BE9D-6B433B6F6298}" type="sibTrans" cxnId="{B17D1DCB-6F24-40EC-A3DF-B486A2195DE5}">
      <dgm:prSet/>
      <dgm:spPr/>
      <dgm:t>
        <a:bodyPr/>
        <a:lstStyle/>
        <a:p>
          <a:endParaRPr lang="en-US"/>
        </a:p>
      </dgm:t>
    </dgm:pt>
    <dgm:pt modelId="{245866D5-165C-46C3-A41B-F1D7206D1569}">
      <dgm:prSet phldrT="[Text]"/>
      <dgm:spPr/>
      <dgm:t>
        <a:bodyPr/>
        <a:lstStyle/>
        <a:p>
          <a:r>
            <a:rPr lang="en-US" dirty="0" smtClean="0"/>
            <a:t>Semantic Analyzer</a:t>
          </a:r>
          <a:endParaRPr lang="en-US" dirty="0"/>
        </a:p>
      </dgm:t>
    </dgm:pt>
    <dgm:pt modelId="{84416B32-8808-4ED2-AFB1-145C9C4E8EC9}" type="parTrans" cxnId="{A5781B1E-1C80-4FD1-BBB0-026BAF485C69}">
      <dgm:prSet/>
      <dgm:spPr/>
      <dgm:t>
        <a:bodyPr/>
        <a:lstStyle/>
        <a:p>
          <a:endParaRPr lang="en-US"/>
        </a:p>
      </dgm:t>
    </dgm:pt>
    <dgm:pt modelId="{D97A3D68-59F8-4A3D-9FF5-FD8E7E8DA1FC}" type="sibTrans" cxnId="{A5781B1E-1C80-4FD1-BBB0-026BAF485C69}">
      <dgm:prSet/>
      <dgm:spPr/>
      <dgm:t>
        <a:bodyPr/>
        <a:lstStyle/>
        <a:p>
          <a:endParaRPr lang="en-US"/>
        </a:p>
      </dgm:t>
    </dgm:pt>
    <dgm:pt modelId="{42F5A7C9-B668-4895-8B78-9F97C65B91DC}">
      <dgm:prSet phldrT="[Text]"/>
      <dgm:spPr/>
      <dgm:t>
        <a:bodyPr/>
        <a:lstStyle/>
        <a:p>
          <a:r>
            <a:rPr lang="en-US" dirty="0" smtClean="0"/>
            <a:t>Code Generator</a:t>
          </a:r>
          <a:endParaRPr lang="en-US" dirty="0"/>
        </a:p>
      </dgm:t>
    </dgm:pt>
    <dgm:pt modelId="{EAD6E2CB-23CB-46C9-BEC7-6CABE8F26DE4}" type="parTrans" cxnId="{5FDDCB88-7EE5-4281-AF9F-C562A98CFD38}">
      <dgm:prSet/>
      <dgm:spPr/>
      <dgm:t>
        <a:bodyPr/>
        <a:lstStyle/>
        <a:p>
          <a:endParaRPr lang="en-US"/>
        </a:p>
      </dgm:t>
    </dgm:pt>
    <dgm:pt modelId="{3F39BA45-B97D-4E99-9F2F-BCD36184CF85}" type="sibTrans" cxnId="{5FDDCB88-7EE5-4281-AF9F-C562A98CFD38}">
      <dgm:prSet/>
      <dgm:spPr/>
      <dgm:t>
        <a:bodyPr/>
        <a:lstStyle/>
        <a:p>
          <a:endParaRPr lang="en-US"/>
        </a:p>
      </dgm:t>
    </dgm:pt>
    <dgm:pt modelId="{8D59121A-18E2-469F-B631-31E008133AA2}">
      <dgm:prSet phldrT="[Text]"/>
      <dgm:spPr/>
      <dgm:t>
        <a:bodyPr/>
        <a:lstStyle/>
        <a:p>
          <a:r>
            <a:rPr lang="en-US" dirty="0" smtClean="0"/>
            <a:t>Optimizer</a:t>
          </a:r>
          <a:endParaRPr lang="en-US" dirty="0"/>
        </a:p>
      </dgm:t>
    </dgm:pt>
    <dgm:pt modelId="{222441FF-0804-4D83-9681-D8BA05AFAFDA}" type="parTrans" cxnId="{9FEDF464-C6E5-49B6-94F3-93CDDB5A6EF3}">
      <dgm:prSet/>
      <dgm:spPr/>
      <dgm:t>
        <a:bodyPr/>
        <a:lstStyle/>
        <a:p>
          <a:endParaRPr lang="en-US"/>
        </a:p>
      </dgm:t>
    </dgm:pt>
    <dgm:pt modelId="{1A5D0F4A-D3F7-44B7-8446-BE807AAA43B9}" type="sibTrans" cxnId="{9FEDF464-C6E5-49B6-94F3-93CDDB5A6EF3}">
      <dgm:prSet/>
      <dgm:spPr/>
      <dgm:t>
        <a:bodyPr/>
        <a:lstStyle/>
        <a:p>
          <a:endParaRPr lang="en-US"/>
        </a:p>
      </dgm:t>
    </dgm:pt>
    <dgm:pt modelId="{8A044ECB-8021-40A1-836E-D2310E9D7ABD}" type="pres">
      <dgm:prSet presAssocID="{B78E7679-9266-4CAA-A4E6-098F06C42A8C}" presName="linearFlow" presStyleCnt="0">
        <dgm:presLayoutVars>
          <dgm:resizeHandles val="exact"/>
        </dgm:presLayoutVars>
      </dgm:prSet>
      <dgm:spPr/>
    </dgm:pt>
    <dgm:pt modelId="{EA6870F4-FDB9-400D-952B-6458E5DBA570}" type="pres">
      <dgm:prSet presAssocID="{779C4AE5-F4B4-4CC5-BDC4-56770546795B}" presName="node" presStyleLbl="node1" presStyleIdx="0" presStyleCnt="5" custScaleX="177156" custScaleY="75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FE6A4-77F4-481E-BA20-413ED38F1C7F}" type="pres">
      <dgm:prSet presAssocID="{E8947DA3-3B95-4277-AFEA-582565073F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6B70360-9AD2-4715-B651-4D0156813D48}" type="pres">
      <dgm:prSet presAssocID="{E8947DA3-3B95-4277-AFEA-582565073F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507C81-0908-440B-A8D9-F7BCB01153A0}" type="pres">
      <dgm:prSet presAssocID="{3C57C0EE-EE55-472E-8E94-7D9B99D7AC08}" presName="node" presStyleLbl="node1" presStyleIdx="1" presStyleCnt="5" custScaleX="177156" custScaleY="75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86615-2C0F-4FB8-8BB2-4159E01EF970}" type="pres">
      <dgm:prSet presAssocID="{A42102CF-990D-4D35-BE9D-6B433B6F629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94D85EB-CCE9-4D2E-9D10-1EAF7933298C}" type="pres">
      <dgm:prSet presAssocID="{A42102CF-990D-4D35-BE9D-6B433B6F629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0F8F894-04EB-4FD4-B301-5FD1F52C5E70}" type="pres">
      <dgm:prSet presAssocID="{245866D5-165C-46C3-A41B-F1D7206D1569}" presName="node" presStyleLbl="node1" presStyleIdx="2" presStyleCnt="5" custScaleX="177156" custScaleY="75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4A92C-99AE-43FC-A8F7-1789B9A02565}" type="pres">
      <dgm:prSet presAssocID="{D97A3D68-59F8-4A3D-9FF5-FD8E7E8DA1F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B8E9374-3A1C-4E00-9F4B-05D223963AD2}" type="pres">
      <dgm:prSet presAssocID="{D97A3D68-59F8-4A3D-9FF5-FD8E7E8DA1F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1C4256F-7BD6-412F-82A5-1D5F8598949A}" type="pres">
      <dgm:prSet presAssocID="{42F5A7C9-B668-4895-8B78-9F97C65B91DC}" presName="node" presStyleLbl="node1" presStyleIdx="3" presStyleCnt="5" custScaleX="161051" custScaleY="82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1E2C8-F70D-4446-892B-5C6E6CB8A07A}" type="pres">
      <dgm:prSet presAssocID="{3F39BA45-B97D-4E99-9F2F-BCD36184CF8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858AAEA-CDA7-47C9-8DBF-789BEE21255F}" type="pres">
      <dgm:prSet presAssocID="{3F39BA45-B97D-4E99-9F2F-BCD36184CF8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034A97-9F5C-443F-B5D3-BB8F0730F785}" type="pres">
      <dgm:prSet presAssocID="{8D59121A-18E2-469F-B631-31E008133AA2}" presName="node" presStyleLbl="node1" presStyleIdx="4" presStyleCnt="5" custScaleX="161051" custScaleY="62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DE448-6755-4463-971F-D6A15BD107D9}" type="presOf" srcId="{245866D5-165C-46C3-A41B-F1D7206D1569}" destId="{C0F8F894-04EB-4FD4-B301-5FD1F52C5E70}" srcOrd="0" destOrd="0" presId="urn:microsoft.com/office/officeart/2005/8/layout/process2"/>
    <dgm:cxn modelId="{9FEDF464-C6E5-49B6-94F3-93CDDB5A6EF3}" srcId="{B78E7679-9266-4CAA-A4E6-098F06C42A8C}" destId="{8D59121A-18E2-469F-B631-31E008133AA2}" srcOrd="4" destOrd="0" parTransId="{222441FF-0804-4D83-9681-D8BA05AFAFDA}" sibTransId="{1A5D0F4A-D3F7-44B7-8446-BE807AAA43B9}"/>
    <dgm:cxn modelId="{ECA2CEBD-569A-4BF2-81FF-E866FF9DAD26}" type="presOf" srcId="{D97A3D68-59F8-4A3D-9FF5-FD8E7E8DA1FC}" destId="{FB8E9374-3A1C-4E00-9F4B-05D223963AD2}" srcOrd="1" destOrd="0" presId="urn:microsoft.com/office/officeart/2005/8/layout/process2"/>
    <dgm:cxn modelId="{856FF388-958D-4288-BE93-9A11C4873A5D}" type="presOf" srcId="{3F39BA45-B97D-4E99-9F2F-BCD36184CF85}" destId="{4371E2C8-F70D-4446-892B-5C6E6CB8A07A}" srcOrd="0" destOrd="0" presId="urn:microsoft.com/office/officeart/2005/8/layout/process2"/>
    <dgm:cxn modelId="{659FA549-5A83-40EF-A0A8-6E0BFD641F37}" type="presOf" srcId="{A42102CF-990D-4D35-BE9D-6B433B6F6298}" destId="{494D85EB-CCE9-4D2E-9D10-1EAF7933298C}" srcOrd="1" destOrd="0" presId="urn:microsoft.com/office/officeart/2005/8/layout/process2"/>
    <dgm:cxn modelId="{655744D4-5C35-4B12-ADD3-D39EA5C86B7B}" type="presOf" srcId="{E8947DA3-3B95-4277-AFEA-582565073F4E}" destId="{2F0FE6A4-77F4-481E-BA20-413ED38F1C7F}" srcOrd="0" destOrd="0" presId="urn:microsoft.com/office/officeart/2005/8/layout/process2"/>
    <dgm:cxn modelId="{A5781B1E-1C80-4FD1-BBB0-026BAF485C69}" srcId="{B78E7679-9266-4CAA-A4E6-098F06C42A8C}" destId="{245866D5-165C-46C3-A41B-F1D7206D1569}" srcOrd="2" destOrd="0" parTransId="{84416B32-8808-4ED2-AFB1-145C9C4E8EC9}" sibTransId="{D97A3D68-59F8-4A3D-9FF5-FD8E7E8DA1FC}"/>
    <dgm:cxn modelId="{D2A1D2E4-98CE-41E0-9068-F06193A0CB1B}" type="presOf" srcId="{42F5A7C9-B668-4895-8B78-9F97C65B91DC}" destId="{31C4256F-7BD6-412F-82A5-1D5F8598949A}" srcOrd="0" destOrd="0" presId="urn:microsoft.com/office/officeart/2005/8/layout/process2"/>
    <dgm:cxn modelId="{B15A5C13-DA7B-4DC3-9703-6034499AB768}" type="presOf" srcId="{B78E7679-9266-4CAA-A4E6-098F06C42A8C}" destId="{8A044ECB-8021-40A1-836E-D2310E9D7ABD}" srcOrd="0" destOrd="0" presId="urn:microsoft.com/office/officeart/2005/8/layout/process2"/>
    <dgm:cxn modelId="{AAB544D6-7FDA-4EAF-8B2A-EA7943FE2493}" type="presOf" srcId="{D97A3D68-59F8-4A3D-9FF5-FD8E7E8DA1FC}" destId="{ACF4A92C-99AE-43FC-A8F7-1789B9A02565}" srcOrd="0" destOrd="0" presId="urn:microsoft.com/office/officeart/2005/8/layout/process2"/>
    <dgm:cxn modelId="{519D8B33-1437-435E-8283-C26834F1D89D}" type="presOf" srcId="{3C57C0EE-EE55-472E-8E94-7D9B99D7AC08}" destId="{C5507C81-0908-440B-A8D9-F7BCB01153A0}" srcOrd="0" destOrd="0" presId="urn:microsoft.com/office/officeart/2005/8/layout/process2"/>
    <dgm:cxn modelId="{C4A01524-DCEA-4892-AE78-58E234532667}" type="presOf" srcId="{3F39BA45-B97D-4E99-9F2F-BCD36184CF85}" destId="{C858AAEA-CDA7-47C9-8DBF-789BEE21255F}" srcOrd="1" destOrd="0" presId="urn:microsoft.com/office/officeart/2005/8/layout/process2"/>
    <dgm:cxn modelId="{31E2C681-AB0E-42BF-A499-2DBEBCD2CFC9}" type="presOf" srcId="{E8947DA3-3B95-4277-AFEA-582565073F4E}" destId="{46B70360-9AD2-4715-B651-4D0156813D48}" srcOrd="1" destOrd="0" presId="urn:microsoft.com/office/officeart/2005/8/layout/process2"/>
    <dgm:cxn modelId="{9D174CF3-63FC-43BE-8656-CF3FAB9D0816}" type="presOf" srcId="{8D59121A-18E2-469F-B631-31E008133AA2}" destId="{9D034A97-9F5C-443F-B5D3-BB8F0730F785}" srcOrd="0" destOrd="0" presId="urn:microsoft.com/office/officeart/2005/8/layout/process2"/>
    <dgm:cxn modelId="{177B0A3E-5AD6-487D-91E4-29B6ECE365AC}" type="presOf" srcId="{A42102CF-990D-4D35-BE9D-6B433B6F6298}" destId="{53686615-2C0F-4FB8-8BB2-4159E01EF970}" srcOrd="0" destOrd="0" presId="urn:microsoft.com/office/officeart/2005/8/layout/process2"/>
    <dgm:cxn modelId="{5FDDCB88-7EE5-4281-AF9F-C562A98CFD38}" srcId="{B78E7679-9266-4CAA-A4E6-098F06C42A8C}" destId="{42F5A7C9-B668-4895-8B78-9F97C65B91DC}" srcOrd="3" destOrd="0" parTransId="{EAD6E2CB-23CB-46C9-BEC7-6CABE8F26DE4}" sibTransId="{3F39BA45-B97D-4E99-9F2F-BCD36184CF85}"/>
    <dgm:cxn modelId="{9BCACDEE-4D18-4EED-BBAF-DF95B334C58E}" srcId="{B78E7679-9266-4CAA-A4E6-098F06C42A8C}" destId="{779C4AE5-F4B4-4CC5-BDC4-56770546795B}" srcOrd="0" destOrd="0" parTransId="{FD1E5BFC-BEB7-48E2-9749-09FE2F66518F}" sibTransId="{E8947DA3-3B95-4277-AFEA-582565073F4E}"/>
    <dgm:cxn modelId="{9AB29896-2DBB-41F0-80A4-943466D848C6}" type="presOf" srcId="{779C4AE5-F4B4-4CC5-BDC4-56770546795B}" destId="{EA6870F4-FDB9-400D-952B-6458E5DBA570}" srcOrd="0" destOrd="0" presId="urn:microsoft.com/office/officeart/2005/8/layout/process2"/>
    <dgm:cxn modelId="{B17D1DCB-6F24-40EC-A3DF-B486A2195DE5}" srcId="{B78E7679-9266-4CAA-A4E6-098F06C42A8C}" destId="{3C57C0EE-EE55-472E-8E94-7D9B99D7AC08}" srcOrd="1" destOrd="0" parTransId="{8CDEC757-ABCA-4CEA-81EA-587B0A72E53C}" sibTransId="{A42102CF-990D-4D35-BE9D-6B433B6F6298}"/>
    <dgm:cxn modelId="{C0DCE6B5-8765-4924-B5AE-BAC19FC1453F}" type="presParOf" srcId="{8A044ECB-8021-40A1-836E-D2310E9D7ABD}" destId="{EA6870F4-FDB9-400D-952B-6458E5DBA570}" srcOrd="0" destOrd="0" presId="urn:microsoft.com/office/officeart/2005/8/layout/process2"/>
    <dgm:cxn modelId="{36FEA3B1-7DA9-4ED3-AE6D-A15210DE5991}" type="presParOf" srcId="{8A044ECB-8021-40A1-836E-D2310E9D7ABD}" destId="{2F0FE6A4-77F4-481E-BA20-413ED38F1C7F}" srcOrd="1" destOrd="0" presId="urn:microsoft.com/office/officeart/2005/8/layout/process2"/>
    <dgm:cxn modelId="{46502BF8-C2EC-427F-82FA-E6B016BEADE2}" type="presParOf" srcId="{2F0FE6A4-77F4-481E-BA20-413ED38F1C7F}" destId="{46B70360-9AD2-4715-B651-4D0156813D48}" srcOrd="0" destOrd="0" presId="urn:microsoft.com/office/officeart/2005/8/layout/process2"/>
    <dgm:cxn modelId="{CB0DC6E5-916F-48B6-A00B-D09ADCAC0181}" type="presParOf" srcId="{8A044ECB-8021-40A1-836E-D2310E9D7ABD}" destId="{C5507C81-0908-440B-A8D9-F7BCB01153A0}" srcOrd="2" destOrd="0" presId="urn:microsoft.com/office/officeart/2005/8/layout/process2"/>
    <dgm:cxn modelId="{A47B1573-DD13-42B9-9DC1-D3B2C51E7B89}" type="presParOf" srcId="{8A044ECB-8021-40A1-836E-D2310E9D7ABD}" destId="{53686615-2C0F-4FB8-8BB2-4159E01EF970}" srcOrd="3" destOrd="0" presId="urn:microsoft.com/office/officeart/2005/8/layout/process2"/>
    <dgm:cxn modelId="{AB64EE73-028A-454F-B8FF-770F4AD7D193}" type="presParOf" srcId="{53686615-2C0F-4FB8-8BB2-4159E01EF970}" destId="{494D85EB-CCE9-4D2E-9D10-1EAF7933298C}" srcOrd="0" destOrd="0" presId="urn:microsoft.com/office/officeart/2005/8/layout/process2"/>
    <dgm:cxn modelId="{49DFA10F-7426-42F1-8DBC-C664CF7DC90F}" type="presParOf" srcId="{8A044ECB-8021-40A1-836E-D2310E9D7ABD}" destId="{C0F8F894-04EB-4FD4-B301-5FD1F52C5E70}" srcOrd="4" destOrd="0" presId="urn:microsoft.com/office/officeart/2005/8/layout/process2"/>
    <dgm:cxn modelId="{C3F80424-9EC7-43C6-AF81-FB73D5E6F391}" type="presParOf" srcId="{8A044ECB-8021-40A1-836E-D2310E9D7ABD}" destId="{ACF4A92C-99AE-43FC-A8F7-1789B9A02565}" srcOrd="5" destOrd="0" presId="urn:microsoft.com/office/officeart/2005/8/layout/process2"/>
    <dgm:cxn modelId="{8C560FF5-9E60-4AAB-8AE9-D9C245AA4D3D}" type="presParOf" srcId="{ACF4A92C-99AE-43FC-A8F7-1789B9A02565}" destId="{FB8E9374-3A1C-4E00-9F4B-05D223963AD2}" srcOrd="0" destOrd="0" presId="urn:microsoft.com/office/officeart/2005/8/layout/process2"/>
    <dgm:cxn modelId="{AED38D2E-1472-4B27-858E-CBCD8FF128B1}" type="presParOf" srcId="{8A044ECB-8021-40A1-836E-D2310E9D7ABD}" destId="{31C4256F-7BD6-412F-82A5-1D5F8598949A}" srcOrd="6" destOrd="0" presId="urn:microsoft.com/office/officeart/2005/8/layout/process2"/>
    <dgm:cxn modelId="{C083F2F7-CB9E-4552-A176-A0C7B916ED99}" type="presParOf" srcId="{8A044ECB-8021-40A1-836E-D2310E9D7ABD}" destId="{4371E2C8-F70D-4446-892B-5C6E6CB8A07A}" srcOrd="7" destOrd="0" presId="urn:microsoft.com/office/officeart/2005/8/layout/process2"/>
    <dgm:cxn modelId="{D55E2254-D292-4574-BA07-95CB4D58D844}" type="presParOf" srcId="{4371E2C8-F70D-4446-892B-5C6E6CB8A07A}" destId="{C858AAEA-CDA7-47C9-8DBF-789BEE21255F}" srcOrd="0" destOrd="0" presId="urn:microsoft.com/office/officeart/2005/8/layout/process2"/>
    <dgm:cxn modelId="{4C564B63-C954-4771-8FF7-AF11BD432B0C}" type="presParOf" srcId="{8A044ECB-8021-40A1-836E-D2310E9D7ABD}" destId="{9D034A97-9F5C-443F-B5D3-BB8F0730F78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6870F4-FDB9-400D-952B-6458E5DBA570}">
      <dsp:nvSpPr>
        <dsp:cNvPr id="0" name=""/>
        <dsp:cNvSpPr/>
      </dsp:nvSpPr>
      <dsp:spPr>
        <a:xfrm>
          <a:off x="749753" y="1148"/>
          <a:ext cx="2158093" cy="50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Lexical analyzer</a:t>
          </a:r>
          <a:endParaRPr lang="en-US" sz="1800" kern="1200" dirty="0"/>
        </a:p>
      </dsp:txBody>
      <dsp:txXfrm>
        <a:off x="749753" y="1148"/>
        <a:ext cx="2158093" cy="508471"/>
      </dsp:txXfrm>
    </dsp:sp>
    <dsp:sp modelId="{2F0FE6A4-77F4-481E-BA20-413ED38F1C7F}">
      <dsp:nvSpPr>
        <dsp:cNvPr id="0" name=""/>
        <dsp:cNvSpPr/>
      </dsp:nvSpPr>
      <dsp:spPr>
        <a:xfrm rot="5400000">
          <a:off x="1701905" y="526539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1701905" y="526539"/>
        <a:ext cx="253789" cy="304546"/>
      </dsp:txXfrm>
    </dsp:sp>
    <dsp:sp modelId="{C5507C81-0908-440B-A8D9-F7BCB01153A0}">
      <dsp:nvSpPr>
        <dsp:cNvPr id="0" name=""/>
        <dsp:cNvSpPr/>
      </dsp:nvSpPr>
      <dsp:spPr>
        <a:xfrm>
          <a:off x="749753" y="848006"/>
          <a:ext cx="2158093" cy="50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Parser</a:t>
          </a:r>
          <a:endParaRPr lang="en-US" sz="1800" kern="1200" dirty="0"/>
        </a:p>
      </dsp:txBody>
      <dsp:txXfrm>
        <a:off x="749753" y="848006"/>
        <a:ext cx="2158093" cy="508471"/>
      </dsp:txXfrm>
    </dsp:sp>
    <dsp:sp modelId="{53686615-2C0F-4FB8-8BB2-4159E01EF970}">
      <dsp:nvSpPr>
        <dsp:cNvPr id="0" name=""/>
        <dsp:cNvSpPr/>
      </dsp:nvSpPr>
      <dsp:spPr>
        <a:xfrm rot="5400000">
          <a:off x="1701905" y="1373397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1701905" y="1373397"/>
        <a:ext cx="253789" cy="304546"/>
      </dsp:txXfrm>
    </dsp:sp>
    <dsp:sp modelId="{C0F8F894-04EB-4FD4-B301-5FD1F52C5E70}">
      <dsp:nvSpPr>
        <dsp:cNvPr id="0" name=""/>
        <dsp:cNvSpPr/>
      </dsp:nvSpPr>
      <dsp:spPr>
        <a:xfrm>
          <a:off x="749753" y="1694863"/>
          <a:ext cx="2158093" cy="508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Semantic Analyzer</a:t>
          </a:r>
          <a:endParaRPr lang="en-US" sz="1800" kern="1200" dirty="0"/>
        </a:p>
      </dsp:txBody>
      <dsp:txXfrm>
        <a:off x="749753" y="1694863"/>
        <a:ext cx="2158093" cy="508471"/>
      </dsp:txXfrm>
    </dsp:sp>
    <dsp:sp modelId="{ACF4A92C-99AE-43FC-A8F7-1789B9A02565}">
      <dsp:nvSpPr>
        <dsp:cNvPr id="0" name=""/>
        <dsp:cNvSpPr/>
      </dsp:nvSpPr>
      <dsp:spPr>
        <a:xfrm rot="5400000">
          <a:off x="1701905" y="2220254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1701905" y="2220254"/>
        <a:ext cx="253789" cy="304546"/>
      </dsp:txXfrm>
    </dsp:sp>
    <dsp:sp modelId="{31C4256F-7BD6-412F-82A5-1D5F8598949A}">
      <dsp:nvSpPr>
        <dsp:cNvPr id="0" name=""/>
        <dsp:cNvSpPr/>
      </dsp:nvSpPr>
      <dsp:spPr>
        <a:xfrm>
          <a:off x="847848" y="2541720"/>
          <a:ext cx="1961903" cy="55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 Generator</a:t>
          </a:r>
          <a:endParaRPr lang="en-US" sz="1800" kern="1200" dirty="0"/>
        </a:p>
      </dsp:txBody>
      <dsp:txXfrm>
        <a:off x="847848" y="2541720"/>
        <a:ext cx="1961903" cy="559317"/>
      </dsp:txXfrm>
    </dsp:sp>
    <dsp:sp modelId="{4371E2C8-F70D-4446-892B-5C6E6CB8A07A}">
      <dsp:nvSpPr>
        <dsp:cNvPr id="0" name=""/>
        <dsp:cNvSpPr/>
      </dsp:nvSpPr>
      <dsp:spPr>
        <a:xfrm rot="5400000">
          <a:off x="1701905" y="3117957"/>
          <a:ext cx="253789" cy="304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400000">
        <a:off x="1701905" y="3117957"/>
        <a:ext cx="253789" cy="304546"/>
      </dsp:txXfrm>
    </dsp:sp>
    <dsp:sp modelId="{9D034A97-9F5C-443F-B5D3-BB8F0730F785}">
      <dsp:nvSpPr>
        <dsp:cNvPr id="0" name=""/>
        <dsp:cNvSpPr/>
      </dsp:nvSpPr>
      <dsp:spPr>
        <a:xfrm>
          <a:off x="847848" y="3439423"/>
          <a:ext cx="1961903" cy="4202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Optimizer</a:t>
          </a:r>
          <a:endParaRPr lang="en-US" sz="1800" kern="1200" dirty="0"/>
        </a:p>
      </dsp:txBody>
      <dsp:txXfrm>
        <a:off x="847848" y="3439423"/>
        <a:ext cx="1961903" cy="420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4EEB-08A4-4D2F-8B43-6232C15D24CC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67EC-072B-4ABC-8048-8CC5DECE484E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D02A0-881A-4E09-ABCA-B540107B561E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989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CC69-A12B-494F-AC71-FA47833CCDDE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AB28-8352-49DA-8670-87E7E7A9C345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5C9E-78B0-4701-BC7E-54BD48BA1F42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E84A1-111B-4CA6-8F78-08CADCDFAE9C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DAFD7-5D60-4536-9873-84094F370F78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46AC-22A1-427E-A9BE-33FB7D434E5A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ADEEB-69F6-4F6B-B96C-0D37CF46E5E9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5D475-4FA1-45E8-9B0E-65C62115E666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AFAF78-3F60-4D45-A447-F4C68A25F9C6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10.1):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Pipe and Filter Pattern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 4- </a:t>
            </a:r>
            <a:r>
              <a:rPr lang="en-US" dirty="0" err="1" smtClean="0"/>
              <a:t>Multiprocess</a:t>
            </a:r>
            <a:endParaRPr lang="en-IN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3716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All filters actively pull, compute and push data in a loop</a:t>
            </a:r>
          </a:p>
          <a:p>
            <a:pPr lvl="1" eaLnBrk="1" hangingPunct="1"/>
            <a:r>
              <a:rPr lang="en-US" sz="2400" dirty="0" smtClean="0"/>
              <a:t>Each filter runs its own thread of control</a:t>
            </a:r>
          </a:p>
          <a:p>
            <a:pPr lvl="1" eaLnBrk="1" hangingPunct="1"/>
            <a:r>
              <a:rPr lang="en-US" sz="2400" dirty="0" smtClean="0"/>
              <a:t>Filters are synchronized by buffering pipe between them</a:t>
            </a:r>
            <a:endParaRPr lang="en-IN" sz="2400" dirty="0" smtClean="0"/>
          </a:p>
        </p:txBody>
      </p:sp>
      <p:graphicFrame>
        <p:nvGraphicFramePr>
          <p:cNvPr id="25604" name="Object 10"/>
          <p:cNvGraphicFramePr>
            <a:graphicFrameLocks noChangeAspect="1"/>
          </p:cNvGraphicFramePr>
          <p:nvPr/>
        </p:nvGraphicFramePr>
        <p:xfrm>
          <a:off x="609600" y="2819400"/>
          <a:ext cx="8001000" cy="3581400"/>
        </p:xfrm>
        <a:graphic>
          <a:graphicData uri="http://schemas.openxmlformats.org/presentationml/2006/ole">
            <p:oleObj spid="_x0000_s27735" name="Visio" r:id="rId3" imgW="5816600" imgH="4102100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8A8DE-AB9D-4D41-95F3-7FCAD30A6665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06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7786024"/>
              </p:ext>
            </p:extLst>
          </p:nvPr>
        </p:nvGraphicFramePr>
        <p:xfrm>
          <a:off x="304800" y="1371600"/>
          <a:ext cx="8382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46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Steps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Divide</a:t>
                      </a:r>
                      <a:r>
                        <a:rPr lang="en-US" sz="1800" baseline="0" dirty="0" smtClean="0"/>
                        <a:t> the system’s task into a sequence of processing stages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Define the data</a:t>
                      </a:r>
                      <a:r>
                        <a:rPr lang="en-US" sz="1800" baseline="0" dirty="0" smtClean="0"/>
                        <a:t> format to be passed along each pipe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Decide how</a:t>
                      </a:r>
                      <a:r>
                        <a:rPr lang="en-US" sz="1800" baseline="0" dirty="0" smtClean="0"/>
                        <a:t> to implement each pipe connection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 and implement the filters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 the error handling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Set up the processing</a:t>
                      </a:r>
                      <a:r>
                        <a:rPr lang="en-US" sz="1800" baseline="0" dirty="0" smtClean="0"/>
                        <a:t> pipeline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6B480B-0A69-45E8-9F36-BB026B1707B8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0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05865"/>
            <a:ext cx="4040188" cy="1131570"/>
          </a:xfrm>
        </p:spPr>
        <p:txBody>
          <a:bodyPr/>
          <a:lstStyle/>
          <a:p>
            <a:r>
              <a:rPr lang="en-US" dirty="0"/>
              <a:t>1: Divide the systems tasks into sequence of processing stages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013200"/>
          </a:xfrm>
        </p:spPr>
        <p:txBody>
          <a:bodyPr/>
          <a:lstStyle/>
          <a:p>
            <a:pPr eaLnBrk="1" hangingPunct="1"/>
            <a:r>
              <a:rPr lang="en-US" dirty="0"/>
              <a:t>Each stage must depend on the output of the predecessor</a:t>
            </a:r>
          </a:p>
          <a:p>
            <a:pPr eaLnBrk="1" hangingPunct="1"/>
            <a:r>
              <a:rPr lang="en-US" dirty="0"/>
              <a:t>All stages conceptually connected by data flow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277462"/>
            <a:ext cx="4041775" cy="703738"/>
          </a:xfrm>
        </p:spPr>
        <p:txBody>
          <a:bodyPr/>
          <a:lstStyle/>
          <a:p>
            <a:r>
              <a:rPr lang="en-US" dirty="0"/>
              <a:t>2: Define data format to be passed along each pipe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4089400"/>
          </a:xfrm>
        </p:spPr>
        <p:txBody>
          <a:bodyPr/>
          <a:lstStyle/>
          <a:p>
            <a:pPr eaLnBrk="1" hangingPunct="1"/>
            <a:r>
              <a:rPr lang="en-US" dirty="0"/>
              <a:t>Define a uniform format results in the highest flexibility because it makes recombination of filters easy</a:t>
            </a:r>
          </a:p>
          <a:p>
            <a:pPr eaLnBrk="1" hangingPunct="1"/>
            <a:r>
              <a:rPr lang="en-US" dirty="0"/>
              <a:t>Define the end of input marking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F1DDBF-C401-4AF9-BA58-C217642D9F81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891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495300"/>
          </a:xfrm>
        </p:spPr>
        <p:txBody>
          <a:bodyPr/>
          <a:lstStyle/>
          <a:p>
            <a:r>
              <a:rPr lang="en-US" dirty="0" smtClean="0"/>
              <a:t>3. Pipe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815576"/>
            <a:ext cx="4040188" cy="4393574"/>
          </a:xfrm>
        </p:spPr>
        <p:txBody>
          <a:bodyPr/>
          <a:lstStyle/>
          <a:p>
            <a:pPr eaLnBrk="1" hangingPunct="1"/>
            <a:r>
              <a:rPr lang="en-US" dirty="0"/>
              <a:t>Decision determines active or passive filter</a:t>
            </a:r>
          </a:p>
          <a:p>
            <a:pPr eaLnBrk="1" hangingPunct="1"/>
            <a:r>
              <a:rPr lang="en-US" dirty="0"/>
              <a:t>Using a separate pipe mechanism that </a:t>
            </a:r>
            <a:r>
              <a:rPr lang="en-US" dirty="0" err="1"/>
              <a:t>synchronises</a:t>
            </a:r>
            <a:r>
              <a:rPr lang="en-US" dirty="0"/>
              <a:t> adjacent active filters provide a more flexible solution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444500"/>
          </a:xfrm>
        </p:spPr>
        <p:txBody>
          <a:bodyPr/>
          <a:lstStyle/>
          <a:p>
            <a:r>
              <a:rPr lang="en-US" dirty="0" smtClean="0"/>
              <a:t>4. Filter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789550"/>
            <a:ext cx="4041775" cy="4611250"/>
          </a:xfrm>
        </p:spPr>
        <p:txBody>
          <a:bodyPr/>
          <a:lstStyle/>
          <a:p>
            <a:pPr eaLnBrk="1" hangingPunct="1"/>
            <a:r>
              <a:rPr lang="en-US" sz="2000" dirty="0"/>
              <a:t>Design Depends on </a:t>
            </a:r>
          </a:p>
          <a:p>
            <a:pPr lvl="1" eaLnBrk="1" hangingPunct="1"/>
            <a:r>
              <a:rPr lang="en-US" sz="1800" dirty="0"/>
              <a:t>Task it must perform</a:t>
            </a:r>
          </a:p>
          <a:p>
            <a:pPr lvl="1" eaLnBrk="1" hangingPunct="1"/>
            <a:r>
              <a:rPr lang="en-US" sz="1800" dirty="0"/>
              <a:t>Adjacent pipe</a:t>
            </a:r>
          </a:p>
          <a:p>
            <a:pPr eaLnBrk="1" hangingPunct="1"/>
            <a:r>
              <a:rPr lang="en-US" sz="2000" dirty="0"/>
              <a:t>Active or Passive filters</a:t>
            </a:r>
          </a:p>
          <a:p>
            <a:pPr lvl="1" eaLnBrk="1" hangingPunct="1"/>
            <a:r>
              <a:rPr lang="en-US" sz="1800" dirty="0"/>
              <a:t>Active filter pulls data from a pipe</a:t>
            </a:r>
          </a:p>
          <a:p>
            <a:pPr lvl="1" eaLnBrk="1" hangingPunct="1"/>
            <a:r>
              <a:rPr lang="en-US" sz="1800" dirty="0"/>
              <a:t>Passive ones get the data</a:t>
            </a:r>
          </a:p>
          <a:p>
            <a:pPr eaLnBrk="1" hangingPunct="1"/>
            <a:r>
              <a:rPr lang="en-US" sz="2000" dirty="0"/>
              <a:t>Implemented as threads or processes</a:t>
            </a:r>
          </a:p>
          <a:p>
            <a:pPr eaLnBrk="1" hangingPunct="1"/>
            <a:r>
              <a:rPr lang="en-US" sz="2000" dirty="0"/>
              <a:t>Filter reuse</a:t>
            </a:r>
          </a:p>
          <a:p>
            <a:pPr lvl="1" eaLnBrk="1" hangingPunct="1"/>
            <a:r>
              <a:rPr lang="en-US" sz="1800" dirty="0"/>
              <a:t>Each filter should do one thing well</a:t>
            </a:r>
          </a:p>
          <a:p>
            <a:pPr lvl="1" eaLnBrk="1" hangingPunct="1"/>
            <a:r>
              <a:rPr lang="en-US" sz="1800" dirty="0"/>
              <a:t>Can read from global or external files for flexible configuration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A61E6-B1DB-4698-B8C1-DCA12D40BB23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Pipe and Filter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5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 Design </a:t>
            </a:r>
            <a:r>
              <a:rPr lang="en-US" dirty="0" smtClean="0"/>
              <a:t>error </a:t>
            </a:r>
            <a:r>
              <a:rPr lang="en-US" dirty="0"/>
              <a:t>handling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Never neglect error handling</a:t>
            </a:r>
          </a:p>
          <a:p>
            <a:pPr eaLnBrk="1" hangingPunct="1"/>
            <a:r>
              <a:rPr lang="en-US" dirty="0" smtClean="0"/>
              <a:t>No global state shared; error handling hard to address</a:t>
            </a:r>
          </a:p>
          <a:p>
            <a:pPr eaLnBrk="1" hangingPunct="1"/>
            <a:r>
              <a:rPr lang="en-US" dirty="0" smtClean="0"/>
              <a:t>Strategies in case of error – depend on domain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6: Setup </a:t>
            </a:r>
            <a:r>
              <a:rPr lang="en-US" dirty="0" smtClean="0"/>
              <a:t>processing </a:t>
            </a:r>
            <a:r>
              <a:rPr lang="en-US" dirty="0"/>
              <a:t>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of </a:t>
            </a:r>
            <a:r>
              <a:rPr lang="en-US" dirty="0" err="1"/>
              <a:t>standardised</a:t>
            </a:r>
            <a:r>
              <a:rPr lang="en-US" dirty="0"/>
              <a:t> main program</a:t>
            </a:r>
          </a:p>
          <a:p>
            <a:pPr eaLnBrk="1" hangingPunct="1"/>
            <a:r>
              <a:rPr lang="en-US" dirty="0"/>
              <a:t>Use of user inputs or choice</a:t>
            </a:r>
          </a:p>
          <a:p>
            <a:endParaRPr 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Final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EE10A-0DAA-4C9A-B5FD-949CF55485A8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79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Variants</a:t>
            </a:r>
            <a:endParaRPr lang="en-IN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Tee and Join pipeline</a:t>
            </a:r>
          </a:p>
          <a:p>
            <a:pPr lvl="1" eaLnBrk="1" hangingPunct="1"/>
            <a:r>
              <a:rPr lang="en-US" smtClean="0"/>
              <a:t>Filters with more then one input and/or more than one 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84AA6-847A-4C85-AB7D-DCE0566D08EE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08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</a:t>
            </a:r>
            <a:endParaRPr lang="en-IN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 intermediate files necessary, but possible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Filter </a:t>
            </a:r>
            <a:r>
              <a:rPr lang="en-US" altLang="en-US" sz="2800" dirty="0"/>
              <a:t>addition, replacement, and reuse</a:t>
            </a:r>
          </a:p>
          <a:p>
            <a:pPr lvl="1"/>
            <a:r>
              <a:rPr lang="en-US" altLang="en-US" dirty="0"/>
              <a:t>Possible to hook any two filters together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Rapid prototyping of pipelines</a:t>
            </a:r>
          </a:p>
          <a:p>
            <a:pPr eaLnBrk="1" hangingPunct="1"/>
            <a:r>
              <a:rPr lang="en-US" sz="2800" dirty="0" smtClean="0"/>
              <a:t>Concurrent execution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Certain analyses possible</a:t>
            </a:r>
            <a:endParaRPr lang="en-US" altLang="en-US" sz="2800" dirty="0"/>
          </a:p>
          <a:p>
            <a:pPr lvl="1"/>
            <a:r>
              <a:rPr lang="en-US" altLang="en-US" dirty="0"/>
              <a:t>Throughput, latency, </a:t>
            </a:r>
            <a:r>
              <a:rPr lang="en-US" altLang="en-US" dirty="0" smtClean="0"/>
              <a:t>deadlock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89702F-F78E-40EC-A8F6-4FEB76FAA1B0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31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Liabilities</a:t>
            </a:r>
            <a:endParaRPr lang="en-IN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Sharing state information is expensive or inflexible</a:t>
            </a:r>
          </a:p>
          <a:p>
            <a:pPr eaLnBrk="1" hangingPunct="1"/>
            <a:r>
              <a:rPr lang="en-US" dirty="0" smtClean="0"/>
              <a:t>Data transformation overhead</a:t>
            </a:r>
          </a:p>
          <a:p>
            <a:pPr eaLnBrk="1" hangingPunct="1"/>
            <a:r>
              <a:rPr lang="en-US" dirty="0" smtClean="0"/>
              <a:t>Error handling can be a problem</a:t>
            </a:r>
          </a:p>
          <a:p>
            <a:r>
              <a:rPr lang="en-US" altLang="en-US" dirty="0" smtClean="0"/>
              <a:t>Does not work well with interactive </a:t>
            </a:r>
            <a:r>
              <a:rPr lang="en-US" altLang="en-US" dirty="0"/>
              <a:t>applications</a:t>
            </a:r>
          </a:p>
          <a:p>
            <a:r>
              <a:rPr lang="en-US" altLang="en-US" dirty="0"/>
              <a:t>Lowest common denominator on data </a:t>
            </a:r>
            <a:r>
              <a:rPr lang="en-US" altLang="en-US" dirty="0" smtClean="0"/>
              <a:t>transmission determines the overall throughput</a:t>
            </a:r>
            <a:endParaRPr lang="en-US" altLang="en-US" dirty="0"/>
          </a:p>
          <a:p>
            <a:pPr eaLnBrk="1" hangingPunct="1"/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BC335B-ED50-4A40-A599-D5AB6040685B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2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939800"/>
          </a:xfrm>
        </p:spPr>
        <p:txBody>
          <a:bodyPr/>
          <a:lstStyle/>
          <a:p>
            <a:r>
              <a:rPr lang="en-US" dirty="0" smtClean="0"/>
              <a:t>Pipe and Filter in Cloud based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PaaS</a:t>
            </a:r>
            <a:r>
              <a:rPr lang="en-US" dirty="0" smtClean="0"/>
              <a:t> service providers (Amazon, Azure, Google) provides message oriented service orchestration</a:t>
            </a:r>
          </a:p>
          <a:p>
            <a:r>
              <a:rPr lang="en-US" dirty="0" smtClean="0"/>
              <a:t>Pipe-</a:t>
            </a:r>
            <a:r>
              <a:rPr lang="en-US" dirty="0" err="1" smtClean="0"/>
              <a:t>n</a:t>
            </a:r>
            <a:r>
              <a:rPr lang="en-US" dirty="0" smtClean="0"/>
              <a:t>-Filter is a common pattern</a:t>
            </a:r>
          </a:p>
          <a:p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The components having worker role are the filters</a:t>
            </a:r>
          </a:p>
          <a:p>
            <a:pPr lvl="1"/>
            <a:r>
              <a:rPr lang="en-US" dirty="0" smtClean="0"/>
              <a:t>Pipe is the queuing service</a:t>
            </a:r>
          </a:p>
          <a:p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EC2 instances are filters, communicating via SQS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0CC69-A12B-494F-AC71-FA47833CCDDE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39379-7C12-4069-B4D1-BDB40412BD9F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  <a:defRPr/>
            </a:pPr>
            <a:r>
              <a:rPr lang="en-US" sz="2000" dirty="0"/>
              <a:t>A structure for systems that process a stream of data</a:t>
            </a:r>
            <a:endParaRPr lang="en-US" sz="2000" u="sng" dirty="0" smtClean="0"/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2000" u="sng" dirty="0" smtClean="0"/>
              <a:t>Filter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Has </a:t>
            </a:r>
            <a:r>
              <a:rPr lang="en-US" sz="2000" dirty="0"/>
              <a:t>interfaces from which a set of inputs can flow in and a set of outputs can flow out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processing step is encapsulated in a filter </a:t>
            </a:r>
            <a:r>
              <a:rPr lang="en-US" sz="2000" dirty="0" smtClean="0"/>
              <a:t>component</a:t>
            </a:r>
            <a:endParaRPr lang="en-US" sz="2000" dirty="0"/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Independent </a:t>
            </a:r>
            <a:r>
              <a:rPr lang="en-US" sz="2000" dirty="0"/>
              <a:t>entities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Does not share state with other filters.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Does </a:t>
            </a:r>
            <a:r>
              <a:rPr lang="en-US" sz="2000" dirty="0"/>
              <a:t>not know the identity to upstream and downstream </a:t>
            </a:r>
            <a:r>
              <a:rPr lang="en-US" sz="2000" dirty="0" smtClean="0"/>
              <a:t>filters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All data does not need to be processed for next filter to start working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2000" u="sng" dirty="0"/>
              <a:t>Pipes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Data is passed through pipes between adjacent filters </a:t>
            </a:r>
            <a:endParaRPr lang="en-US" sz="2000" dirty="0" smtClean="0"/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Stateless </a:t>
            </a:r>
            <a:r>
              <a:rPr lang="en-US" sz="2000" dirty="0"/>
              <a:t>data stream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/>
              <a:t>Source end feeds filter input and sink receives output</a:t>
            </a:r>
            <a:r>
              <a:rPr lang="en-US" sz="2000" dirty="0" smtClean="0"/>
              <a:t>.</a:t>
            </a:r>
          </a:p>
          <a:p>
            <a:pPr marL="0" lvl="0" indent="0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lvl="0" indent="0">
              <a:lnSpc>
                <a:spcPct val="90000"/>
              </a:lnSpc>
              <a:buNone/>
              <a:defRPr/>
            </a:pPr>
            <a:r>
              <a:rPr lang="en-US" sz="2000" dirty="0" smtClean="0"/>
              <a:t>Recombining </a:t>
            </a:r>
            <a:r>
              <a:rPr lang="en-US" sz="2000" dirty="0"/>
              <a:t>filters allows you to build families of related systems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615918-50CB-4C01-A371-8F24FEB94CA8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74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 and Filters – 3 part schema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4471315"/>
              </p:ext>
            </p:extLst>
          </p:nvPr>
        </p:nvGraphicFramePr>
        <p:xfrm>
          <a:off x="457200" y="1219200"/>
          <a:ext cx="8229600" cy="527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Context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Processing Data Streams</a:t>
                      </a:r>
                      <a:endParaRPr lang="en-IN" sz="2000" dirty="0"/>
                    </a:p>
                  </a:txBody>
                  <a:tcPr marL="84406" marR="84406"/>
                </a:tc>
              </a:tr>
              <a:tr h="14325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System that must process or transform a stream of input data.</a:t>
                      </a:r>
                    </a:p>
                    <a:p>
                      <a:r>
                        <a:rPr lang="en-US" sz="2000" baseline="0" dirty="0" smtClean="0"/>
                        <a:t>Multi-stage operations on data (workflow)</a:t>
                      </a:r>
                    </a:p>
                    <a:p>
                      <a:r>
                        <a:rPr lang="en-US" sz="2000" baseline="0" dirty="0" smtClean="0"/>
                        <a:t>Many developers may work on different stages</a:t>
                      </a:r>
                    </a:p>
                    <a:p>
                      <a:r>
                        <a:rPr lang="en-US" sz="2000" baseline="0" dirty="0" smtClean="0"/>
                        <a:t>Requirements may change</a:t>
                      </a:r>
                    </a:p>
                  </a:txBody>
                  <a:tcPr marL="84406" marR="84406"/>
                </a:tc>
              </a:tr>
              <a:tr h="2753663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Forces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Future enhancements – exchange processing steps or recombination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Reuse desired, hence small processing steps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Non adjacent processing steps do not share information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Different sources of data exist (different sensor data)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Store final result in various ways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Explicit storage of intermediate results should be automatically done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Multiprocessing the steps should be possible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n-US" sz="1400" baseline="0" dirty="0" smtClean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Pipes and filters – data source to data sink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ADDA51-7422-4846-B2A1-6F9D8CBC32EC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37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0DAA9-C6E4-490B-970E-724407F49E49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1752600"/>
            <a:ext cx="7965744" cy="1042416"/>
            <a:chOff x="838200" y="5382904"/>
            <a:chExt cx="7965744" cy="1042416"/>
          </a:xfrm>
        </p:grpSpPr>
        <p:grpSp>
          <p:nvGrpSpPr>
            <p:cNvPr id="8" name="Group 7"/>
            <p:cNvGrpSpPr/>
            <p:nvPr/>
          </p:nvGrpSpPr>
          <p:grpSpPr>
            <a:xfrm>
              <a:off x="1926608" y="5797180"/>
              <a:ext cx="1197592" cy="369332"/>
              <a:chOff x="1551296" y="5916304"/>
              <a:chExt cx="990600" cy="36933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51296" y="5943600"/>
                <a:ext cx="990600" cy="304800"/>
                <a:chOff x="1551296" y="5943600"/>
                <a:chExt cx="990600" cy="3048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551296" y="59436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551296" y="62484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610432" y="591630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Pipe-1</a:t>
                </a:r>
                <a:endParaRPr lang="en-US" dirty="0"/>
              </a:p>
            </p:txBody>
          </p:sp>
        </p:grpSp>
        <p:sp>
          <p:nvSpPr>
            <p:cNvPr id="9" name="Flowchart: Magnetic Disk 8"/>
            <p:cNvSpPr/>
            <p:nvPr/>
          </p:nvSpPr>
          <p:spPr>
            <a:xfrm>
              <a:off x="838200" y="5521656"/>
              <a:ext cx="1066800" cy="8412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10" name="Bevel 9"/>
            <p:cNvSpPr/>
            <p:nvPr/>
          </p:nvSpPr>
          <p:spPr>
            <a:xfrm>
              <a:off x="3152624" y="5382904"/>
              <a:ext cx="1042416" cy="104241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Filter-1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02880" y="5797180"/>
              <a:ext cx="1197592" cy="369332"/>
              <a:chOff x="1551296" y="5916304"/>
              <a:chExt cx="990600" cy="3693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51296" y="5943600"/>
                <a:ext cx="990600" cy="304800"/>
                <a:chOff x="1551296" y="5943600"/>
                <a:chExt cx="990600" cy="30480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551296" y="59436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551296" y="62484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610432" y="5916304"/>
                <a:ext cx="70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Pipe-2</a:t>
                </a:r>
                <a:endParaRPr lang="en-US" dirty="0"/>
              </a:p>
            </p:txBody>
          </p:sp>
        </p:grpSp>
        <p:sp>
          <p:nvSpPr>
            <p:cNvPr id="12" name="Bevel 11"/>
            <p:cNvSpPr/>
            <p:nvPr/>
          </p:nvSpPr>
          <p:spPr>
            <a:xfrm>
              <a:off x="5428896" y="5382904"/>
              <a:ext cx="1042416" cy="1042416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Filter-2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5764914"/>
              <a:ext cx="1197592" cy="369332"/>
              <a:chOff x="1551296" y="5916304"/>
              <a:chExt cx="990600" cy="369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1296" y="5943600"/>
                <a:ext cx="990600" cy="304800"/>
                <a:chOff x="1551296" y="5943600"/>
                <a:chExt cx="990600" cy="3048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551296" y="59436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551296" y="6248400"/>
                  <a:ext cx="9906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1610432" y="5916304"/>
                <a:ext cx="70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Pipe-3</a:t>
                </a:r>
                <a:endParaRPr lang="en-US" dirty="0"/>
              </a:p>
            </p:txBody>
          </p:sp>
        </p:grpSp>
        <p:sp>
          <p:nvSpPr>
            <p:cNvPr id="14" name="Flowchart: Magnetic Disk 13"/>
            <p:cNvSpPr/>
            <p:nvPr/>
          </p:nvSpPr>
          <p:spPr>
            <a:xfrm>
              <a:off x="7737144" y="5483488"/>
              <a:ext cx="1066800" cy="8412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dirty="0" smtClean="0"/>
                <a:t>Data Sink</a:t>
              </a:r>
              <a:endParaRPr lang="en-US" dirty="0"/>
            </a:p>
          </p:txBody>
        </p:sp>
      </p:grp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25288" y="3048000"/>
            <a:ext cx="8382000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 err="1">
                <a:latin typeface="Courier" pitchFamily="49" charset="0"/>
              </a:rPr>
              <a:t>ls</a:t>
            </a:r>
            <a:r>
              <a:rPr lang="en-US" altLang="en-US" dirty="0">
                <a:latin typeface="Courier" pitchFamily="49" charset="0"/>
              </a:rPr>
              <a:t> </a:t>
            </a:r>
            <a:r>
              <a:rPr lang="en-US" altLang="en-US" dirty="0" smtClean="0">
                <a:latin typeface="Courier" pitchFamily="49" charset="0"/>
              </a:rPr>
              <a:t>scores| </a:t>
            </a:r>
            <a:r>
              <a:rPr lang="en-US" altLang="en-US" dirty="0" err="1">
                <a:latin typeface="Courier" pitchFamily="49" charset="0"/>
              </a:rPr>
              <a:t>grep</a:t>
            </a:r>
            <a:r>
              <a:rPr lang="en-US" altLang="en-US" dirty="0">
                <a:latin typeface="Courier" pitchFamily="49" charset="0"/>
              </a:rPr>
              <a:t> -e </a:t>
            </a:r>
            <a:r>
              <a:rPr lang="en-US" altLang="en-US" dirty="0" smtClean="0">
                <a:latin typeface="Courier" pitchFamily="49" charset="0"/>
              </a:rPr>
              <a:t>July </a:t>
            </a:r>
            <a:r>
              <a:rPr lang="en-US" altLang="en-US" dirty="0">
                <a:latin typeface="Courier" pitchFamily="49" charset="0"/>
              </a:rPr>
              <a:t>| </a:t>
            </a:r>
            <a:r>
              <a:rPr lang="en-US" altLang="en-US" dirty="0" smtClean="0">
                <a:latin typeface="Courier" pitchFamily="49" charset="0"/>
              </a:rPr>
              <a:t>sort</a:t>
            </a:r>
          </a:p>
          <a:p>
            <a:r>
              <a:rPr lang="en-US" altLang="en-US" dirty="0" smtClean="0"/>
              <a:t>Data source – file containing scores</a:t>
            </a:r>
          </a:p>
          <a:p>
            <a:r>
              <a:rPr lang="en-US" altLang="en-US" dirty="0" smtClean="0"/>
              <a:t>Filters</a:t>
            </a:r>
          </a:p>
          <a:p>
            <a:pPr lvl="1"/>
            <a:r>
              <a:rPr lang="en-US" altLang="en-US" dirty="0" smtClean="0"/>
              <a:t>Listing of scores</a:t>
            </a:r>
          </a:p>
          <a:p>
            <a:pPr lvl="1"/>
            <a:r>
              <a:rPr lang="en-US" altLang="en-US" dirty="0" smtClean="0"/>
              <a:t>Filtering only July scores</a:t>
            </a:r>
          </a:p>
          <a:p>
            <a:pPr lvl="1"/>
            <a:r>
              <a:rPr lang="en-US" altLang="en-US" dirty="0" smtClean="0"/>
              <a:t>Sorting of records</a:t>
            </a:r>
            <a:endParaRPr lang="en-US" alt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7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</a:t>
            </a:r>
            <a:r>
              <a:rPr lang="en-US" dirty="0"/>
              <a:t>Example –Compiler Design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5844053"/>
              </p:ext>
            </p:extLst>
          </p:nvPr>
        </p:nvGraphicFramePr>
        <p:xfrm>
          <a:off x="2265528" y="1933433"/>
          <a:ext cx="3657600" cy="3860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/>
          <p:cNvSpPr/>
          <p:nvPr/>
        </p:nvSpPr>
        <p:spPr>
          <a:xfrm>
            <a:off x="3332328" y="1295400"/>
            <a:ext cx="16002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File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332328" y="6019800"/>
            <a:ext cx="16002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File</a:t>
            </a:r>
            <a:endParaRPr lang="en-US" dirty="0"/>
          </a:p>
        </p:txBody>
      </p:sp>
      <p:sp>
        <p:nvSpPr>
          <p:cNvPr id="7" name="Line Callout 3 (Accent Bar) 6"/>
          <p:cNvSpPr/>
          <p:nvPr/>
        </p:nvSpPr>
        <p:spPr>
          <a:xfrm>
            <a:off x="5923128" y="24384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Token string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5943600" y="32766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Abstract syntax tree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Line Callout 3 (Accent Bar) 9"/>
          <p:cNvSpPr/>
          <p:nvPr/>
        </p:nvSpPr>
        <p:spPr>
          <a:xfrm>
            <a:off x="5923128" y="41148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Augmented AST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ine Callout 3 (Accent Bar) 10"/>
          <p:cNvSpPr/>
          <p:nvPr/>
        </p:nvSpPr>
        <p:spPr>
          <a:xfrm>
            <a:off x="5923128" y="5029200"/>
            <a:ext cx="1371600" cy="457200"/>
          </a:xfrm>
          <a:prstGeom prst="accentCallout3">
            <a:avLst>
              <a:gd name="adj1" fmla="val 24720"/>
              <a:gd name="adj2" fmla="val -373"/>
              <a:gd name="adj3" fmla="val 48601"/>
              <a:gd name="adj4" fmla="val -16667"/>
              <a:gd name="adj5" fmla="val 49254"/>
              <a:gd name="adj6" fmla="val -71393"/>
              <a:gd name="adj7" fmla="val 29381"/>
              <a:gd name="adj8" fmla="val -124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Object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50AF0F-49CE-4B32-B0C9-75C60AB5496B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730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Components</a:t>
            </a:r>
            <a:endParaRPr lang="en-IN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8422" y="3505200"/>
            <a:ext cx="4183578" cy="25908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sz="2000" dirty="0" smtClean="0"/>
              <a:t>Filters are processing units</a:t>
            </a:r>
          </a:p>
          <a:p>
            <a:pPr eaLnBrk="1" hangingPunct="1"/>
            <a:r>
              <a:rPr lang="en-US" sz="2000" dirty="0" smtClean="0"/>
              <a:t>Enriches – computing and adding information</a:t>
            </a:r>
          </a:p>
          <a:p>
            <a:pPr eaLnBrk="1" hangingPunct="1"/>
            <a:r>
              <a:rPr lang="en-US" sz="2000" dirty="0" smtClean="0"/>
              <a:t>Refine – concentrating or extracting information</a:t>
            </a:r>
          </a:p>
          <a:p>
            <a:pPr eaLnBrk="1" hangingPunct="1"/>
            <a:r>
              <a:rPr lang="en-US" sz="2000" dirty="0" smtClean="0"/>
              <a:t>Transforms – delivering data in  some other representation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3860" y="1524000"/>
            <a:ext cx="4191000" cy="1600200"/>
            <a:chOff x="228600" y="4267200"/>
            <a:chExt cx="4191000" cy="1600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228600" y="4267200"/>
              <a:ext cx="41148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en-US" sz="2000" dirty="0" smtClean="0"/>
                <a:t>Data Source</a:t>
              </a:r>
            </a:p>
          </p:txBody>
        </p:sp>
        <p:sp>
          <p:nvSpPr>
            <p:cNvPr id="2" name="Flowchart: Magnetic Disk 1"/>
            <p:cNvSpPr/>
            <p:nvPr/>
          </p:nvSpPr>
          <p:spPr>
            <a:xfrm>
              <a:off x="369125" y="4267200"/>
              <a:ext cx="4050475" cy="14478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Represents </a:t>
              </a:r>
              <a:r>
                <a:rPr lang="en-US" dirty="0">
                  <a:solidFill>
                    <a:schemeClr val="tx1"/>
                  </a:solidFill>
                </a:rPr>
                <a:t>input to the system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Sequence of data of the same structure or type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1852" y="3372582"/>
            <a:ext cx="4114800" cy="2449286"/>
            <a:chOff x="4800600" y="1665514"/>
            <a:chExt cx="4114800" cy="2449286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4800600" y="1796139"/>
              <a:ext cx="4114800" cy="54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en-US" sz="2000" dirty="0" smtClean="0"/>
                <a:t>Data Sink</a:t>
              </a:r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864925" y="1665514"/>
              <a:ext cx="4050475" cy="2449286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collects results from end of the pipeline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Active: pulls results from preceding processing stage</a:t>
              </a:r>
            </a:p>
            <a:p>
              <a:pPr marL="285750" indent="-285750" eaLnBrk="1" hangingPunct="1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Passive: allows preceding filter to push or write the results into it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>
            <a:off x="2261260" y="2971800"/>
            <a:ext cx="40574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72000" y="4572000"/>
            <a:ext cx="37902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8C7E8-0F20-4952-ADBA-7C3CAC490BB9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43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Scenario-1</a:t>
            </a:r>
            <a:endParaRPr lang="en-IN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447801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Push pipeline [Activity starts with the Data source]</a:t>
            </a:r>
          </a:p>
          <a:p>
            <a:pPr lvl="1" eaLnBrk="1" hangingPunct="1"/>
            <a:r>
              <a:rPr lang="en-US" sz="2400" dirty="0" smtClean="0"/>
              <a:t>Filter activity started by writing data to the filters</a:t>
            </a:r>
          </a:p>
          <a:p>
            <a:pPr lvl="1" eaLnBrk="1" hangingPunct="1"/>
            <a:r>
              <a:rPr lang="en-US" sz="2400" dirty="0" smtClean="0"/>
              <a:t>Passive Filter [Use direct calls to the adjacent pipeline]</a:t>
            </a:r>
            <a:endParaRPr lang="en-IN" sz="2400" dirty="0" smtClean="0"/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8616626"/>
              </p:ext>
            </p:extLst>
          </p:nvPr>
        </p:nvGraphicFramePr>
        <p:xfrm>
          <a:off x="914400" y="2873375"/>
          <a:ext cx="7467600" cy="3603625"/>
        </p:xfrm>
        <a:graphic>
          <a:graphicData uri="http://schemas.openxmlformats.org/presentationml/2006/ole">
            <p:oleObj spid="_x0000_s24663" name="Visio" r:id="rId3" imgW="4533900" imgH="3263900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D9272-36B6-4C68-8A6C-F0AD391133CC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98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Scenario-2</a:t>
            </a:r>
            <a:endParaRPr lang="en-IN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676401"/>
          </a:xfrm>
        </p:spPr>
        <p:txBody>
          <a:bodyPr/>
          <a:lstStyle/>
          <a:p>
            <a:pPr lvl="1" eaLnBrk="1" hangingPunct="1"/>
            <a:r>
              <a:rPr lang="en-US" dirty="0" smtClean="0"/>
              <a:t>Pull pipeline</a:t>
            </a:r>
          </a:p>
          <a:p>
            <a:pPr lvl="1" eaLnBrk="1" hangingPunct="1"/>
            <a:r>
              <a:rPr lang="en-US" dirty="0" smtClean="0"/>
              <a:t>Control flow is started by the data sink calling for data </a:t>
            </a:r>
            <a:endParaRPr lang="en-IN" dirty="0" smtClean="0"/>
          </a:p>
        </p:txBody>
      </p:sp>
      <p:graphicFrame>
        <p:nvGraphicFramePr>
          <p:cNvPr id="23556" name="Object 13"/>
          <p:cNvGraphicFramePr>
            <a:graphicFrameLocks noChangeAspect="1"/>
          </p:cNvGraphicFramePr>
          <p:nvPr/>
        </p:nvGraphicFramePr>
        <p:xfrm>
          <a:off x="533400" y="3124200"/>
          <a:ext cx="7848600" cy="3203575"/>
        </p:xfrm>
        <a:graphic>
          <a:graphicData uri="http://schemas.openxmlformats.org/presentationml/2006/ole">
            <p:oleObj spid="_x0000_s25687" name="Visio" r:id="rId3" imgW="4787900" imgH="2844800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60166-B6E3-4FCD-ACEF-7DD05434EBE5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27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Scenario 3</a:t>
            </a:r>
            <a:endParaRPr lang="en-IN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838201"/>
          </a:xfrm>
        </p:spPr>
        <p:txBody>
          <a:bodyPr/>
          <a:lstStyle/>
          <a:p>
            <a:pPr lvl="1" eaLnBrk="1" hangingPunct="1"/>
            <a:r>
              <a:rPr lang="en-IN" dirty="0" smtClean="0"/>
              <a:t>Push-pull mixed pipeline</a:t>
            </a:r>
          </a:p>
        </p:txBody>
      </p:sp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457200" y="2286000"/>
          <a:ext cx="8229600" cy="4043363"/>
        </p:xfrm>
        <a:graphic>
          <a:graphicData uri="http://schemas.openxmlformats.org/presentationml/2006/ole">
            <p:oleObj spid="_x0000_s26711" name="Visio" r:id="rId3" imgW="4673600" imgH="2578100" progId="">
              <p:embed/>
            </p:oleObj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D0615-9C43-44E5-81E2-22C7041DE05C}" type="datetime1">
              <a:rPr lang="en-US" smtClean="0"/>
              <a:pPr>
                <a:defRPr/>
              </a:pPr>
              <a:t>9/22/15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12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7686</TotalTime>
  <Words>898</Words>
  <Application>Microsoft Macintosh PowerPoint</Application>
  <PresentationFormat>On-screen Show (4:3)</PresentationFormat>
  <Paragraphs>199</Paragraphs>
  <Slides>19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think-cell Slide</vt:lpstr>
      <vt:lpstr>Visio</vt:lpstr>
      <vt:lpstr>SS ZG653 (RL 10.1): Software Architecture Pipe and Filter Pattern</vt:lpstr>
      <vt:lpstr>Pipes and Filters</vt:lpstr>
      <vt:lpstr>Pipes and Filters – 3 part schema</vt:lpstr>
      <vt:lpstr>Simple case</vt:lpstr>
      <vt:lpstr>Known Example –Compiler Design</vt:lpstr>
      <vt:lpstr>Various Components</vt:lpstr>
      <vt:lpstr>Scenario-1</vt:lpstr>
      <vt:lpstr>Scenario-2</vt:lpstr>
      <vt:lpstr>Scenario 3</vt:lpstr>
      <vt:lpstr>Scenario 4- Multiprocess</vt:lpstr>
      <vt:lpstr>Implementation</vt:lpstr>
      <vt:lpstr>Initial Steps</vt:lpstr>
      <vt:lpstr>Design Pipe and Filter</vt:lpstr>
      <vt:lpstr>Final Steps</vt:lpstr>
      <vt:lpstr>Variants</vt:lpstr>
      <vt:lpstr>Benefits</vt:lpstr>
      <vt:lpstr>Liabilities</vt:lpstr>
      <vt:lpstr>Pipe and Filter in Cloud based Service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893</cp:revision>
  <dcterms:created xsi:type="dcterms:W3CDTF">2015-09-22T08:23:57Z</dcterms:created>
  <dcterms:modified xsi:type="dcterms:W3CDTF">2015-09-22T08:28:40Z</dcterms:modified>
</cp:coreProperties>
</file>