
<file path=[Content_Types].xml><?xml version="1.0" encoding="utf-8"?>
<Types xmlns="http://schemas.openxmlformats.org/package/2006/content-types">
  <Override PartName="/ppt/tags/tag1.xml" ContentType="application/vnd.openxmlformats-officedocument.presentationml.tags+xml"/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Default Extension="emf" ContentType="image/x-emf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ppt/tags/tag2.xml" ContentType="application/vnd.openxmlformats-officedocument.presentationml.tag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Default Extension="vml" ContentType="application/vnd.openxmlformats-officedocument.vmlDrawing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gs/tag3.xml" ContentType="application/vnd.openxmlformats-officedocument.presentationml.tag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2"/>
  </p:notesMasterIdLst>
  <p:sldIdLst>
    <p:sldId id="344" r:id="rId2"/>
    <p:sldId id="380" r:id="rId3"/>
    <p:sldId id="381" r:id="rId4"/>
    <p:sldId id="382" r:id="rId5"/>
    <p:sldId id="378" r:id="rId6"/>
    <p:sldId id="385" r:id="rId7"/>
    <p:sldId id="383" r:id="rId8"/>
    <p:sldId id="386" r:id="rId9"/>
    <p:sldId id="384" r:id="rId10"/>
    <p:sldId id="34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<p14:section name="Default Section" id="{E079857D-7025-4752-92DF-7B78DE4A995C}">
          <p14:sldIdLst>
            <p14:sldId id="344"/>
            <p14:sldId id="348"/>
            <p14:sldId id="351"/>
            <p14:sldId id="354"/>
            <p14:sldId id="385"/>
            <p14:sldId id="352"/>
            <p14:sldId id="355"/>
            <p14:sldId id="359"/>
            <p14:sldId id="360"/>
            <p14:sldId id="361"/>
            <p14:sldId id="362"/>
            <p14:sldId id="363"/>
            <p14:sldId id="386"/>
            <p14:sldId id="387"/>
            <p14:sldId id="368"/>
            <p14:sldId id="370"/>
            <p14:sldId id="371"/>
            <p14:sldId id="372"/>
          </p14:sldIdLst>
        </p14:section>
        <p14:section name="Blackboard Pattern" id="{D821C582-37B9-4EEB-9F63-304FCB222DCE}">
          <p14:sldIdLst>
            <p14:sldId id="388"/>
            <p14:sldId id="380"/>
            <p14:sldId id="381"/>
            <p14:sldId id="382"/>
            <p14:sldId id="378"/>
            <p14:sldId id="383"/>
            <p14:sldId id="384"/>
            <p14:sldId id="34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1765" autoAdjust="0"/>
    <p:restoredTop sz="93073" autoAdjust="0"/>
  </p:normalViewPr>
  <p:slideViewPr>
    <p:cSldViewPr>
      <p:cViewPr>
        <p:scale>
          <a:sx n="80" d="100"/>
          <a:sy n="80" d="100"/>
        </p:scale>
        <p:origin x="-2448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21BF7A-F4C0-4BE5-9CA6-90349A756B16}" type="datetimeFigureOut">
              <a:rPr lang="en-US"/>
              <a:pPr>
                <a:defRPr/>
              </a:pPr>
              <a:t>9/23/15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6D13BD-4742-4A2D-88DE-6ACD5EA17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85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6A9747-0BED-4693-9C1F-FF931999E1A8}" type="slidenum">
              <a:rPr 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8195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5625" y="4913313"/>
            <a:ext cx="5843588" cy="2254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9pPr>
          </a:lstStyle>
          <a:p>
            <a:fld id="{32E50F52-63DB-44FA-854C-E27F4E161493}" type="slidenum">
              <a:rPr lang="en-US" altLang="en-US" sz="1200">
                <a:latin typeface="Arial" charset="0"/>
              </a:rPr>
              <a:pPr/>
              <a:t>5</a:t>
            </a:fld>
            <a:endParaRPr lang="en-US" altLang="en-US" sz="1200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9B309A-2E22-4953-827C-780047AC8F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1.bin"/><Relationship Id="rId8" Type="http://schemas.openxmlformats.org/officeDocument/2006/relationships/image" Target="../media/image3.jpeg"/><Relationship Id="rId9" Type="http://schemas.openxmlformats.org/officeDocument/2006/relationships/image" Target="../media/image4.emf"/><Relationship Id="rId10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14EEB-08A4-4D2F-8B43-6232C15D24CC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8258B-7833-4A72-9B7C-65F74D8B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367EC-072B-4ABC-8048-8CC5DECE484E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2C5CF-B68F-4558-8DFD-8562AE001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D02A0-881A-4E09-ABCA-B540107B561E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3111B-94F2-4EC4-BB5A-B60C70B5E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61925" cy="161925"/>
        </p:xfrm>
        <a:graphic>
          <a:graphicData uri="http://schemas.openxmlformats.org/presentationml/2006/ole">
            <p:oleObj spid="_x0000_s22989" name="think-cell Slide" r:id="rId7" imgW="6350000" imgH="6350000" progId="">
              <p:embed/>
            </p:oleObj>
          </a:graphicData>
        </a:graphic>
      </p:graphicFrame>
      <p:pic>
        <p:nvPicPr>
          <p:cNvPr id="5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/>
          <a:srcRect r="5666" b="5637"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Title Elements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0" y="0"/>
            <a:ext cx="9140825" cy="6859588"/>
            <a:chOff x="0" y="0"/>
            <a:chExt cx="5643" cy="4235"/>
          </a:xfrm>
        </p:grpSpPr>
        <p:sp>
          <p:nvSpPr>
            <p:cNvPr id="7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pic>
        <p:nvPicPr>
          <p:cNvPr id="10" name="TitleBottomBarBW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19963" y="6573838"/>
            <a:ext cx="167005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0"/>
          <p:cNvSpPr/>
          <p:nvPr userDrawn="1"/>
        </p:nvSpPr>
        <p:spPr>
          <a:xfrm>
            <a:off x="0" y="3440113"/>
            <a:ext cx="8863013" cy="2798762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31"/>
          <p:cNvSpPr/>
          <p:nvPr userDrawn="1"/>
        </p:nvSpPr>
        <p:spPr>
          <a:xfrm>
            <a:off x="2954338" y="6238875"/>
            <a:ext cx="2954337" cy="7778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32"/>
          <p:cNvSpPr/>
          <p:nvPr userDrawn="1"/>
        </p:nvSpPr>
        <p:spPr>
          <a:xfrm>
            <a:off x="0" y="6238875"/>
            <a:ext cx="2954338" cy="7778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33"/>
          <p:cNvSpPr/>
          <p:nvPr userDrawn="1"/>
        </p:nvSpPr>
        <p:spPr>
          <a:xfrm>
            <a:off x="5908675" y="6238875"/>
            <a:ext cx="2954338" cy="7778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96" tIns="46648" rIns="93296" bIns="466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34" descr="BITS_university_logo_whitevert.png"/>
          <p:cNvPicPr>
            <a:picLocks noChangeAspect="1"/>
          </p:cNvPicPr>
          <p:nvPr userDrawn="1"/>
        </p:nvPicPr>
        <p:blipFill>
          <a:blip r:embed="rId10" cstate="print"/>
          <a:srcRect t="2" b="28592"/>
          <a:stretch>
            <a:fillRect/>
          </a:stretch>
        </p:blipFill>
        <p:spPr bwMode="auto">
          <a:xfrm>
            <a:off x="77788" y="3440113"/>
            <a:ext cx="2098675" cy="202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35"/>
          <p:cNvGrpSpPr>
            <a:grpSpLocks/>
          </p:cNvGrpSpPr>
          <p:nvPr userDrawn="1"/>
        </p:nvGrpSpPr>
        <p:grpSpPr bwMode="auto">
          <a:xfrm>
            <a:off x="-77788" y="5384800"/>
            <a:ext cx="2254251" cy="698500"/>
            <a:chOff x="76200" y="2209800"/>
            <a:chExt cx="2209800" cy="685800"/>
          </a:xfrm>
        </p:grpSpPr>
        <p:sp>
          <p:nvSpPr>
            <p:cNvPr id="17" name="TextBox 36"/>
            <p:cNvSpPr txBox="1"/>
            <p:nvPr userDrawn="1"/>
          </p:nvSpPr>
          <p:spPr>
            <a:xfrm>
              <a:off x="76200" y="2209800"/>
              <a:ext cx="2209800" cy="5533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000" b="1" spc="-153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3000" spc="-153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8" name="TextBox 37"/>
            <p:cNvSpPr txBox="1"/>
            <p:nvPr userDrawn="1"/>
          </p:nvSpPr>
          <p:spPr>
            <a:xfrm>
              <a:off x="228708" y="2664922"/>
              <a:ext cx="1904785" cy="2306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35"/>
            <a:ext cx="6199129" cy="369332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1600"/>
            <a:ext cx="7543800" cy="915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96975"/>
            <a:ext cx="4189413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196975"/>
            <a:ext cx="41910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09800" y="6524625"/>
            <a:ext cx="4343400" cy="339725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669088"/>
            <a:ext cx="1146175" cy="193675"/>
          </a:xfrm>
        </p:spPr>
        <p:txBody>
          <a:bodyPr/>
          <a:lstStyle>
            <a:lvl1pPr>
              <a:defRPr/>
            </a:lvl1pPr>
          </a:lstStyle>
          <a:p>
            <a:fld id="{9CFDB6F3-717B-4EFA-AE68-39ABADDA5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2781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400"/>
            <a:ext cx="8229600" cy="939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0CC69-A12B-494F-AC71-FA47833CCDDE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EA1C-A7DB-4043-A966-3C3226410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65187" y="1219200"/>
            <a:ext cx="7059613" cy="47625"/>
            <a:chOff x="304800" y="1387475"/>
            <a:chExt cx="7059613" cy="47625"/>
          </a:xfrm>
        </p:grpSpPr>
        <p:sp>
          <p:nvSpPr>
            <p:cNvPr id="7" name="Rectangle 6"/>
            <p:cNvSpPr/>
            <p:nvPr userDrawn="1"/>
          </p:nvSpPr>
          <p:spPr>
            <a:xfrm>
              <a:off x="2851150" y="1387475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5129213" y="1387475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387475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2" name="Rectangle 11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FAB28-8352-49DA-8670-87E7E7A9C345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94BB5-FA31-4C4A-832D-C4069DAEFC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600" y="6248400"/>
            <a:ext cx="7086599" cy="53975"/>
            <a:chOff x="2084388" y="6550025"/>
            <a:chExt cx="7086599" cy="53975"/>
          </a:xfrm>
        </p:grpSpPr>
        <p:sp>
          <p:nvSpPr>
            <p:cNvPr id="8" name="Rectangle 7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8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65C9E-78B0-4701-BC7E-54BD48BA1F42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719E3-4EA4-4EB4-A6A2-0A7E31A94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65187" y="1066800"/>
            <a:ext cx="7059613" cy="47625"/>
            <a:chOff x="304800" y="1219200"/>
            <a:chExt cx="7059613" cy="47625"/>
          </a:xfrm>
        </p:grpSpPr>
        <p:sp>
          <p:nvSpPr>
            <p:cNvPr id="10" name="Rectangle 9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4" name="Rectangle 13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826"/>
            <a:ext cx="4040188" cy="43935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319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5800"/>
            <a:ext cx="40417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E84A1-111B-4CA6-8F78-08CADCDFAE9C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314A3-D523-4C7A-9CDF-5B6E2E94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5187" y="1143000"/>
            <a:ext cx="7059613" cy="47625"/>
            <a:chOff x="304800" y="1219200"/>
            <a:chExt cx="7059613" cy="4762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7" name="Rectangle 16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DAFD7-5D60-4536-9873-84094F370F78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D608-A983-474B-810A-71D2C64AE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7932738" y="0"/>
            <a:ext cx="12112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6869" y="203200"/>
            <a:ext cx="8229600" cy="101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865187" y="1219200"/>
            <a:ext cx="7059613" cy="47625"/>
            <a:chOff x="304800" y="1219200"/>
            <a:chExt cx="7059613" cy="47625"/>
          </a:xfrm>
        </p:grpSpPr>
        <p:sp>
          <p:nvSpPr>
            <p:cNvPr id="8" name="Rectangle 7"/>
            <p:cNvSpPr/>
            <p:nvPr userDrawn="1"/>
          </p:nvSpPr>
          <p:spPr>
            <a:xfrm>
              <a:off x="5129213" y="1219200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4800" y="1219200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851150" y="1219200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SS ZG653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66800" y="6477000"/>
            <a:ext cx="7086599" cy="53975"/>
            <a:chOff x="2084388" y="6550025"/>
            <a:chExt cx="7086599" cy="53975"/>
          </a:xfrm>
        </p:grpSpPr>
        <p:sp>
          <p:nvSpPr>
            <p:cNvPr id="13" name="Rectangle 12"/>
            <p:cNvSpPr/>
            <p:nvPr/>
          </p:nvSpPr>
          <p:spPr>
            <a:xfrm>
              <a:off x="4630738" y="6550025"/>
              <a:ext cx="2328862" cy="492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6557962"/>
              <a:ext cx="2236787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4388" y="6550025"/>
              <a:ext cx="2579687" cy="49213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546AC-22A1-427E-A9BE-33FB7D434E5A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084DF-DC46-4C12-978C-A84F77F3D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ADEEB-69F6-4F6B-B96C-0D37CF46E5E9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9DEAB-A622-469A-A93C-6A44F10F9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5D475-4FA1-45E8-9B0E-65C62115E666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C480E-89B4-4B68-9362-EC75E0717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8AFAF78-3F60-4D45-A447-F4C68A25F9C6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6CAB3F-691D-476E-BA2C-15613104D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7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lIns="93296" tIns="46648" rIns="93296" bIns="46648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913" y="3433763"/>
            <a:ext cx="6923087" cy="228123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dirty="0" smtClean="0"/>
              <a:t>SS ZG653 (RL 10.2): </a:t>
            </a:r>
            <a:r>
              <a:rPr lang="en-GB" sz="3600" dirty="0"/>
              <a:t>Software </a:t>
            </a:r>
            <a:r>
              <a:rPr lang="en-GB" sz="3600" dirty="0" smtClean="0"/>
              <a:t>Architecture</a:t>
            </a:r>
            <a:br>
              <a:rPr lang="en-GB" sz="3600" dirty="0" smtClean="0"/>
            </a:br>
            <a:r>
              <a:rPr lang="en-GB" sz="3200" dirty="0" smtClean="0"/>
              <a:t>Blackboard Architecture</a:t>
            </a:r>
            <a:endParaRPr lang="en-GB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29000" y="57574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Instructor: Prof. </a:t>
            </a:r>
            <a:r>
              <a:rPr lang="en-US" b="1" dirty="0" err="1" smtClean="0">
                <a:solidFill>
                  <a:schemeClr val="bg1"/>
                </a:solidFill>
              </a:rPr>
              <a:t>Santonu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Sarkar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5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7369175" y="0"/>
            <a:ext cx="16065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536825" y="1125538"/>
            <a:ext cx="2328863" cy="476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14888" y="1125538"/>
            <a:ext cx="2235200" cy="444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9525" y="1125538"/>
            <a:ext cx="2581275" cy="47625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30738" y="6550025"/>
            <a:ext cx="2328862" cy="492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07213" y="6550025"/>
            <a:ext cx="2236787" cy="460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84388" y="6550025"/>
            <a:ext cx="2579687" cy="49213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1676400" y="3040063"/>
            <a:ext cx="54102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C86219D8-D3CD-472B-9381-C1902B850A54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239379-7C12-4069-B4D1-BDB40412BD9F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and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set of heterogeneous specialized modules which dynamically change their strategies as a response to unpredictable events</a:t>
            </a:r>
          </a:p>
          <a:p>
            <a:pPr lvl="1"/>
            <a:r>
              <a:rPr lang="en-US" sz="2000" dirty="0" smtClean="0"/>
              <a:t>Non-deterministic strategies</a:t>
            </a:r>
          </a:p>
          <a:p>
            <a:r>
              <a:rPr lang="en-US" sz="2400" dirty="0" smtClean="0"/>
              <a:t>Problem</a:t>
            </a:r>
          </a:p>
          <a:p>
            <a:pPr lvl="1"/>
            <a:r>
              <a:rPr lang="en-US" sz="2000" dirty="0" smtClean="0"/>
              <a:t>When there is no deterministic solutions to process raw data, and it is required to interchange algorithms processing some intermediate computation</a:t>
            </a:r>
          </a:p>
          <a:p>
            <a:pPr lvl="1"/>
            <a:r>
              <a:rPr lang="en-US" sz="2000" dirty="0" smtClean="0"/>
              <a:t>Solutions to partial problems require different representation</a:t>
            </a:r>
          </a:p>
          <a:p>
            <a:pPr lvl="1"/>
            <a:r>
              <a:rPr lang="en-US" sz="2000" dirty="0" smtClean="0"/>
              <a:t>No predetermined strategy is present to solve a problem (in functional decomposition sequence of activations are more hard-coded)</a:t>
            </a:r>
          </a:p>
          <a:p>
            <a:pPr lvl="1"/>
            <a:r>
              <a:rPr lang="en-US" sz="2000" dirty="0" smtClean="0"/>
              <a:t>Dealing with uncertain knowledge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DAB63E-EF62-41B8-83C6-C3EB363BCFDB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2D608-A983-474B-810A-71D2C64AE7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2067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complete search of the solution space is not possible</a:t>
            </a:r>
          </a:p>
          <a:p>
            <a:r>
              <a:rPr lang="en-US" sz="2800" dirty="0" smtClean="0"/>
              <a:t>Different algorithms to be used for partial solutions</a:t>
            </a:r>
          </a:p>
          <a:p>
            <a:r>
              <a:rPr lang="en-US" sz="2800" dirty="0" smtClean="0"/>
              <a:t>One algorithm uses results of another algorithm</a:t>
            </a:r>
          </a:p>
          <a:p>
            <a:r>
              <a:rPr lang="en-US" sz="2800" dirty="0" smtClean="0"/>
              <a:t>Input, intermediate data, output can have different representation</a:t>
            </a:r>
          </a:p>
          <a:p>
            <a:r>
              <a:rPr lang="en-US" sz="2800" dirty="0" smtClean="0"/>
              <a:t>No strict sequence between algorithms, one can run them concurrently if required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2A34C4-4DC4-46DD-8D34-7A3D0B50D0BB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2088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89712"/>
            <a:ext cx="8610600" cy="5029200"/>
          </a:xfrm>
        </p:spPr>
        <p:txBody>
          <a:bodyPr/>
          <a:lstStyle/>
          <a:p>
            <a:r>
              <a:rPr lang="en-US" dirty="0" smtClean="0"/>
              <a:t>Speech recognition (HEARSAY project 1980)</a:t>
            </a:r>
          </a:p>
          <a:p>
            <a:r>
              <a:rPr lang="en-US" dirty="0" smtClean="0"/>
              <a:t>Vehicle identification and tracking</a:t>
            </a:r>
          </a:p>
          <a:p>
            <a:r>
              <a:rPr lang="en-US" dirty="0" smtClean="0"/>
              <a:t>Robot control (navigation, environment learning, reasoning, destination route planning)</a:t>
            </a:r>
          </a:p>
          <a:p>
            <a:r>
              <a:rPr lang="en-US" dirty="0" smtClean="0"/>
              <a:t>Modern machine learning algorithms for complex task (Jeopardy challenge)</a:t>
            </a:r>
          </a:p>
          <a:p>
            <a:r>
              <a:rPr lang="en-US" dirty="0" smtClean="0"/>
              <a:t>Adobe OCR text recognition</a:t>
            </a:r>
          </a:p>
          <a:p>
            <a:r>
              <a:rPr lang="en-US" dirty="0" smtClean="0"/>
              <a:t>Modern compilers tend to be more Blackboard oriented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E6D3E5-2B7C-4511-8E73-E58D7184E00F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9669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Blackboard Pattern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Two kinds of components</a:t>
            </a:r>
          </a:p>
          <a:p>
            <a:pPr lvl="1"/>
            <a:r>
              <a:rPr lang="en-US" altLang="en-US" dirty="0" smtClean="0"/>
              <a:t>Central data structure — blackboard</a:t>
            </a:r>
          </a:p>
          <a:p>
            <a:pPr lvl="1"/>
            <a:r>
              <a:rPr lang="en-US" altLang="en-US" dirty="0" smtClean="0"/>
              <a:t>Components operating on the blackboard</a:t>
            </a:r>
          </a:p>
          <a:p>
            <a:r>
              <a:rPr lang="en-US" altLang="en-US" dirty="0" smtClean="0"/>
              <a:t>System control is entirely driven by the blackboard state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614062" y="6492875"/>
            <a:ext cx="1524000" cy="365125"/>
          </a:xfrm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ＭＳ Ｐゴシック" pitchFamily="-16" charset="-128"/>
              </a:defRPr>
            </a:lvl9pPr>
          </a:lstStyle>
          <a:p>
            <a:fld id="{5C08A0E5-38B8-491B-9F66-D57EB7E72DF4}" type="slidenum">
              <a:rPr lang="en-US" altLang="en-US" sz="105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91FF9F-E51A-4291-964D-8AD7DFA82DB6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883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Blackboard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blackboard is the shared data structure where solutions are built </a:t>
            </a:r>
          </a:p>
          <a:p>
            <a:r>
              <a:rPr lang="en-US" sz="2400" dirty="0" err="1" smtClean="0"/>
              <a:t>􏰝</a:t>
            </a:r>
            <a:r>
              <a:rPr lang="en-US" sz="2400" dirty="0" smtClean="0"/>
              <a:t> The control plan encapsulates information necessary to run the system</a:t>
            </a:r>
          </a:p>
          <a:p>
            <a:pPr lvl="1"/>
            <a:r>
              <a:rPr lang="en-US" sz="2000" dirty="0" smtClean="0"/>
              <a:t>It is accessed and up dated by control knowledge </a:t>
            </a:r>
            <a:r>
              <a:rPr lang="en-US" sz="2000" dirty="0" smtClean="0"/>
              <a:t>sources</a:t>
            </a:r>
          </a:p>
          <a:p>
            <a:r>
              <a:rPr lang="en-US" sz="2400" dirty="0" err="1" smtClean="0"/>
              <a:t>DomainKS</a:t>
            </a:r>
            <a:r>
              <a:rPr lang="en-US" sz="2400" dirty="0" smtClean="0"/>
              <a:t> </a:t>
            </a:r>
            <a:r>
              <a:rPr lang="en-US" sz="2400" dirty="0" smtClean="0"/>
              <a:t>are concerned with the solving of </a:t>
            </a:r>
            <a:r>
              <a:rPr lang="en-US" sz="2400" dirty="0" smtClean="0"/>
              <a:t>domain specific problems</a:t>
            </a:r>
            <a:endParaRPr lang="en-US" sz="2400" dirty="0" smtClean="0"/>
          </a:p>
          <a:p>
            <a:r>
              <a:rPr lang="en-US" sz="2400" dirty="0" smtClean="0"/>
              <a:t>Control </a:t>
            </a:r>
            <a:r>
              <a:rPr lang="en-US" sz="2400" dirty="0" smtClean="0"/>
              <a:t>KS adapt the current control plan to the current </a:t>
            </a:r>
            <a:r>
              <a:rPr lang="en-US" sz="2400" dirty="0" smtClean="0"/>
              <a:t>situation</a:t>
            </a:r>
          </a:p>
          <a:p>
            <a:r>
              <a:rPr lang="en-US" sz="2400" dirty="0" smtClean="0"/>
              <a:t>The control component </a:t>
            </a:r>
            <a:r>
              <a:rPr lang="en-US" sz="2400" dirty="0" smtClean="0"/>
              <a:t>selects, </a:t>
            </a:r>
            <a:r>
              <a:rPr lang="en-US" sz="2400" dirty="0" smtClean="0"/>
              <a:t>configures </a:t>
            </a:r>
            <a:r>
              <a:rPr lang="en-US" sz="2400" dirty="0" smtClean="0"/>
              <a:t>and </a:t>
            </a:r>
            <a:r>
              <a:rPr lang="en-US" sz="2400" dirty="0" smtClean="0"/>
              <a:t>executes knowledge</a:t>
            </a:r>
            <a:r>
              <a:rPr lang="en-US" sz="2400" dirty="0" smtClean="0"/>
              <a:t> sources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E0CC69-A12B-494F-AC71-FA47833CCDDE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Structure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972617" y="2204684"/>
            <a:ext cx="6616460" cy="4953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AE885E-ACEC-4CFA-92DB-BCEFEFC037CD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Line Callout 3 (Accent Bar) 7"/>
          <p:cNvSpPr/>
          <p:nvPr/>
        </p:nvSpPr>
        <p:spPr>
          <a:xfrm>
            <a:off x="762000" y="5334000"/>
            <a:ext cx="1752600" cy="914400"/>
          </a:xfrm>
          <a:prstGeom prst="accentCallout3">
            <a:avLst>
              <a:gd name="adj1" fmla="val 18750"/>
              <a:gd name="adj2" fmla="val -4439"/>
              <a:gd name="adj3" fmla="val 18750"/>
              <a:gd name="adj4" fmla="val -16667"/>
              <a:gd name="adj5" fmla="val -69254"/>
              <a:gd name="adj6" fmla="val -20025"/>
              <a:gd name="adj7" fmla="val -126141"/>
              <a:gd name="adj8" fmla="val 25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Shared </a:t>
            </a:r>
            <a:r>
              <a:rPr lang="en-US" sz="1400" dirty="0" err="1" smtClean="0"/>
              <a:t>datastore</a:t>
            </a:r>
            <a:r>
              <a:rPr lang="en-US" sz="1400" dirty="0" smtClean="0"/>
              <a:t>  containing partial solutions</a:t>
            </a:r>
            <a:endParaRPr lang="en-US" sz="1400" dirty="0"/>
          </a:p>
        </p:txBody>
      </p:sp>
      <p:sp>
        <p:nvSpPr>
          <p:cNvPr id="9" name="Line Callout 2 (Accent Bar) 8"/>
          <p:cNvSpPr/>
          <p:nvPr/>
        </p:nvSpPr>
        <p:spPr>
          <a:xfrm>
            <a:off x="6477000" y="1295400"/>
            <a:ext cx="2590800" cy="1600200"/>
          </a:xfrm>
          <a:prstGeom prst="accentCallout2">
            <a:avLst>
              <a:gd name="adj1" fmla="val 15922"/>
              <a:gd name="adj2" fmla="val -3065"/>
              <a:gd name="adj3" fmla="val 63998"/>
              <a:gd name="adj4" fmla="val -29836"/>
              <a:gd name="adj5" fmla="val 205823"/>
              <a:gd name="adj6" fmla="val -66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400" dirty="0" smtClean="0"/>
              <a:t>Highly </a:t>
            </a:r>
            <a:r>
              <a:rPr lang="en-US" sz="1400" dirty="0"/>
              <a:t>specialized </a:t>
            </a:r>
            <a:r>
              <a:rPr lang="en-US" sz="1400" dirty="0" smtClean="0"/>
              <a:t>modules</a:t>
            </a:r>
          </a:p>
          <a:p>
            <a:pPr marL="91440" indent="-91440">
              <a:buFont typeface="Arial" charset="0"/>
              <a:buChar char="•"/>
            </a:pPr>
            <a:r>
              <a:rPr lang="en-US" sz="1400" dirty="0" smtClean="0"/>
              <a:t>Each is  different</a:t>
            </a:r>
          </a:p>
          <a:p>
            <a:pPr marL="91440" indent="-91440">
              <a:buFont typeface="Arial" charset="0"/>
              <a:buChar char="•"/>
            </a:pPr>
            <a:r>
              <a:rPr lang="en-US" sz="1400" dirty="0" smtClean="0"/>
              <a:t>Has </a:t>
            </a:r>
            <a:r>
              <a:rPr lang="en-US" sz="1400" dirty="0"/>
              <a:t>a set of triggering </a:t>
            </a:r>
            <a:r>
              <a:rPr lang="en-US" sz="1400" dirty="0" smtClean="0"/>
              <a:t>conditions</a:t>
            </a:r>
          </a:p>
          <a:p>
            <a:pPr marL="91440" indent="-91440">
              <a:buFont typeface="Arial" charset="0"/>
              <a:buChar char="•"/>
            </a:pPr>
            <a:r>
              <a:rPr lang="en-US" sz="1400" dirty="0" smtClean="0"/>
              <a:t>Executable </a:t>
            </a:r>
            <a:r>
              <a:rPr lang="en-US" sz="1400" dirty="0"/>
              <a:t>code that retrieves data from the </a:t>
            </a:r>
            <a:r>
              <a:rPr lang="en-US" sz="1400" dirty="0" smtClean="0"/>
              <a:t>blackboard and updates blackboard</a:t>
            </a:r>
          </a:p>
          <a:p>
            <a:pPr marL="91440" indent="-91440">
              <a:buFont typeface="Arial" charset="0"/>
              <a:buChar char="•"/>
            </a:pPr>
            <a:r>
              <a:rPr lang="en-US" sz="1400" dirty="0" smtClean="0"/>
              <a:t>Don’t interact with each other</a:t>
            </a:r>
            <a:endParaRPr lang="en-US" sz="1400" dirty="0"/>
          </a:p>
        </p:txBody>
      </p:sp>
      <p:sp>
        <p:nvSpPr>
          <p:cNvPr id="10" name="Line Callout 3 (Accent Bar) 9"/>
          <p:cNvSpPr/>
          <p:nvPr/>
        </p:nvSpPr>
        <p:spPr>
          <a:xfrm>
            <a:off x="582300" y="1294832"/>
            <a:ext cx="3505200" cy="990600"/>
          </a:xfrm>
          <a:prstGeom prst="accentCallout3">
            <a:avLst>
              <a:gd name="adj1" fmla="val 21505"/>
              <a:gd name="adj2" fmla="val -2103"/>
              <a:gd name="adj3" fmla="val 77992"/>
              <a:gd name="adj4" fmla="val -10437"/>
              <a:gd name="adj5" fmla="val 120872"/>
              <a:gd name="adj6" fmla="val -8734"/>
              <a:gd name="adj7" fmla="val 132872"/>
              <a:gd name="adj8" fmla="val 73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Runs in a loop</a:t>
            </a:r>
          </a:p>
          <a:p>
            <a:pPr marL="91440" indent="-91440">
              <a:buFont typeface="Arial" charset="0"/>
              <a:buChar char="•"/>
            </a:pPr>
            <a:r>
              <a:rPr lang="en-US" sz="1400" dirty="0" smtClean="0"/>
              <a:t>Monitors change in blackboard</a:t>
            </a:r>
          </a:p>
          <a:p>
            <a:pPr marL="91440" indent="-91440">
              <a:buFont typeface="Arial" charset="0"/>
              <a:buChar char="•"/>
            </a:pPr>
            <a:r>
              <a:rPr lang="en-US" sz="1400" dirty="0" smtClean="0"/>
              <a:t>Activates next KS</a:t>
            </a:r>
          </a:p>
          <a:p>
            <a:pPr marL="91440" indent="-91440">
              <a:buFont typeface="Arial" charset="0"/>
              <a:buChar char="•"/>
            </a:pPr>
            <a:r>
              <a:rPr lang="en-US" sz="1400" dirty="0" smtClean="0"/>
              <a:t>Selection strategy may depend on </a:t>
            </a:r>
            <a:r>
              <a:rPr lang="en-US" sz="1400" dirty="0" err="1"/>
              <a:t>C</a:t>
            </a:r>
            <a:r>
              <a:rPr lang="en-US" sz="1400" dirty="0" err="1" smtClean="0"/>
              <a:t>ontrolData</a:t>
            </a:r>
            <a:endParaRPr lang="en-US" sz="1400" dirty="0"/>
          </a:p>
        </p:txBody>
      </p:sp>
      <p:sp>
        <p:nvSpPr>
          <p:cNvPr id="11" name="Line Callout 3 (Accent Bar) 10"/>
          <p:cNvSpPr/>
          <p:nvPr/>
        </p:nvSpPr>
        <p:spPr>
          <a:xfrm>
            <a:off x="6914297" y="5105400"/>
            <a:ext cx="2019300" cy="1281752"/>
          </a:xfrm>
          <a:prstGeom prst="accentCallout3">
            <a:avLst>
              <a:gd name="adj1" fmla="val 63526"/>
              <a:gd name="adj2" fmla="val -5791"/>
              <a:gd name="adj3" fmla="val 63526"/>
              <a:gd name="adj4" fmla="val -19370"/>
              <a:gd name="adj5" fmla="val 81492"/>
              <a:gd name="adj6" fmla="val -39625"/>
              <a:gd name="adj7" fmla="val 85799"/>
              <a:gd name="adj8" fmla="val -64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dirty="0" smtClean="0"/>
              <a:t>Updates control Data</a:t>
            </a:r>
          </a:p>
          <a:p>
            <a:r>
              <a:rPr lang="en-US" sz="1400" dirty="0" smtClean="0"/>
              <a:t>Such as: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400" dirty="0" smtClean="0"/>
              <a:t>progress estimation, 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400" dirty="0" smtClean="0"/>
              <a:t>computation cost to execute a KS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400" dirty="0" smtClean="0"/>
              <a:t>Control plan</a:t>
            </a:r>
            <a:endParaRPr lang="en-US" sz="14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135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</a:t>
            </a:r>
            <a:r>
              <a:rPr lang="en-US" dirty="0" err="1" smtClean="0"/>
              <a:t>Robo</a:t>
            </a:r>
            <a:r>
              <a:rPr lang="en-US" dirty="0" smtClean="0"/>
              <a:t>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Robot’􏰏s</a:t>
            </a:r>
            <a:r>
              <a:rPr lang="en-US" dirty="0" smtClean="0"/>
              <a:t> high level goal is to visit a set of places as so on as possible</a:t>
            </a:r>
          </a:p>
          <a:p>
            <a:pPr lvl="1"/>
            <a:r>
              <a:rPr lang="en-US" dirty="0" smtClean="0"/>
              <a:t> The successive </a:t>
            </a:r>
            <a:r>
              <a:rPr lang="en-US" dirty="0" err="1" smtClean="0"/>
              <a:t>sub􏰂goals</a:t>
            </a:r>
            <a:r>
              <a:rPr lang="en-US" dirty="0" smtClean="0"/>
              <a:t> are </a:t>
            </a:r>
          </a:p>
          <a:p>
            <a:pPr lvl="2"/>
            <a:r>
              <a:rPr lang="en-US" dirty="0" smtClean="0"/>
              <a:t>to decide on a sequence of places to </a:t>
            </a:r>
            <a:r>
              <a:rPr lang="en-US" dirty="0" err="1" smtClean="0"/>
              <a:t>visit􏰃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to compute the best </a:t>
            </a:r>
            <a:r>
              <a:rPr lang="en-US" dirty="0" err="1" smtClean="0"/>
              <a:t>route􏰃</a:t>
            </a:r>
            <a:r>
              <a:rPr lang="en-US" dirty="0" smtClean="0"/>
              <a:t> and </a:t>
            </a:r>
          </a:p>
          <a:p>
            <a:pPr lvl="2"/>
            <a:r>
              <a:rPr lang="en-US" dirty="0" smtClean="0"/>
              <a:t>to navigate with a constraint of </a:t>
            </a:r>
            <a:r>
              <a:rPr lang="en-US" dirty="0" err="1" smtClean="0"/>
              <a:t>rapidity􏰄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E0CC69-A12B-494F-AC71-FA47833CCDDE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B5EA1C-A7DB-4043-A966-3C322641058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Experimentation- try with different strategies, </a:t>
            </a:r>
          </a:p>
          <a:p>
            <a:pPr eaLnBrk="1" hangingPunct="1"/>
            <a:r>
              <a:rPr lang="en-US" dirty="0" smtClean="0"/>
              <a:t>Support for modifiability- each KS is strictly decoupled</a:t>
            </a:r>
          </a:p>
          <a:p>
            <a:pPr eaLnBrk="1" hangingPunct="1"/>
            <a:r>
              <a:rPr lang="en-US" dirty="0" smtClean="0"/>
              <a:t>Reuse of KS</a:t>
            </a:r>
          </a:p>
          <a:p>
            <a:pPr eaLnBrk="1" hangingPunct="1"/>
            <a:r>
              <a:rPr lang="en-US" dirty="0" smtClean="0"/>
              <a:t>Fault-tolerance even when the data is noisy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Liabilities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Difficulty in testing</a:t>
            </a:r>
            <a:endParaRPr lang="en-US" dirty="0"/>
          </a:p>
          <a:p>
            <a:pPr eaLnBrk="1" hangingPunct="1"/>
            <a:r>
              <a:rPr lang="en-US" dirty="0" smtClean="0"/>
              <a:t>No good solution guaranteed</a:t>
            </a:r>
            <a:endParaRPr lang="en-US" dirty="0"/>
          </a:p>
          <a:p>
            <a:pPr eaLnBrk="1" hangingPunct="1"/>
            <a:r>
              <a:rPr lang="en-US" dirty="0" smtClean="0"/>
              <a:t>Computational overhead in rejecting wrong solutions</a:t>
            </a:r>
            <a:endParaRPr lang="en-US" dirty="0"/>
          </a:p>
          <a:p>
            <a:pPr eaLnBrk="1" hangingPunct="1"/>
            <a:r>
              <a:rPr lang="en-US" dirty="0" smtClean="0"/>
              <a:t>High development effort</a:t>
            </a:r>
          </a:p>
          <a:p>
            <a:pPr eaLnBrk="1" hangingPunct="1"/>
            <a:r>
              <a:rPr lang="en-US" dirty="0" smtClean="0"/>
              <a:t>Concurrent access to blackboard must be synchronized, parallelization is difficult</a:t>
            </a:r>
            <a:endParaRPr lang="en-US" dirty="0"/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Benefits</a:t>
            </a:r>
            <a:endParaRPr lang="en-IN" sz="320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3D27F0-03CC-4209-AD0F-9F8D322DE518}" type="datetime1">
              <a:rPr lang="en-US" smtClean="0"/>
              <a:pPr>
                <a:defRPr/>
              </a:pPr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314A3-D523-4C7A-9CDF-5B6E2E9490D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732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xj6J5YpVpUWcXirqsVerrg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azLF0WJW5EyJOICodr4e_Q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HINKCELLSHAPEDONOTDELETE" val="pbAqiBjI2F0qmvARk_Plq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7693</TotalTime>
  <Words>491</Words>
  <Application>Microsoft Macintosh PowerPoint</Application>
  <PresentationFormat>On-screen Show (4:3)</PresentationFormat>
  <Paragraphs>91</Paragraphs>
  <Slides>10</Slides>
  <Notes>3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think-cell Slide</vt:lpstr>
      <vt:lpstr>SS ZG653 (RL 10.2): Software Architecture Blackboard Architecture</vt:lpstr>
      <vt:lpstr>Context and Problem</vt:lpstr>
      <vt:lpstr>Forces</vt:lpstr>
      <vt:lpstr>Examples</vt:lpstr>
      <vt:lpstr>Blackboard Pattern</vt:lpstr>
      <vt:lpstr>Components of Blackboard</vt:lpstr>
      <vt:lpstr>Solution Structure</vt:lpstr>
      <vt:lpstr>Automated Robo Navigation</vt:lpstr>
      <vt:lpstr>Benefits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Name: ERP Progress Update</dc:title>
  <dc:creator>sachin.arya;Santonu Sarkar</dc:creator>
  <cp:lastModifiedBy>Santonu sarkar</cp:lastModifiedBy>
  <cp:revision>896</cp:revision>
  <dcterms:created xsi:type="dcterms:W3CDTF">2015-09-23T07:59:27Z</dcterms:created>
  <dcterms:modified xsi:type="dcterms:W3CDTF">2015-09-23T08:02:57Z</dcterms:modified>
</cp:coreProperties>
</file>