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tags/tag1.xml" ContentType="application/vnd.openxmlformats-officedocument.presentationml.tags+xml"/>
  <Override PartName="/ppt/slides/slide1.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tags/tag2.xml" ContentType="application/vnd.openxmlformats-officedocument.presentationml.tags+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tags/tag3.xml" ContentType="application/vnd.openxmlformats-officedocument.presentationml.tags+xml"/>
  <Override PartName="/ppt/slideLayouts/slideLayout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tags/tag4.xml" ContentType="application/vnd.openxmlformats-officedocument.presentationml.tags+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2"/>
  </p:notesMasterIdLst>
  <p:sldIdLst>
    <p:sldId id="344" r:id="rId2"/>
    <p:sldId id="348" r:id="rId3"/>
    <p:sldId id="373" r:id="rId4"/>
    <p:sldId id="374" r:id="rId5"/>
    <p:sldId id="376" r:id="rId6"/>
    <p:sldId id="377" r:id="rId7"/>
    <p:sldId id="378" r:id="rId8"/>
    <p:sldId id="379" r:id="rId9"/>
    <p:sldId id="349" r:id="rId10"/>
    <p:sldId id="380" r:id="rId11"/>
    <p:sldId id="383" r:id="rId12"/>
    <p:sldId id="386" r:id="rId13"/>
    <p:sldId id="384" r:id="rId14"/>
    <p:sldId id="388" r:id="rId15"/>
    <p:sldId id="385" r:id="rId16"/>
    <p:sldId id="353" r:id="rId17"/>
    <p:sldId id="389" r:id="rId18"/>
    <p:sldId id="390" r:id="rId19"/>
    <p:sldId id="371" r:id="rId20"/>
    <p:sldId id="37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p14:section name="Default Section" id="{E079857D-7025-4752-92DF-7B78DE4A995C}">
          <p14:sldIdLst>
            <p14:sldId id="344"/>
            <p14:sldId id="348"/>
            <p14:sldId id="373"/>
            <p14:sldId id="374"/>
            <p14:sldId id="376"/>
            <p14:sldId id="377"/>
            <p14:sldId id="378"/>
            <p14:sldId id="379"/>
            <p14:sldId id="349"/>
            <p14:sldId id="380"/>
            <p14:sldId id="383"/>
            <p14:sldId id="386"/>
            <p14:sldId id="384"/>
            <p14:sldId id="388"/>
            <p14:sldId id="385"/>
            <p14:sldId id="353"/>
            <p14:sldId id="389"/>
            <p14:sldId id="390"/>
            <p14:sldId id="371"/>
            <p14:sldId id="372"/>
          </p14:sldIdLst>
        </p14:section>
        <p14:section name="MVC Pattern" id="{A0881B19-12F5-45D1-A0F9-DAA37C163398}">
          <p14:sldIdLst>
            <p14:sldId id="391"/>
            <p14:sldId id="395"/>
            <p14:sldId id="398"/>
            <p14:sldId id="399"/>
            <p14:sldId id="396"/>
            <p14:sldId id="397"/>
            <p14:sldId id="400"/>
          </p14:sldIdLst>
        </p14:section>
      </p14:section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1765" autoAdjust="0"/>
    <p:restoredTop sz="93073" autoAdjust="0"/>
  </p:normalViewPr>
  <p:slideViewPr>
    <p:cSldViewPr>
      <p:cViewPr>
        <p:scale>
          <a:sx n="90" d="100"/>
          <a:sy n="90" d="100"/>
        </p:scale>
        <p:origin x="-2160" y="-6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9/23/15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C89D9D68-B212-4080-95C5-756A37F051D2}" type="slidenum">
              <a:rPr lang="en-US" altLang="en-US"/>
              <a:pPr/>
              <a:t>5</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en-US"/>
              <a:t>Previous slide is about inter-process communication.</a:t>
            </a:r>
          </a:p>
          <a:p>
            <a:r>
              <a:rPr lang="en-US" altLang="en-US"/>
              <a:t>The above are additional services needed.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401E6F6B-1C30-44BB-A1CA-E4732F120C46}" type="slidenum">
              <a:rPr lang="en-US" altLang="en-US"/>
              <a:pPr/>
              <a:t>6</a:t>
            </a:fld>
            <a:endParaRPr lang="en-US"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en-US"/>
              <a:t>Application accesses distributed services by sending message calls to the appropriate object.</a:t>
            </a:r>
          </a:p>
          <a:p>
            <a:r>
              <a:rPr lang="en-US" altLang="en-US"/>
              <a:t>	Does not need to focus on low-level inter-process communication.</a:t>
            </a:r>
          </a:p>
          <a:p>
            <a:r>
              <a:rPr lang="en-US" altLang="en-US"/>
              <a:t>Broker architecture is flexible</a:t>
            </a:r>
          </a:p>
          <a:p>
            <a:r>
              <a:rPr lang="en-US" altLang="en-US"/>
              <a:t>	Allows dynamic change, addition, deletion, and relocation</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713452B4-80BC-41B2-9622-322CA7674019}" type="slidenum">
              <a:rPr lang="en-US" altLang="en-US"/>
              <a:pPr/>
              <a:t>7</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ltLang="en-US"/>
              <a:t>Application accesses distributed services by sending message calls to the appropriate object.</a:t>
            </a:r>
          </a:p>
          <a:p>
            <a:r>
              <a:rPr lang="en-US" altLang="en-US"/>
              <a:t>	Does not need to focus on low-level inter-process communication.</a:t>
            </a:r>
          </a:p>
          <a:p>
            <a:r>
              <a:rPr lang="en-US" altLang="en-US"/>
              <a:t>Broker architecture is flexible</a:t>
            </a:r>
          </a:p>
          <a:p>
            <a:r>
              <a:rPr lang="en-US" altLang="en-US"/>
              <a:t>	Allows dynamic change, addition, deletion, and relocation</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14E8747E-BEE1-443C-B21C-44E586EF8A46}" type="slidenum">
              <a:rPr lang="en-US" altLang="en-US"/>
              <a:pPr/>
              <a:t>8</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ltLang="en-US"/>
              <a:t>6 pages on “structure”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F5D258B4-4537-4FA1-86E3-789B2036F652}" type="slidenum">
              <a:rPr lang="en-US" altLang="en-US"/>
              <a:pPr/>
              <a:t>10</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marL="228600" indent="-228600"/>
            <a:r>
              <a:rPr lang="en-US" altLang="en-US"/>
              <a:t>4.</a:t>
            </a:r>
          </a:p>
          <a:p>
            <a:pPr marL="228600" indent="-228600">
              <a:buFontTx/>
              <a:buChar char="•"/>
            </a:pPr>
            <a:r>
              <a:rPr lang="en-US" altLang="en-US"/>
              <a:t>On client side, a local proxy represents the remote server object called by the client.</a:t>
            </a:r>
          </a:p>
          <a:p>
            <a:pPr marL="228600" indent="-228600">
              <a:buFontTx/>
              <a:buChar char="•"/>
            </a:pPr>
            <a:r>
              <a:rPr lang="en-US" altLang="en-US"/>
              <a:t>On the server side, a proxy is used for playing the role of the client.</a:t>
            </a:r>
          </a:p>
          <a:p>
            <a:pPr marL="228600" indent="-228600"/>
            <a:endParaRPr lang="en-US" altLang="en-US"/>
          </a:p>
          <a:p>
            <a:pPr marL="228600" indent="-228600"/>
            <a:r>
              <a:rPr lang="en-US" altLang="en-US"/>
              <a:t>Proxy objects:</a:t>
            </a:r>
          </a:p>
          <a:p>
            <a:pPr marL="228600" indent="-228600">
              <a:buFontTx/>
              <a:buChar char="•"/>
            </a:pPr>
            <a:r>
              <a:rPr lang="en-US" altLang="en-US"/>
              <a:t>package procedure calls into messages and forward the messages to the local broker component</a:t>
            </a:r>
          </a:p>
          <a:p>
            <a:pPr marL="228600" indent="-228600">
              <a:buFontTx/>
              <a:buChar char="•"/>
            </a:pPr>
            <a:r>
              <a:rPr lang="en-US" altLang="en-US"/>
              <a:t>they receive responses and exceptions from the local broker and pass them to the calling client</a:t>
            </a:r>
          </a:p>
          <a:p>
            <a:pPr marL="228600" indent="-228600"/>
            <a:endParaRPr lang="en-US" altLang="en-US"/>
          </a:p>
          <a:p>
            <a:pPr marL="228600" indent="-228600">
              <a:buFontTx/>
              <a:buAutoNum type="arabicPeriod" startAt="6"/>
            </a:pPr>
            <a:r>
              <a:rPr lang="en-US" altLang="en-US"/>
              <a:t>Whenever you implement interoperability by providing an IDL, you need to build an IDL compiler for every programming language you support.</a:t>
            </a:r>
          </a:p>
          <a:p>
            <a:pPr marL="228600" indent="-228600"/>
            <a:r>
              <a:rPr lang="en-US" altLang="en-US"/>
              <a:t>The IDL compiler translate the server interface definitions to programming language code.</a:t>
            </a:r>
          </a:p>
          <a:p>
            <a:pPr marL="228600" indent="-228600"/>
            <a:r>
              <a:rPr lang="en-US" altLang="en-US"/>
              <a:t>When many programming languages are in use, it is best to develop the compiler as a </a:t>
            </a:r>
            <a:r>
              <a:rPr lang="en-US" altLang="en-US" i="1"/>
              <a:t>framework</a:t>
            </a:r>
            <a:r>
              <a:rPr lang="en-US" altLang="en-US"/>
              <a:t> that allows the developer to add his own code generators.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slideMaster" Target="../slideMasters/slideMaster1.xml"/><Relationship Id="rId7" Type="http://schemas.openxmlformats.org/officeDocument/2006/relationships/oleObject" Target="../embeddings/oleObject1.bin"/><Relationship Id="rId8" Type="http://schemas.openxmlformats.org/officeDocument/2006/relationships/image" Target="../media/image3.jpeg"/><Relationship Id="rId9" Type="http://schemas.openxmlformats.org/officeDocument/2006/relationships/image" Target="../media/image4.emf"/><Relationship Id="rId10"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288DE8F-6623-4AF3-9AD5-0B0B08783F10}" type="datetime1">
              <a:rPr lang="en-US" smtClean="0"/>
              <a:pPr>
                <a:defRPr/>
              </a:pPr>
              <a:t>9/23/15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42A517-01F6-4C0A-9BA3-4B4A8E7861F3}" type="datetime1">
              <a:rPr lang="en-US" smtClean="0"/>
              <a:pPr>
                <a:defRPr/>
              </a:pPr>
              <a:t>9/23/15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1618AB-1A8C-4CCC-A5C3-BC06C56CE34B}" type="datetime1">
              <a:rPr lang="en-US" smtClean="0"/>
              <a:pPr>
                <a:defRPr/>
              </a:pPr>
              <a:t>9/23/15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p:oleObj spid="_x0000_s23083" name="think-cell Slide" r:id="rId7" imgW="6350000" imgH="6350000" progId="">
              <p:embed/>
            </p:oleObj>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8"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9"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0"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196975"/>
            <a:ext cx="4189413"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196975"/>
            <a:ext cx="41910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endParaRPr lang="en-US" altLang="en-US" dirty="0"/>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83820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7A1C4A9E-F4E3-4136-B67A-D65FE544BD84}" type="datetime1">
              <a:rPr lang="en-US" smtClean="0"/>
              <a:pPr>
                <a:defRPr/>
              </a:pPr>
              <a:t>9/23/15</a:t>
            </a:fld>
            <a:endParaRPr lang="en-US"/>
          </a:p>
        </p:txBody>
      </p:sp>
      <p:sp>
        <p:nvSpPr>
          <p:cNvPr id="5" name="Footer Placeholder 4"/>
          <p:cNvSpPr>
            <a:spLocks noGrp="1"/>
          </p:cNvSpPr>
          <p:nvPr>
            <p:ph type="ftr" sz="quarter" idx="11"/>
          </p:nvPr>
        </p:nvSpPr>
        <p:spPr>
          <a:xfrm>
            <a:off x="3124200" y="6492875"/>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8286CE-785C-424D-8399-E958F64DD149}" type="datetime1">
              <a:rPr lang="en-US" smtClean="0"/>
              <a:pPr>
                <a:defRPr/>
              </a:pPr>
              <a:t>9/23/15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9277DE20-915A-4363-8947-95CD17BFED16}" type="datetime1">
              <a:rPr lang="en-US" smtClean="0"/>
              <a:pPr>
                <a:defRPr/>
              </a:pPr>
              <a:t>9/23/15</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smtClean="0"/>
              <a:t>Click to edit Master title style</a:t>
            </a:r>
            <a:endParaRPr lang="en-US"/>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41C21204-B49D-4F95-A566-AF0E897F58EC}" type="datetime1">
              <a:rPr lang="en-US" smtClean="0"/>
              <a:pPr>
                <a:defRPr/>
              </a:pPr>
              <a:t>9/23/15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smtClean="0"/>
              <a:t>Click to edit Master title style</a:t>
            </a:r>
            <a:endParaRPr lang="en-US"/>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endParaRPr lang="en-US" dirty="0"/>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7315F6AC-30F9-4171-A8D6-059A81C065C5}" type="datetime1">
              <a:rPr lang="en-US" smtClean="0"/>
              <a:pPr>
                <a:defRPr/>
              </a:pPr>
              <a:t>9/23/15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smtClean="0"/>
              <a:t>Click to edit Master title style</a:t>
            </a:r>
            <a:endParaRPr lang="en-US"/>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SS ZG653</a:t>
            </a:r>
            <a:endParaRPr lang="en-US" dirty="0"/>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F625B6-8B07-402B-90E7-040D299FD57C}" type="datetime1">
              <a:rPr lang="en-US" smtClean="0"/>
              <a:pPr>
                <a:defRPr/>
              </a:pPr>
              <a:t>9/23/15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882F20-CA9E-4191-AD3C-F4F4F99319AD}" type="datetime1">
              <a:rPr lang="en-US" smtClean="0"/>
              <a:pPr>
                <a:defRPr/>
              </a:pPr>
              <a:t>9/23/15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BFD274-83BF-405A-BEAE-BAFB81651307}" type="datetime1">
              <a:rPr lang="en-US" smtClean="0"/>
              <a:pPr>
                <a:defRPr/>
              </a:pPr>
              <a:t>9/23/15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F47CEAD-29E0-4863-B994-46309C411FDE}" type="datetime1">
              <a:rPr lang="en-US" smtClean="0"/>
              <a:pPr>
                <a:defRPr/>
              </a:pPr>
              <a:t>9/23/15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fontScale="90000"/>
          </a:bodyPr>
          <a:lstStyle/>
          <a:p>
            <a:pPr eaLnBrk="1" hangingPunct="1">
              <a:lnSpc>
                <a:spcPct val="150000"/>
              </a:lnSpc>
              <a:defRPr/>
            </a:pPr>
            <a:r>
              <a:rPr lang="en-GB" sz="3600" dirty="0" smtClean="0"/>
              <a:t>SS ZG653 (RL 11.1) : </a:t>
            </a:r>
            <a:r>
              <a:rPr lang="en-GB" sz="3600" dirty="0"/>
              <a:t>Software </a:t>
            </a:r>
            <a:r>
              <a:rPr lang="en-GB" sz="3600" dirty="0" smtClean="0"/>
              <a:t>Architecture</a:t>
            </a:r>
            <a:br>
              <a:rPr lang="en-GB" sz="3600" dirty="0" smtClean="0"/>
            </a:br>
            <a:r>
              <a:rPr lang="en-GB" sz="3200" dirty="0" smtClean="0"/>
              <a:t>Distributed Systems</a:t>
            </a:r>
            <a:endParaRPr lang="en-GB" sz="3600" dirty="0" smtClean="0"/>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5C0BB6-7E6C-4A5B-9772-0C692E6ED5C3}" type="datetime1">
              <a:rPr lang="en-US" altLang="en-US" smtClean="0"/>
              <a:pPr/>
              <a:t>9/23/15</a:t>
            </a:fld>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742DF79-CFE8-4117-924A-97D938868914}" type="slidenum">
              <a:rPr lang="en-US" altLang="en-US"/>
              <a:pPr/>
              <a:t>10</a:t>
            </a:fld>
            <a:endParaRPr lang="en-US" altLang="en-US"/>
          </a:p>
        </p:txBody>
      </p:sp>
      <p:sp>
        <p:nvSpPr>
          <p:cNvPr id="25602" name="Rectangle 2"/>
          <p:cNvSpPr>
            <a:spLocks noGrp="1" noChangeArrowheads="1"/>
          </p:cNvSpPr>
          <p:nvPr>
            <p:ph type="title"/>
          </p:nvPr>
        </p:nvSpPr>
        <p:spPr/>
        <p:txBody>
          <a:bodyPr/>
          <a:lstStyle/>
          <a:p>
            <a:r>
              <a:rPr lang="en-US" altLang="en-US" dirty="0"/>
              <a:t>Broker pattern</a:t>
            </a:r>
            <a:r>
              <a:rPr lang="en-US" altLang="en-US" dirty="0" smtClean="0"/>
              <a:t>: Implementation</a:t>
            </a:r>
            <a:endParaRPr lang="en-US" altLang="en-US" dirty="0"/>
          </a:p>
        </p:txBody>
      </p:sp>
      <p:sp>
        <p:nvSpPr>
          <p:cNvPr id="25603" name="Rectangle 3"/>
          <p:cNvSpPr>
            <a:spLocks noGrp="1" noChangeArrowheads="1"/>
          </p:cNvSpPr>
          <p:nvPr>
            <p:ph type="body" idx="1"/>
          </p:nvPr>
        </p:nvSpPr>
        <p:spPr/>
        <p:txBody>
          <a:bodyPr/>
          <a:lstStyle/>
          <a:p>
            <a:pPr marL="457200" indent="-457200">
              <a:buFontTx/>
              <a:buAutoNum type="arabicPeriod"/>
            </a:pPr>
            <a:r>
              <a:rPr lang="en-US" altLang="en-US" sz="2400" dirty="0"/>
              <a:t>Define an object model or use an existing one</a:t>
            </a:r>
          </a:p>
          <a:p>
            <a:pPr marL="457200" indent="-457200">
              <a:buFontTx/>
              <a:buAutoNum type="arabicPeriod"/>
            </a:pPr>
            <a:r>
              <a:rPr lang="en-US" altLang="en-US" sz="2400" dirty="0"/>
              <a:t>Decide which kind of component-interoperability the system should offer</a:t>
            </a:r>
          </a:p>
          <a:p>
            <a:pPr marL="457200" indent="-457200">
              <a:buFontTx/>
              <a:buAutoNum type="arabicPeriod"/>
            </a:pPr>
            <a:r>
              <a:rPr lang="en-US" altLang="en-US" sz="2400" dirty="0"/>
              <a:t>Specify the APIs the broker component provides for collaborating with clients and servers</a:t>
            </a:r>
          </a:p>
          <a:p>
            <a:pPr marL="457200" indent="-457200">
              <a:buFontTx/>
              <a:buAutoNum type="arabicPeriod"/>
            </a:pPr>
            <a:r>
              <a:rPr lang="en-US" altLang="en-US" sz="2400" dirty="0"/>
              <a:t>Use proxy objects to hide implementation details from clients and servers</a:t>
            </a:r>
          </a:p>
          <a:p>
            <a:pPr marL="457200" indent="-457200">
              <a:buFontTx/>
              <a:buAutoNum type="arabicPeriod"/>
            </a:pPr>
            <a:r>
              <a:rPr lang="en-US" altLang="en-US" sz="2400" dirty="0"/>
              <a:t>Design the broker component in parallel with steps 3 and 4</a:t>
            </a:r>
          </a:p>
          <a:p>
            <a:pPr marL="952500" lvl="1" indent="-495300">
              <a:buFontTx/>
              <a:buChar char="•"/>
            </a:pPr>
            <a:r>
              <a:rPr lang="en-US" altLang="en-US" sz="2000" dirty="0"/>
              <a:t>broken down into nine steps</a:t>
            </a:r>
          </a:p>
          <a:p>
            <a:pPr marL="457200" indent="-457200">
              <a:buFontTx/>
              <a:buAutoNum type="arabicPeriod"/>
            </a:pPr>
            <a:r>
              <a:rPr lang="en-US" altLang="en-US" sz="2400" dirty="0"/>
              <a:t>Develop IDL compilers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7853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238250" y="2066925"/>
            <a:ext cx="6515100" cy="3638550"/>
          </a:xfrm>
        </p:spPr>
      </p:pic>
      <p:sp>
        <p:nvSpPr>
          <p:cNvPr id="4" name="Date Placeholder 3"/>
          <p:cNvSpPr>
            <a:spLocks noGrp="1"/>
          </p:cNvSpPr>
          <p:nvPr>
            <p:ph type="dt" sz="half" idx="10"/>
          </p:nvPr>
        </p:nvSpPr>
        <p:spPr/>
        <p:txBody>
          <a:bodyPr/>
          <a:lstStyle/>
          <a:p>
            <a:pPr>
              <a:defRPr/>
            </a:pPr>
            <a:fld id="{D74CBE20-E9FA-458B-A36B-FE06BA1413FE}" type="datetime1">
              <a:rPr lang="en-US" smtClean="0"/>
              <a:pPr>
                <a:defRPr/>
              </a:pPr>
              <a:t>9/23/15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11</a:t>
            </a:fld>
            <a:endParaRPr lang="en-US"/>
          </a:p>
        </p:txBody>
      </p:sp>
      <p:grpSp>
        <p:nvGrpSpPr>
          <p:cNvPr id="8" name="Group 7"/>
          <p:cNvGrpSpPr/>
          <p:nvPr/>
        </p:nvGrpSpPr>
        <p:grpSpPr>
          <a:xfrm>
            <a:off x="3582311" y="2957899"/>
            <a:ext cx="45719" cy="533400"/>
            <a:chOff x="2863701" y="2438400"/>
            <a:chExt cx="45719" cy="533400"/>
          </a:xfrm>
        </p:grpSpPr>
        <p:sp>
          <p:nvSpPr>
            <p:cNvPr id="9" name="Rectangle 8"/>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9" idx="0"/>
              <a:endCxn id="9"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552590" y="2718054"/>
            <a:ext cx="1148071" cy="461665"/>
          </a:xfrm>
          <a:prstGeom prst="rect">
            <a:avLst/>
          </a:prstGeom>
          <a:noFill/>
        </p:spPr>
        <p:txBody>
          <a:bodyPr wrap="none" rtlCol="0">
            <a:spAutoFit/>
          </a:bodyPr>
          <a:lstStyle/>
          <a:p>
            <a:r>
              <a:rPr lang="en-US" sz="1200" dirty="0" err="1" smtClean="0"/>
              <a:t>locateServer</a:t>
            </a:r>
            <a:r>
              <a:rPr lang="en-US" sz="1200" dirty="0" smtClean="0"/>
              <a:t>()</a:t>
            </a:r>
          </a:p>
          <a:p>
            <a:r>
              <a:rPr lang="en-US" sz="1200" dirty="0" smtClean="0"/>
              <a:t>marshal()</a:t>
            </a:r>
            <a:endParaRPr lang="en-US" sz="1200" dirty="0"/>
          </a:p>
        </p:txBody>
      </p:sp>
      <p:grpSp>
        <p:nvGrpSpPr>
          <p:cNvPr id="16" name="Group 15"/>
          <p:cNvGrpSpPr/>
          <p:nvPr/>
        </p:nvGrpSpPr>
        <p:grpSpPr>
          <a:xfrm>
            <a:off x="4974799" y="4267200"/>
            <a:ext cx="45719" cy="533400"/>
            <a:chOff x="2863701" y="2438400"/>
            <a:chExt cx="45719" cy="533400"/>
          </a:xfrm>
        </p:grpSpPr>
        <p:sp>
          <p:nvSpPr>
            <p:cNvPr id="17" name="Rectangle 16"/>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Elbow Connector 17"/>
            <p:cNvCxnSpPr>
              <a:stCxn id="17" idx="0"/>
              <a:endCxn id="17"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968940" y="4294634"/>
            <a:ext cx="1148071" cy="461665"/>
          </a:xfrm>
          <a:prstGeom prst="rect">
            <a:avLst/>
          </a:prstGeom>
          <a:noFill/>
        </p:spPr>
        <p:txBody>
          <a:bodyPr wrap="none" rtlCol="0">
            <a:spAutoFit/>
          </a:bodyPr>
          <a:lstStyle/>
          <a:p>
            <a:r>
              <a:rPr lang="en-US" sz="1200" dirty="0" smtClean="0"/>
              <a:t>marshal</a:t>
            </a:r>
            <a:r>
              <a:rPr lang="en-US" sz="1200" dirty="0"/>
              <a:t>()</a:t>
            </a:r>
          </a:p>
          <a:p>
            <a:r>
              <a:rPr lang="en-US" sz="1200" dirty="0" err="1" smtClean="0"/>
              <a:t>locateServer</a:t>
            </a:r>
            <a:r>
              <a:rPr lang="en-US" sz="1200" dirty="0" smtClean="0"/>
              <a:t>()</a:t>
            </a:r>
          </a:p>
        </p:txBody>
      </p:sp>
      <p:grpSp>
        <p:nvGrpSpPr>
          <p:cNvPr id="20" name="Group 19"/>
          <p:cNvGrpSpPr/>
          <p:nvPr/>
        </p:nvGrpSpPr>
        <p:grpSpPr>
          <a:xfrm>
            <a:off x="3505200" y="4911203"/>
            <a:ext cx="45719" cy="533400"/>
            <a:chOff x="2863701" y="2438400"/>
            <a:chExt cx="45719" cy="533400"/>
          </a:xfrm>
        </p:grpSpPr>
        <p:sp>
          <p:nvSpPr>
            <p:cNvPr id="21" name="Rectangle 20"/>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21" idx="0"/>
              <a:endCxn id="21"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3552802" y="5156638"/>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
        <p:nvSpPr>
          <p:cNvPr id="24" name="Line Callout 2 23"/>
          <p:cNvSpPr/>
          <p:nvPr/>
        </p:nvSpPr>
        <p:spPr>
          <a:xfrm>
            <a:off x="152400" y="1337327"/>
            <a:ext cx="3352800" cy="567673"/>
          </a:xfrm>
          <a:prstGeom prst="borderCallout2">
            <a:avLst>
              <a:gd name="adj1" fmla="val 46047"/>
              <a:gd name="adj2" fmla="val 99993"/>
              <a:gd name="adj3" fmla="val 101827"/>
              <a:gd name="adj4" fmla="val 111112"/>
              <a:gd name="adj5" fmla="val 179780"/>
              <a:gd name="adj6" fmla="val 113726"/>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400" dirty="0"/>
              <a:t>The client </a:t>
            </a:r>
            <a:r>
              <a:rPr lang="en-US" sz="1400" dirty="0" smtClean="0"/>
              <a:t>simply </a:t>
            </a:r>
            <a:r>
              <a:rPr lang="en-US" sz="1400" dirty="0"/>
              <a:t>invoke </a:t>
            </a:r>
            <a:r>
              <a:rPr lang="en-US" sz="1400" b="1" dirty="0" err="1" smtClean="0"/>
              <a:t>performFunction</a:t>
            </a:r>
            <a:r>
              <a:rPr lang="en-US" sz="1400" b="1" dirty="0" smtClean="0"/>
              <a:t>() </a:t>
            </a:r>
            <a:r>
              <a:rPr lang="en-US" sz="1400" dirty="0" smtClean="0"/>
              <a:t> on </a:t>
            </a:r>
            <a:r>
              <a:rPr lang="en-US" sz="1400" dirty="0"/>
              <a:t>the client proxy as if it were a local call</a:t>
            </a:r>
          </a:p>
        </p:txBody>
      </p:sp>
      <p:sp>
        <p:nvSpPr>
          <p:cNvPr id="25" name="Line Callout 2 24"/>
          <p:cNvSpPr/>
          <p:nvPr/>
        </p:nvSpPr>
        <p:spPr>
          <a:xfrm>
            <a:off x="4267200" y="5638800"/>
            <a:ext cx="3352800" cy="567673"/>
          </a:xfrm>
          <a:prstGeom prst="borderCallout2">
            <a:avLst>
              <a:gd name="adj1" fmla="val -4524"/>
              <a:gd name="adj2" fmla="val 70818"/>
              <a:gd name="adj3" fmla="val -53633"/>
              <a:gd name="adj4" fmla="val 93036"/>
              <a:gd name="adj5" fmla="val -509487"/>
              <a:gd name="adj6" fmla="val 87722"/>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400" dirty="0" smtClean="0"/>
              <a:t>Works well, but you can’t change the server location at run-time</a:t>
            </a:r>
            <a:endParaRPr lang="en-US" sz="1400" dirty="0"/>
          </a:p>
        </p:txBody>
      </p:sp>
      <p:sp>
        <p:nvSpPr>
          <p:cNvPr id="26" name="Line Callout 2 25"/>
          <p:cNvSpPr/>
          <p:nvPr/>
        </p:nvSpPr>
        <p:spPr>
          <a:xfrm>
            <a:off x="5410200" y="1524000"/>
            <a:ext cx="2743200" cy="491473"/>
          </a:xfrm>
          <a:prstGeom prst="borderCallout2">
            <a:avLst>
              <a:gd name="adj1" fmla="val 105983"/>
              <a:gd name="adj2" fmla="val 58133"/>
              <a:gd name="adj3" fmla="val 148652"/>
              <a:gd name="adj4" fmla="val 63226"/>
              <a:gd name="adj5" fmla="val 185399"/>
              <a:gd name="adj6" fmla="val 58864"/>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sz="1400" dirty="0" smtClean="0"/>
              <a:t>It has no impact at all to the client even when it is changed</a:t>
            </a:r>
            <a:endParaRPr lang="en-US" sz="14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428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as service locator</a:t>
            </a:r>
            <a:endParaRPr lang="en-US" dirty="0"/>
          </a:p>
        </p:txBody>
      </p:sp>
      <p:sp>
        <p:nvSpPr>
          <p:cNvPr id="4" name="Date Placeholder 3"/>
          <p:cNvSpPr>
            <a:spLocks noGrp="1"/>
          </p:cNvSpPr>
          <p:nvPr>
            <p:ph type="dt" sz="half" idx="10"/>
          </p:nvPr>
        </p:nvSpPr>
        <p:spPr/>
        <p:txBody>
          <a:bodyPr/>
          <a:lstStyle/>
          <a:p>
            <a:pPr>
              <a:defRPr/>
            </a:pPr>
            <a:fld id="{2E799728-2839-4747-9BA0-E95569256DFE}" type="datetime1">
              <a:rPr lang="en-US" smtClean="0"/>
              <a:pPr>
                <a:defRPr/>
              </a:pPr>
              <a:t>9/23/15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12</a:t>
            </a:fld>
            <a:endParaRPr lang="en-US"/>
          </a:p>
        </p:txBody>
      </p:sp>
      <p:sp>
        <p:nvSpPr>
          <p:cNvPr id="7" name="Content Placeholder 6"/>
          <p:cNvSpPr>
            <a:spLocks noGrp="1"/>
          </p:cNvSpPr>
          <p:nvPr>
            <p:ph idx="1"/>
          </p:nvPr>
        </p:nvSpPr>
        <p:spPr>
          <a:xfrm>
            <a:off x="304800" y="1371600"/>
            <a:ext cx="8382000" cy="4758226"/>
          </a:xfrm>
          <a:prstGeom prst="rect">
            <a:avLst/>
          </a:prstGeom>
        </p:spPr>
        <p:txBody>
          <a:bodyPr>
            <a:spAutoFit/>
          </a:bodyPr>
          <a:lstStyle/>
          <a:p>
            <a:r>
              <a:rPr lang="en-US" sz="2800" dirty="0" smtClean="0"/>
              <a:t>Broker resides at </a:t>
            </a:r>
            <a:r>
              <a:rPr lang="en-US" sz="2800" dirty="0"/>
              <a:t>a well-known location and then expose that location to the </a:t>
            </a:r>
            <a:r>
              <a:rPr lang="en-US" sz="2800" dirty="0" smtClean="0"/>
              <a:t>client</a:t>
            </a:r>
          </a:p>
          <a:p>
            <a:r>
              <a:rPr lang="en-US" sz="2800" dirty="0"/>
              <a:t>Broker </a:t>
            </a:r>
            <a:r>
              <a:rPr lang="en-US" sz="2800" dirty="0" smtClean="0"/>
              <a:t>is responsible </a:t>
            </a:r>
            <a:r>
              <a:rPr lang="en-US" sz="2800" dirty="0"/>
              <a:t>for locating the server for the client. </a:t>
            </a:r>
            <a:endParaRPr lang="en-US" sz="2800" dirty="0" smtClean="0"/>
          </a:p>
          <a:p>
            <a:r>
              <a:rPr lang="en-US" sz="2800" dirty="0" smtClean="0"/>
              <a:t>Broker also </a:t>
            </a:r>
            <a:r>
              <a:rPr lang="en-US" sz="2800" dirty="0"/>
              <a:t>implements a repository for </a:t>
            </a:r>
            <a:endParaRPr lang="en-US" sz="2800" dirty="0" smtClean="0"/>
          </a:p>
          <a:p>
            <a:pPr lvl="1"/>
            <a:r>
              <a:rPr lang="en-US" sz="2400" dirty="0" smtClean="0"/>
              <a:t>adding </a:t>
            </a:r>
            <a:r>
              <a:rPr lang="en-US" sz="2400" dirty="0"/>
              <a:t>and removing server </a:t>
            </a:r>
            <a:r>
              <a:rPr lang="en-US" sz="2400" dirty="0" smtClean="0"/>
              <a:t>components</a:t>
            </a:r>
          </a:p>
          <a:p>
            <a:pPr lvl="1"/>
            <a:r>
              <a:rPr lang="en-US" sz="2400" dirty="0" smtClean="0"/>
              <a:t>Makes </a:t>
            </a:r>
            <a:r>
              <a:rPr lang="en-US" sz="2400" dirty="0"/>
              <a:t>it possible to add, remove, or exchange server components at run </a:t>
            </a:r>
            <a:r>
              <a:rPr lang="en-US" sz="2400" dirty="0" smtClean="0"/>
              <a:t>time</a:t>
            </a:r>
          </a:p>
          <a:p>
            <a:r>
              <a:rPr lang="en-US" sz="2800" dirty="0" smtClean="0"/>
              <a:t>Once the server is located, client and server talks directly</a:t>
            </a:r>
            <a:endParaRPr lang="en-US" sz="28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8247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behavior </a:t>
            </a:r>
            <a:r>
              <a:rPr lang="en-US" dirty="0" smtClean="0"/>
              <a:t>server </a:t>
            </a:r>
            <a:r>
              <a:rPr lang="en-US" dirty="0"/>
              <a:t>look-up</a:t>
            </a:r>
          </a:p>
        </p:txBody>
      </p:sp>
      <p:pic>
        <p:nvPicPr>
          <p:cNvPr id="7" name="Content Placeholder 6"/>
          <p:cNvPicPr>
            <a:picLocks noGrp="1" noChangeAspect="1"/>
          </p:cNvPicPr>
          <p:nvPr>
            <p:ph idx="1"/>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49510" y="1392866"/>
            <a:ext cx="8915400" cy="5029200"/>
          </a:xfrm>
        </p:spPr>
      </p:pic>
      <p:sp>
        <p:nvSpPr>
          <p:cNvPr id="4" name="Date Placeholder 3"/>
          <p:cNvSpPr>
            <a:spLocks noGrp="1"/>
          </p:cNvSpPr>
          <p:nvPr>
            <p:ph type="dt" sz="half" idx="10"/>
          </p:nvPr>
        </p:nvSpPr>
        <p:spPr/>
        <p:txBody>
          <a:bodyPr/>
          <a:lstStyle/>
          <a:p>
            <a:pPr>
              <a:defRPr/>
            </a:pPr>
            <a:fld id="{F10FE85E-A7F2-449D-983D-E2FCAF1BE8F5}" type="datetime1">
              <a:rPr lang="en-US" smtClean="0"/>
              <a:pPr>
                <a:defRPr/>
              </a:pPr>
              <a:t>9/23/15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13</a:t>
            </a:fld>
            <a:endParaRPr lang="en-US"/>
          </a:p>
        </p:txBody>
      </p:sp>
      <p:cxnSp>
        <p:nvCxnSpPr>
          <p:cNvPr id="11" name="Straight Arrow Connector 10"/>
          <p:cNvCxnSpPr/>
          <p:nvPr/>
        </p:nvCxnSpPr>
        <p:spPr>
          <a:xfrm>
            <a:off x="1219200" y="2057400"/>
            <a:ext cx="1447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95600" y="22860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72000" y="20574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18459" y="3276600"/>
            <a:ext cx="32094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863701" y="2438400"/>
            <a:ext cx="45719" cy="533400"/>
            <a:chOff x="2863701" y="2438400"/>
            <a:chExt cx="45719" cy="533400"/>
          </a:xfrm>
        </p:grpSpPr>
        <p:sp>
          <p:nvSpPr>
            <p:cNvPr id="33" name="Rectangle 32"/>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Elbow Connector 33"/>
            <p:cNvCxnSpPr>
              <a:stCxn id="33" idx="0"/>
              <a:endCxn id="33"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12198" y="3374066"/>
            <a:ext cx="45719" cy="533400"/>
            <a:chOff x="2863701" y="2438400"/>
            <a:chExt cx="45719" cy="533400"/>
          </a:xfrm>
        </p:grpSpPr>
        <p:sp>
          <p:nvSpPr>
            <p:cNvPr id="36" name="Rectangle 35"/>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36" idx="0"/>
              <a:endCxn id="36"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a:stCxn id="36" idx="2"/>
          </p:cNvCxnSpPr>
          <p:nvPr/>
        </p:nvCxnSpPr>
        <p:spPr>
          <a:xfrm>
            <a:off x="6335058" y="3907466"/>
            <a:ext cx="15897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6312198" y="4343400"/>
            <a:ext cx="45719" cy="533400"/>
            <a:chOff x="2863701" y="2438400"/>
            <a:chExt cx="45719" cy="533400"/>
          </a:xfrm>
        </p:grpSpPr>
        <p:sp>
          <p:nvSpPr>
            <p:cNvPr id="41" name="Rectangle 40"/>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41" idx="0"/>
              <a:endCxn id="41"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stCxn id="41" idx="2"/>
          </p:cNvCxnSpPr>
          <p:nvPr/>
        </p:nvCxnSpPr>
        <p:spPr>
          <a:xfrm flipH="1">
            <a:off x="4572000" y="4876800"/>
            <a:ext cx="17630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863701" y="5257800"/>
            <a:ext cx="323229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831803" y="5410200"/>
            <a:ext cx="45719" cy="533400"/>
            <a:chOff x="2863701" y="2438400"/>
            <a:chExt cx="45719" cy="533400"/>
          </a:xfrm>
        </p:grpSpPr>
        <p:sp>
          <p:nvSpPr>
            <p:cNvPr id="48" name="Rectangle 47"/>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a:stCxn id="48" idx="0"/>
              <a:endCxn id="48"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a:stCxn id="48" idx="2"/>
          </p:cNvCxnSpPr>
          <p:nvPr/>
        </p:nvCxnSpPr>
        <p:spPr>
          <a:xfrm flipH="1">
            <a:off x="1219200" y="5943600"/>
            <a:ext cx="1635463"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312198" y="4191000"/>
            <a:ext cx="1612602"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77026" y="2013649"/>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29" name="TextBox 28"/>
          <p:cNvSpPr txBox="1"/>
          <p:nvPr/>
        </p:nvSpPr>
        <p:spPr>
          <a:xfrm>
            <a:off x="2922003" y="2001913"/>
            <a:ext cx="1148071" cy="276999"/>
          </a:xfrm>
          <a:prstGeom prst="rect">
            <a:avLst/>
          </a:prstGeom>
          <a:noFill/>
        </p:spPr>
        <p:txBody>
          <a:bodyPr wrap="none" rtlCol="0">
            <a:spAutoFit/>
          </a:bodyPr>
          <a:lstStyle/>
          <a:p>
            <a:r>
              <a:rPr lang="en-US" sz="1200" dirty="0" err="1" smtClean="0"/>
              <a:t>locateServer</a:t>
            </a:r>
            <a:r>
              <a:rPr lang="en-US" sz="1200" dirty="0" smtClean="0"/>
              <a:t>()</a:t>
            </a:r>
            <a:endParaRPr lang="en-US" sz="1200" dirty="0"/>
          </a:p>
        </p:txBody>
      </p:sp>
      <p:sp>
        <p:nvSpPr>
          <p:cNvPr id="31" name="TextBox 30"/>
          <p:cNvSpPr txBox="1"/>
          <p:nvPr/>
        </p:nvSpPr>
        <p:spPr>
          <a:xfrm>
            <a:off x="2927319" y="2705101"/>
            <a:ext cx="832279" cy="276999"/>
          </a:xfrm>
          <a:prstGeom prst="rect">
            <a:avLst/>
          </a:prstGeom>
          <a:noFill/>
        </p:spPr>
        <p:txBody>
          <a:bodyPr wrap="none" rtlCol="0">
            <a:spAutoFit/>
          </a:bodyPr>
          <a:lstStyle/>
          <a:p>
            <a:r>
              <a:rPr lang="en-US" sz="1200" dirty="0" smtClean="0"/>
              <a:t>marshal()</a:t>
            </a:r>
            <a:endParaRPr lang="en-US" sz="1200" dirty="0"/>
          </a:p>
        </p:txBody>
      </p:sp>
      <p:sp>
        <p:nvSpPr>
          <p:cNvPr id="38" name="TextBox 37"/>
          <p:cNvSpPr txBox="1"/>
          <p:nvPr/>
        </p:nvSpPr>
        <p:spPr>
          <a:xfrm>
            <a:off x="4759964" y="2051532"/>
            <a:ext cx="1250663" cy="276999"/>
          </a:xfrm>
          <a:prstGeom prst="rect">
            <a:avLst/>
          </a:prstGeom>
          <a:noFill/>
        </p:spPr>
        <p:txBody>
          <a:bodyPr wrap="none" rtlCol="0">
            <a:spAutoFit/>
          </a:bodyPr>
          <a:lstStyle/>
          <a:p>
            <a:r>
              <a:rPr lang="en-US" sz="1200" dirty="0" err="1" smtClean="0"/>
              <a:t>registerServer</a:t>
            </a:r>
            <a:r>
              <a:rPr lang="en-US" sz="1200" dirty="0" smtClean="0"/>
              <a:t>()</a:t>
            </a:r>
            <a:endParaRPr lang="en-US" sz="1200" dirty="0"/>
          </a:p>
        </p:txBody>
      </p:sp>
      <p:sp>
        <p:nvSpPr>
          <p:cNvPr id="43" name="TextBox 42"/>
          <p:cNvSpPr txBox="1"/>
          <p:nvPr/>
        </p:nvSpPr>
        <p:spPr>
          <a:xfrm>
            <a:off x="4735155" y="2971800"/>
            <a:ext cx="1189749" cy="276999"/>
          </a:xfrm>
          <a:prstGeom prst="rect">
            <a:avLst/>
          </a:prstGeom>
          <a:noFill/>
        </p:spPr>
        <p:txBody>
          <a:bodyPr wrap="none" rtlCol="0">
            <a:spAutoFit/>
          </a:bodyPr>
          <a:lstStyle/>
          <a:p>
            <a:r>
              <a:rPr lang="en-US" sz="1200" dirty="0" err="1" smtClean="0"/>
              <a:t>sendRequest</a:t>
            </a:r>
            <a:r>
              <a:rPr lang="en-US" sz="1200" dirty="0" smtClean="0"/>
              <a:t>()</a:t>
            </a:r>
            <a:endParaRPr lang="en-US" sz="1200" dirty="0"/>
          </a:p>
        </p:txBody>
      </p:sp>
      <p:sp>
        <p:nvSpPr>
          <p:cNvPr id="45" name="TextBox 44"/>
          <p:cNvSpPr txBox="1"/>
          <p:nvPr/>
        </p:nvSpPr>
        <p:spPr>
          <a:xfrm>
            <a:off x="6370322" y="3094962"/>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
        <p:nvSpPr>
          <p:cNvPr id="50" name="TextBox 49"/>
          <p:cNvSpPr txBox="1"/>
          <p:nvPr/>
        </p:nvSpPr>
        <p:spPr>
          <a:xfrm>
            <a:off x="6378251" y="3640767"/>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52" name="TextBox 51"/>
          <p:cNvSpPr txBox="1"/>
          <p:nvPr/>
        </p:nvSpPr>
        <p:spPr>
          <a:xfrm>
            <a:off x="6455280" y="4610101"/>
            <a:ext cx="832279" cy="276999"/>
          </a:xfrm>
          <a:prstGeom prst="rect">
            <a:avLst/>
          </a:prstGeom>
          <a:noFill/>
        </p:spPr>
        <p:txBody>
          <a:bodyPr wrap="none" rtlCol="0">
            <a:spAutoFit/>
          </a:bodyPr>
          <a:lstStyle/>
          <a:p>
            <a:r>
              <a:rPr lang="en-US" sz="1200" dirty="0" smtClean="0"/>
              <a:t>marshal()</a:t>
            </a:r>
            <a:endParaRPr lang="en-US" sz="1200" dirty="0"/>
          </a:p>
        </p:txBody>
      </p:sp>
      <p:sp>
        <p:nvSpPr>
          <p:cNvPr id="54" name="TextBox 53"/>
          <p:cNvSpPr txBox="1"/>
          <p:nvPr/>
        </p:nvSpPr>
        <p:spPr>
          <a:xfrm>
            <a:off x="4860360" y="4599801"/>
            <a:ext cx="1087157" cy="276999"/>
          </a:xfrm>
          <a:prstGeom prst="rect">
            <a:avLst/>
          </a:prstGeom>
          <a:noFill/>
        </p:spPr>
        <p:txBody>
          <a:bodyPr wrap="none" rtlCol="0">
            <a:spAutoFit/>
          </a:bodyPr>
          <a:lstStyle/>
          <a:p>
            <a:r>
              <a:rPr lang="en-US" sz="1200" dirty="0" err="1" smtClean="0"/>
              <a:t>locateClient</a:t>
            </a:r>
            <a:r>
              <a:rPr lang="en-US" sz="1200" dirty="0" smtClean="0"/>
              <a:t>()</a:t>
            </a:r>
            <a:endParaRPr lang="en-US" sz="1200" dirty="0"/>
          </a:p>
        </p:txBody>
      </p:sp>
      <p:sp>
        <p:nvSpPr>
          <p:cNvPr id="55" name="TextBox 54"/>
          <p:cNvSpPr txBox="1"/>
          <p:nvPr/>
        </p:nvSpPr>
        <p:spPr>
          <a:xfrm>
            <a:off x="3089865" y="4980801"/>
            <a:ext cx="1308371" cy="276999"/>
          </a:xfrm>
          <a:prstGeom prst="rect">
            <a:avLst/>
          </a:prstGeom>
          <a:noFill/>
        </p:spPr>
        <p:txBody>
          <a:bodyPr wrap="none" rtlCol="0">
            <a:spAutoFit/>
          </a:bodyPr>
          <a:lstStyle/>
          <a:p>
            <a:r>
              <a:rPr lang="en-US" sz="1200" dirty="0" err="1" smtClean="0"/>
              <a:t>sendResponse</a:t>
            </a:r>
            <a:r>
              <a:rPr lang="en-US" sz="1200" dirty="0" smtClean="0"/>
              <a:t>()</a:t>
            </a:r>
            <a:endParaRPr lang="en-US" sz="1200" dirty="0"/>
          </a:p>
        </p:txBody>
      </p:sp>
      <p:sp>
        <p:nvSpPr>
          <p:cNvPr id="56" name="TextBox 55"/>
          <p:cNvSpPr txBox="1"/>
          <p:nvPr/>
        </p:nvSpPr>
        <p:spPr>
          <a:xfrm>
            <a:off x="2927319" y="5676901"/>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31086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as Intermediary</a:t>
            </a:r>
            <a:endParaRPr lang="en-US" dirty="0"/>
          </a:p>
        </p:txBody>
      </p:sp>
      <p:sp>
        <p:nvSpPr>
          <p:cNvPr id="4" name="Date Placeholder 3"/>
          <p:cNvSpPr>
            <a:spLocks noGrp="1"/>
          </p:cNvSpPr>
          <p:nvPr>
            <p:ph type="dt" sz="half" idx="10"/>
          </p:nvPr>
        </p:nvSpPr>
        <p:spPr/>
        <p:txBody>
          <a:bodyPr/>
          <a:lstStyle/>
          <a:p>
            <a:pPr>
              <a:defRPr/>
            </a:pPr>
            <a:fld id="{A4D53BB2-2B3D-46CC-87C7-595C987AC004}" type="datetime1">
              <a:rPr lang="en-US" smtClean="0"/>
              <a:pPr>
                <a:defRPr/>
              </a:pPr>
              <a:t>9/23/15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14</a:t>
            </a:fld>
            <a:endParaRPr lang="en-US"/>
          </a:p>
        </p:txBody>
      </p:sp>
      <p:sp>
        <p:nvSpPr>
          <p:cNvPr id="7" name="Content Placeholder 6"/>
          <p:cNvSpPr>
            <a:spLocks noGrp="1"/>
          </p:cNvSpPr>
          <p:nvPr>
            <p:ph idx="1"/>
          </p:nvPr>
        </p:nvSpPr>
        <p:spPr>
          <a:xfrm>
            <a:off x="304800" y="1371600"/>
            <a:ext cx="8382000" cy="4548938"/>
          </a:xfrm>
          <a:prstGeom prst="rect">
            <a:avLst/>
          </a:prstGeom>
        </p:spPr>
        <p:txBody>
          <a:bodyPr>
            <a:spAutoFit/>
          </a:bodyPr>
          <a:lstStyle/>
          <a:p>
            <a:r>
              <a:rPr lang="en-US" dirty="0"/>
              <a:t>In some </a:t>
            </a:r>
            <a:r>
              <a:rPr lang="en-US" dirty="0" smtClean="0"/>
              <a:t>situations, direct </a:t>
            </a:r>
            <a:r>
              <a:rPr lang="en-US" dirty="0"/>
              <a:t>communication between client and server is not </a:t>
            </a:r>
            <a:r>
              <a:rPr lang="en-US" dirty="0" smtClean="0"/>
              <a:t>desirable</a:t>
            </a:r>
          </a:p>
          <a:p>
            <a:pPr lvl="1"/>
            <a:r>
              <a:rPr lang="en-US" dirty="0" smtClean="0"/>
              <a:t>For security reasons </a:t>
            </a:r>
            <a:r>
              <a:rPr lang="en-US" dirty="0"/>
              <a:t>you may want to host all the servers in your company's private network, </a:t>
            </a:r>
            <a:r>
              <a:rPr lang="en-US" dirty="0" smtClean="0"/>
              <a:t>behind </a:t>
            </a:r>
            <a:r>
              <a:rPr lang="en-US" dirty="0"/>
              <a:t>a firewall, and </a:t>
            </a:r>
            <a:endParaRPr lang="en-US" dirty="0" smtClean="0"/>
          </a:p>
          <a:p>
            <a:pPr lvl="1"/>
            <a:r>
              <a:rPr lang="en-US" dirty="0" smtClean="0"/>
              <a:t>only </a:t>
            </a:r>
            <a:r>
              <a:rPr lang="en-US" dirty="0"/>
              <a:t>allow access to them from the </a:t>
            </a:r>
            <a:r>
              <a:rPr lang="en-US" dirty="0" smtClean="0"/>
              <a:t>broker</a:t>
            </a:r>
          </a:p>
          <a:p>
            <a:r>
              <a:rPr lang="en-US" dirty="0" smtClean="0"/>
              <a:t>Broker forwards </a:t>
            </a:r>
            <a:r>
              <a:rPr lang="en-US" dirty="0"/>
              <a:t>all the requests and responses between the server and the client </a:t>
            </a:r>
            <a:r>
              <a:rPr lang="en-US" dirty="0" smtClean="0"/>
              <a:t>instead of direct communication</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888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a:t>
            </a:r>
            <a:r>
              <a:rPr lang="en-US" dirty="0" smtClean="0"/>
              <a:t>as intermediary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49510" y="1392866"/>
            <a:ext cx="8915400" cy="5029200"/>
          </a:xfrm>
        </p:spPr>
      </p:pic>
      <p:sp>
        <p:nvSpPr>
          <p:cNvPr id="4" name="Date Placeholder 3"/>
          <p:cNvSpPr>
            <a:spLocks noGrp="1"/>
          </p:cNvSpPr>
          <p:nvPr>
            <p:ph type="dt" sz="half" idx="10"/>
          </p:nvPr>
        </p:nvSpPr>
        <p:spPr/>
        <p:txBody>
          <a:bodyPr/>
          <a:lstStyle/>
          <a:p>
            <a:pPr>
              <a:defRPr/>
            </a:pPr>
            <a:fld id="{523EAF6C-7D56-4F2C-9708-4EE5D54444A0}" type="datetime1">
              <a:rPr lang="en-US" smtClean="0"/>
              <a:pPr>
                <a:defRPr/>
              </a:pPr>
              <a:t>9/23/15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15</a:t>
            </a:fld>
            <a:endParaRPr lang="en-US"/>
          </a:p>
        </p:txBody>
      </p:sp>
      <p:cxnSp>
        <p:nvCxnSpPr>
          <p:cNvPr id="11" name="Straight Arrow Connector 10"/>
          <p:cNvCxnSpPr/>
          <p:nvPr/>
        </p:nvCxnSpPr>
        <p:spPr>
          <a:xfrm>
            <a:off x="1219200" y="2057400"/>
            <a:ext cx="1447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72000" y="20574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18459" y="2925711"/>
            <a:ext cx="1561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863701" y="2286000"/>
            <a:ext cx="45719" cy="533400"/>
            <a:chOff x="2863701" y="2438400"/>
            <a:chExt cx="45719" cy="533400"/>
          </a:xfrm>
        </p:grpSpPr>
        <p:sp>
          <p:nvSpPr>
            <p:cNvPr id="33" name="Rectangle 32"/>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Elbow Connector 33"/>
            <p:cNvCxnSpPr>
              <a:stCxn id="33" idx="0"/>
              <a:endCxn id="33"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12198" y="3473301"/>
            <a:ext cx="45719" cy="533400"/>
            <a:chOff x="2863701" y="2438400"/>
            <a:chExt cx="45719" cy="533400"/>
          </a:xfrm>
        </p:grpSpPr>
        <p:sp>
          <p:nvSpPr>
            <p:cNvPr id="36" name="Rectangle 35"/>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36" idx="0"/>
              <a:endCxn id="36"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a:stCxn id="36" idx="2"/>
          </p:cNvCxnSpPr>
          <p:nvPr/>
        </p:nvCxnSpPr>
        <p:spPr>
          <a:xfrm>
            <a:off x="6335058" y="4006701"/>
            <a:ext cx="15897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6312198" y="4343400"/>
            <a:ext cx="45719" cy="533400"/>
            <a:chOff x="2863701" y="2438400"/>
            <a:chExt cx="45719" cy="533400"/>
          </a:xfrm>
        </p:grpSpPr>
        <p:sp>
          <p:nvSpPr>
            <p:cNvPr id="41" name="Rectangle 40"/>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41" idx="0"/>
              <a:endCxn id="41"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flipH="1">
            <a:off x="2863701" y="5490385"/>
            <a:ext cx="17630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4631491" y="4800600"/>
            <a:ext cx="16931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831803" y="5638800"/>
            <a:ext cx="45719" cy="533400"/>
            <a:chOff x="2863701" y="2438400"/>
            <a:chExt cx="45719" cy="533400"/>
          </a:xfrm>
        </p:grpSpPr>
        <p:sp>
          <p:nvSpPr>
            <p:cNvPr id="48" name="Rectangle 47"/>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a:stCxn id="48" idx="0"/>
              <a:endCxn id="48"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a:stCxn id="48" idx="2"/>
          </p:cNvCxnSpPr>
          <p:nvPr/>
        </p:nvCxnSpPr>
        <p:spPr>
          <a:xfrm flipH="1">
            <a:off x="1219200" y="6172200"/>
            <a:ext cx="1635463"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312198" y="4222899"/>
            <a:ext cx="1612602"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08925" y="2024282"/>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31" name="TextBox 30"/>
          <p:cNvSpPr txBox="1"/>
          <p:nvPr/>
        </p:nvSpPr>
        <p:spPr>
          <a:xfrm>
            <a:off x="3534642" y="2265955"/>
            <a:ext cx="832279" cy="276999"/>
          </a:xfrm>
          <a:prstGeom prst="rect">
            <a:avLst/>
          </a:prstGeom>
          <a:noFill/>
        </p:spPr>
        <p:txBody>
          <a:bodyPr wrap="none" rtlCol="0">
            <a:spAutoFit/>
          </a:bodyPr>
          <a:lstStyle/>
          <a:p>
            <a:r>
              <a:rPr lang="en-US" sz="1200" dirty="0" smtClean="0"/>
              <a:t>marshal()</a:t>
            </a:r>
            <a:endParaRPr lang="en-US" sz="1200" dirty="0"/>
          </a:p>
        </p:txBody>
      </p:sp>
      <p:sp>
        <p:nvSpPr>
          <p:cNvPr id="38" name="TextBox 37"/>
          <p:cNvSpPr txBox="1"/>
          <p:nvPr/>
        </p:nvSpPr>
        <p:spPr>
          <a:xfrm>
            <a:off x="4759964" y="2051532"/>
            <a:ext cx="1250663" cy="276999"/>
          </a:xfrm>
          <a:prstGeom prst="rect">
            <a:avLst/>
          </a:prstGeom>
          <a:noFill/>
        </p:spPr>
        <p:txBody>
          <a:bodyPr wrap="none" rtlCol="0">
            <a:spAutoFit/>
          </a:bodyPr>
          <a:lstStyle/>
          <a:p>
            <a:r>
              <a:rPr lang="en-US" sz="1200" dirty="0" err="1" smtClean="0"/>
              <a:t>registerServer</a:t>
            </a:r>
            <a:r>
              <a:rPr lang="en-US" sz="1200" dirty="0" smtClean="0"/>
              <a:t>()</a:t>
            </a:r>
            <a:endParaRPr lang="en-US" sz="1200" dirty="0"/>
          </a:p>
        </p:txBody>
      </p:sp>
      <p:sp>
        <p:nvSpPr>
          <p:cNvPr id="43" name="TextBox 42"/>
          <p:cNvSpPr txBox="1"/>
          <p:nvPr/>
        </p:nvSpPr>
        <p:spPr>
          <a:xfrm>
            <a:off x="3044282" y="2680004"/>
            <a:ext cx="1189749" cy="276999"/>
          </a:xfrm>
          <a:prstGeom prst="rect">
            <a:avLst/>
          </a:prstGeom>
          <a:noFill/>
        </p:spPr>
        <p:txBody>
          <a:bodyPr wrap="none" rtlCol="0">
            <a:spAutoFit/>
          </a:bodyPr>
          <a:lstStyle/>
          <a:p>
            <a:r>
              <a:rPr lang="en-US" sz="1200" dirty="0" err="1" smtClean="0"/>
              <a:t>sendRequest</a:t>
            </a:r>
            <a:r>
              <a:rPr lang="en-US" sz="1200" dirty="0" smtClean="0"/>
              <a:t>()</a:t>
            </a:r>
            <a:endParaRPr lang="en-US" sz="1200" dirty="0"/>
          </a:p>
        </p:txBody>
      </p:sp>
      <p:sp>
        <p:nvSpPr>
          <p:cNvPr id="45" name="TextBox 44"/>
          <p:cNvSpPr txBox="1"/>
          <p:nvPr/>
        </p:nvSpPr>
        <p:spPr>
          <a:xfrm>
            <a:off x="6370322" y="3233191"/>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
        <p:nvSpPr>
          <p:cNvPr id="50" name="TextBox 49"/>
          <p:cNvSpPr txBox="1"/>
          <p:nvPr/>
        </p:nvSpPr>
        <p:spPr>
          <a:xfrm>
            <a:off x="6378251" y="3814766"/>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52" name="TextBox 51"/>
          <p:cNvSpPr txBox="1"/>
          <p:nvPr/>
        </p:nvSpPr>
        <p:spPr>
          <a:xfrm>
            <a:off x="6380849" y="4578202"/>
            <a:ext cx="832279" cy="276999"/>
          </a:xfrm>
          <a:prstGeom prst="rect">
            <a:avLst/>
          </a:prstGeom>
          <a:noFill/>
        </p:spPr>
        <p:txBody>
          <a:bodyPr wrap="none" rtlCol="0">
            <a:spAutoFit/>
          </a:bodyPr>
          <a:lstStyle/>
          <a:p>
            <a:r>
              <a:rPr lang="en-US" sz="1200" dirty="0" smtClean="0"/>
              <a:t>marshal()</a:t>
            </a:r>
            <a:endParaRPr lang="en-US" sz="1200" dirty="0"/>
          </a:p>
        </p:txBody>
      </p:sp>
      <p:sp>
        <p:nvSpPr>
          <p:cNvPr id="54" name="TextBox 53"/>
          <p:cNvSpPr txBox="1"/>
          <p:nvPr/>
        </p:nvSpPr>
        <p:spPr>
          <a:xfrm>
            <a:off x="4724400" y="5213386"/>
            <a:ext cx="1087157" cy="276999"/>
          </a:xfrm>
          <a:prstGeom prst="rect">
            <a:avLst/>
          </a:prstGeom>
          <a:noFill/>
        </p:spPr>
        <p:txBody>
          <a:bodyPr wrap="none" rtlCol="0">
            <a:spAutoFit/>
          </a:bodyPr>
          <a:lstStyle/>
          <a:p>
            <a:r>
              <a:rPr lang="en-US" sz="1200" dirty="0" err="1" smtClean="0"/>
              <a:t>locateClient</a:t>
            </a:r>
            <a:r>
              <a:rPr lang="en-US" sz="1200" dirty="0" smtClean="0"/>
              <a:t>()</a:t>
            </a:r>
            <a:endParaRPr lang="en-US" sz="1200" dirty="0"/>
          </a:p>
        </p:txBody>
      </p:sp>
      <p:sp>
        <p:nvSpPr>
          <p:cNvPr id="55" name="TextBox 54"/>
          <p:cNvSpPr txBox="1"/>
          <p:nvPr/>
        </p:nvSpPr>
        <p:spPr>
          <a:xfrm>
            <a:off x="4787629" y="4556664"/>
            <a:ext cx="1308371" cy="276999"/>
          </a:xfrm>
          <a:prstGeom prst="rect">
            <a:avLst/>
          </a:prstGeom>
          <a:noFill/>
        </p:spPr>
        <p:txBody>
          <a:bodyPr wrap="none" rtlCol="0">
            <a:spAutoFit/>
          </a:bodyPr>
          <a:lstStyle/>
          <a:p>
            <a:r>
              <a:rPr lang="en-US" sz="1200" dirty="0" err="1" smtClean="0"/>
              <a:t>sendResponse</a:t>
            </a:r>
            <a:r>
              <a:rPr lang="en-US" sz="1200" dirty="0" smtClean="0"/>
              <a:t>()</a:t>
            </a:r>
            <a:endParaRPr lang="en-US" sz="1200" dirty="0"/>
          </a:p>
        </p:txBody>
      </p:sp>
      <p:sp>
        <p:nvSpPr>
          <p:cNvPr id="56" name="TextBox 55"/>
          <p:cNvSpPr txBox="1"/>
          <p:nvPr/>
        </p:nvSpPr>
        <p:spPr>
          <a:xfrm>
            <a:off x="2909420" y="5846468"/>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grpSp>
        <p:nvGrpSpPr>
          <p:cNvPr id="57" name="Group 56"/>
          <p:cNvGrpSpPr/>
          <p:nvPr/>
        </p:nvGrpSpPr>
        <p:grpSpPr>
          <a:xfrm>
            <a:off x="4608632" y="2929268"/>
            <a:ext cx="45719" cy="533400"/>
            <a:chOff x="2863701" y="2438400"/>
            <a:chExt cx="45719" cy="533400"/>
          </a:xfrm>
        </p:grpSpPr>
        <p:sp>
          <p:nvSpPr>
            <p:cNvPr id="58" name="Rectangle 57"/>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Elbow Connector 58"/>
            <p:cNvCxnSpPr>
              <a:stCxn id="58" idx="0"/>
              <a:endCxn id="58"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4660453" y="2680900"/>
            <a:ext cx="1148071" cy="276999"/>
          </a:xfrm>
          <a:prstGeom prst="rect">
            <a:avLst/>
          </a:prstGeom>
          <a:noFill/>
        </p:spPr>
        <p:txBody>
          <a:bodyPr wrap="none" rtlCol="0">
            <a:spAutoFit/>
          </a:bodyPr>
          <a:lstStyle/>
          <a:p>
            <a:r>
              <a:rPr lang="en-US" sz="1200" dirty="0" err="1" smtClean="0"/>
              <a:t>locateServer</a:t>
            </a:r>
            <a:r>
              <a:rPr lang="en-US" sz="1200" dirty="0" smtClean="0"/>
              <a:t>()</a:t>
            </a:r>
            <a:endParaRPr lang="en-US" sz="1200" dirty="0"/>
          </a:p>
        </p:txBody>
      </p:sp>
      <p:cxnSp>
        <p:nvCxnSpPr>
          <p:cNvPr id="62" name="Straight Arrow Connector 61"/>
          <p:cNvCxnSpPr/>
          <p:nvPr/>
        </p:nvCxnSpPr>
        <p:spPr>
          <a:xfrm>
            <a:off x="4660453" y="3393539"/>
            <a:ext cx="1561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739125" y="3352800"/>
            <a:ext cx="1369286" cy="276999"/>
          </a:xfrm>
          <a:prstGeom prst="rect">
            <a:avLst/>
          </a:prstGeom>
          <a:noFill/>
        </p:spPr>
        <p:txBody>
          <a:bodyPr wrap="none" rtlCol="0">
            <a:spAutoFit/>
          </a:bodyPr>
          <a:lstStyle/>
          <a:p>
            <a:r>
              <a:rPr lang="en-US" sz="1200" dirty="0" err="1" smtClean="0"/>
              <a:t>forwardRequest</a:t>
            </a:r>
            <a:r>
              <a:rPr lang="en-US" sz="1200" dirty="0" smtClean="0"/>
              <a:t>()</a:t>
            </a:r>
            <a:endParaRPr lang="en-US" sz="1200" dirty="0"/>
          </a:p>
        </p:txBody>
      </p:sp>
      <p:grpSp>
        <p:nvGrpSpPr>
          <p:cNvPr id="64" name="Group 63"/>
          <p:cNvGrpSpPr/>
          <p:nvPr/>
        </p:nvGrpSpPr>
        <p:grpSpPr>
          <a:xfrm>
            <a:off x="4611738" y="4988884"/>
            <a:ext cx="45719" cy="533400"/>
            <a:chOff x="2863701" y="2438400"/>
            <a:chExt cx="45719" cy="533400"/>
          </a:xfrm>
        </p:grpSpPr>
        <p:sp>
          <p:nvSpPr>
            <p:cNvPr id="65" name="Rectangle 64"/>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a:stCxn id="65" idx="0"/>
              <a:endCxn id="65"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2997635" y="5264226"/>
            <a:ext cx="1487908" cy="276999"/>
          </a:xfrm>
          <a:prstGeom prst="rect">
            <a:avLst/>
          </a:prstGeom>
          <a:noFill/>
        </p:spPr>
        <p:txBody>
          <a:bodyPr wrap="none" rtlCol="0">
            <a:spAutoFit/>
          </a:bodyPr>
          <a:lstStyle/>
          <a:p>
            <a:r>
              <a:rPr lang="en-US" sz="1200" dirty="0" err="1" smtClean="0"/>
              <a:t>forwardResponse</a:t>
            </a:r>
            <a:r>
              <a:rPr lang="en-US" sz="1200" dirty="0" smtClean="0"/>
              <a:t>()</a:t>
            </a:r>
            <a:endParaRPr lang="en-US" sz="12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62563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Broker Known Uses- CORBA</a:t>
            </a:r>
            <a:endParaRPr lang="en-IN" dirty="0" smtClean="0"/>
          </a:p>
        </p:txBody>
      </p:sp>
      <p:sp>
        <p:nvSpPr>
          <p:cNvPr id="16387" name="Content Placeholder 2"/>
          <p:cNvSpPr>
            <a:spLocks noGrp="1"/>
          </p:cNvSpPr>
          <p:nvPr>
            <p:ph idx="1"/>
          </p:nvPr>
        </p:nvSpPr>
        <p:spPr/>
        <p:txBody>
          <a:bodyPr/>
          <a:lstStyle/>
          <a:p>
            <a:r>
              <a:rPr lang="en-US" sz="2000" dirty="0" smtClean="0"/>
              <a:t>CORBA </a:t>
            </a:r>
            <a:r>
              <a:rPr lang="en-US" sz="2000" dirty="0"/>
              <a:t>is the </a:t>
            </a:r>
            <a:r>
              <a:rPr lang="en-US" sz="2000" dirty="0" smtClean="0"/>
              <a:t>oldest amongst </a:t>
            </a:r>
            <a:r>
              <a:rPr lang="en-US" sz="2000" dirty="0"/>
              <a:t>the middleware </a:t>
            </a:r>
            <a:r>
              <a:rPr lang="en-US" sz="2000" dirty="0" smtClean="0"/>
              <a:t>technologies used </a:t>
            </a:r>
            <a:r>
              <a:rPr lang="en-US" sz="2000" dirty="0"/>
              <a:t>in today’s IT </a:t>
            </a:r>
            <a:r>
              <a:rPr lang="en-US" sz="2000" dirty="0" smtClean="0"/>
              <a:t>world</a:t>
            </a:r>
          </a:p>
          <a:p>
            <a:r>
              <a:rPr lang="en-US" sz="2000" dirty="0" smtClean="0"/>
              <a:t>CORBA stands </a:t>
            </a:r>
            <a:r>
              <a:rPr lang="en-US" sz="2000" dirty="0"/>
              <a:t>for Common Object </a:t>
            </a:r>
            <a:r>
              <a:rPr lang="en-US" sz="2000" dirty="0" smtClean="0"/>
              <a:t>Request Broker </a:t>
            </a:r>
            <a:r>
              <a:rPr lang="en-US" sz="2000" dirty="0"/>
              <a:t>Architecture and is defined by </a:t>
            </a:r>
            <a:endParaRPr lang="en-US" sz="2000" dirty="0" smtClean="0"/>
          </a:p>
          <a:p>
            <a:pPr lvl="1"/>
            <a:r>
              <a:rPr lang="en-US" sz="1600" dirty="0" smtClean="0"/>
              <a:t>its interfaces</a:t>
            </a:r>
          </a:p>
          <a:p>
            <a:pPr lvl="1"/>
            <a:r>
              <a:rPr lang="en-US" sz="1600" dirty="0" smtClean="0"/>
              <a:t>their </a:t>
            </a:r>
            <a:r>
              <a:rPr lang="en-US" sz="1600" dirty="0"/>
              <a:t>semantics </a:t>
            </a:r>
            <a:r>
              <a:rPr lang="en-US" sz="1600" dirty="0" smtClean="0"/>
              <a:t>and </a:t>
            </a:r>
          </a:p>
          <a:p>
            <a:pPr lvl="1"/>
            <a:r>
              <a:rPr lang="en-US" sz="1600" dirty="0" smtClean="0"/>
              <a:t>protocols </a:t>
            </a:r>
            <a:r>
              <a:rPr lang="en-US" sz="1600" dirty="0"/>
              <a:t>used for </a:t>
            </a:r>
            <a:r>
              <a:rPr lang="en-US" sz="1600" dirty="0" smtClean="0"/>
              <a:t>communication</a:t>
            </a:r>
            <a:r>
              <a:rPr lang="en-US" sz="1600" dirty="0"/>
              <a:t> </a:t>
            </a:r>
            <a:r>
              <a:rPr lang="en-US" sz="1600" dirty="0" smtClean="0"/>
              <a:t>(Internet Inter-Orb Protocol IIOP)</a:t>
            </a:r>
          </a:p>
          <a:p>
            <a:pPr lvl="1"/>
            <a:r>
              <a:rPr lang="en-US" sz="1600" dirty="0" smtClean="0"/>
              <a:t>CORBA </a:t>
            </a:r>
            <a:r>
              <a:rPr lang="en-US" sz="1600" dirty="0"/>
              <a:t>supports the basic </a:t>
            </a:r>
            <a:r>
              <a:rPr lang="en-US" sz="1600" dirty="0" smtClean="0"/>
              <a:t>Broker pattern</a:t>
            </a:r>
            <a:r>
              <a:rPr lang="en-US" sz="1600" dirty="0"/>
              <a:t>.</a:t>
            </a:r>
            <a:r>
              <a:rPr lang="en-US" sz="1600" dirty="0" smtClean="0"/>
              <a:t> </a:t>
            </a:r>
          </a:p>
          <a:p>
            <a:r>
              <a:rPr lang="en-US" sz="2000" dirty="0" smtClean="0"/>
              <a:t>For </a:t>
            </a:r>
            <a:r>
              <a:rPr lang="en-US" sz="2000" dirty="0"/>
              <a:t>the </a:t>
            </a:r>
            <a:r>
              <a:rPr lang="en-US" sz="2000" dirty="0" smtClean="0"/>
              <a:t>basic functionality </a:t>
            </a:r>
            <a:r>
              <a:rPr lang="en-US" sz="2000" dirty="0"/>
              <a:t>CORBA supports the </a:t>
            </a:r>
            <a:r>
              <a:rPr lang="en-US" sz="2000" dirty="0" smtClean="0"/>
              <a:t>so called </a:t>
            </a:r>
            <a:r>
              <a:rPr lang="en-US" sz="2000" dirty="0"/>
              <a:t>Dynamic Invocation </a:t>
            </a:r>
            <a:r>
              <a:rPr lang="en-US" sz="2000" dirty="0" smtClean="0"/>
              <a:t>Interface (</a:t>
            </a:r>
            <a:r>
              <a:rPr lang="en-US" sz="2000" dirty="0"/>
              <a:t>DII) on the </a:t>
            </a:r>
            <a:r>
              <a:rPr lang="en-US" sz="2000" dirty="0" smtClean="0"/>
              <a:t>client-side</a:t>
            </a:r>
          </a:p>
          <a:p>
            <a:r>
              <a:rPr lang="en-US" sz="2000" dirty="0" smtClean="0"/>
              <a:t>From IDL both client proxy (client stub) and the server proxy (called skeleton) </a:t>
            </a:r>
          </a:p>
          <a:p>
            <a:r>
              <a:rPr lang="en-US" sz="2000" dirty="0" smtClean="0"/>
              <a:t>Various </a:t>
            </a:r>
            <a:r>
              <a:rPr lang="en-US" sz="2000" dirty="0"/>
              <a:t>ORB extensions support a </a:t>
            </a:r>
            <a:r>
              <a:rPr lang="en-US" sz="2000" dirty="0" smtClean="0"/>
              <a:t>wide variety </a:t>
            </a:r>
            <a:r>
              <a:rPr lang="en-US" sz="2000" dirty="0"/>
              <a:t>of advanced </a:t>
            </a:r>
            <a:r>
              <a:rPr lang="en-US" sz="2000" dirty="0" smtClean="0"/>
              <a:t>features</a:t>
            </a:r>
          </a:p>
          <a:p>
            <a:pPr lvl="1"/>
            <a:r>
              <a:rPr lang="en-US" sz="1600" dirty="0" smtClean="0"/>
              <a:t>CORBA </a:t>
            </a:r>
            <a:r>
              <a:rPr lang="en-US" sz="1600" dirty="0"/>
              <a:t>supports client-side asynchrony </a:t>
            </a:r>
            <a:r>
              <a:rPr lang="en-US" sz="1600" dirty="0" smtClean="0"/>
              <a:t>via </a:t>
            </a:r>
            <a:r>
              <a:rPr lang="en-US" sz="1600" dirty="0"/>
              <a:t>standardized interface. </a:t>
            </a:r>
            <a:r>
              <a:rPr lang="en-US" sz="1600" dirty="0" smtClean="0"/>
              <a:t>Server-side </a:t>
            </a:r>
            <a:r>
              <a:rPr lang="en-US" sz="1600" dirty="0"/>
              <a:t>asynchrony is only </a:t>
            </a:r>
            <a:r>
              <a:rPr lang="en-US" sz="1600" dirty="0" smtClean="0"/>
              <a:t>supported </a:t>
            </a:r>
            <a:r>
              <a:rPr lang="en-US" sz="1600" dirty="0"/>
              <a:t>proprietarily</a:t>
            </a:r>
            <a:r>
              <a:rPr lang="en-US" sz="1600" dirty="0" smtClean="0"/>
              <a:t>.</a:t>
            </a:r>
            <a:endParaRPr lang="en-US" sz="1600" dirty="0"/>
          </a:p>
          <a:p>
            <a:endParaRPr lang="en-US" sz="2000" dirty="0"/>
          </a:p>
          <a:p>
            <a:endParaRPr lang="en-US" sz="2000" dirty="0"/>
          </a:p>
          <a:p>
            <a:pPr eaLnBrk="1" hangingPunct="1"/>
            <a:endParaRPr lang="en-US" sz="2000" dirty="0" smtClean="0"/>
          </a:p>
        </p:txBody>
      </p:sp>
      <p:sp>
        <p:nvSpPr>
          <p:cNvPr id="2" name="Date Placeholder 1"/>
          <p:cNvSpPr>
            <a:spLocks noGrp="1"/>
          </p:cNvSpPr>
          <p:nvPr>
            <p:ph type="dt" sz="half" idx="10"/>
          </p:nvPr>
        </p:nvSpPr>
        <p:spPr/>
        <p:txBody>
          <a:bodyPr/>
          <a:lstStyle/>
          <a:p>
            <a:pPr>
              <a:defRPr/>
            </a:pPr>
            <a:fld id="{38B6A631-F820-44F3-9A60-992DC39D6D9A}" type="datetime1">
              <a:rPr lang="en-US" smtClean="0"/>
              <a:pPr>
                <a:defRPr/>
              </a:pPr>
              <a:t>9/23/15</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1275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Broker Known Uses- RMI</a:t>
            </a:r>
            <a:endParaRPr lang="en-IN" dirty="0" smtClean="0"/>
          </a:p>
        </p:txBody>
      </p:sp>
      <p:sp>
        <p:nvSpPr>
          <p:cNvPr id="16387" name="Content Placeholder 2"/>
          <p:cNvSpPr>
            <a:spLocks noGrp="1"/>
          </p:cNvSpPr>
          <p:nvPr>
            <p:ph idx="1"/>
          </p:nvPr>
        </p:nvSpPr>
        <p:spPr>
          <a:xfrm>
            <a:off x="304800" y="1244004"/>
            <a:ext cx="8382000" cy="5029200"/>
          </a:xfrm>
        </p:spPr>
        <p:txBody>
          <a:bodyPr/>
          <a:lstStyle/>
          <a:p>
            <a:r>
              <a:rPr lang="en-US" sz="2400" dirty="0" smtClean="0"/>
              <a:t>Sun's </a:t>
            </a:r>
            <a:r>
              <a:rPr lang="en-US" sz="2400" dirty="0"/>
              <a:t>Java Remote Method </a:t>
            </a:r>
            <a:r>
              <a:rPr lang="en-US" sz="2400" dirty="0" smtClean="0"/>
              <a:t>Invocation </a:t>
            </a:r>
            <a:r>
              <a:rPr lang="en-US" sz="2400" dirty="0"/>
              <a:t>(RMI) is based on </a:t>
            </a:r>
            <a:r>
              <a:rPr lang="en-US" sz="2400" dirty="0" smtClean="0"/>
              <a:t>the Transparent </a:t>
            </a:r>
            <a:r>
              <a:rPr lang="en-US" sz="2400" dirty="0"/>
              <a:t>Broker variant </a:t>
            </a:r>
            <a:r>
              <a:rPr lang="en-US" sz="2400" dirty="0" smtClean="0"/>
              <a:t>pattern</a:t>
            </a:r>
          </a:p>
          <a:p>
            <a:r>
              <a:rPr lang="en-US" sz="2400" dirty="0" smtClean="0"/>
              <a:t>The </a:t>
            </a:r>
            <a:r>
              <a:rPr lang="en-US" sz="2400" dirty="0"/>
              <a:t>client-side </a:t>
            </a:r>
            <a:r>
              <a:rPr lang="en-US" sz="2400" dirty="0" smtClean="0"/>
              <a:t>proxy </a:t>
            </a:r>
            <a:r>
              <a:rPr lang="en-US" sz="2400" dirty="0"/>
              <a:t>(so called </a:t>
            </a:r>
            <a:r>
              <a:rPr lang="en-US" sz="2400" dirty="0" smtClean="0"/>
              <a:t>stub) and </a:t>
            </a:r>
            <a:r>
              <a:rPr lang="en-US" sz="2400" dirty="0"/>
              <a:t>the server-side invoker (so called </a:t>
            </a:r>
            <a:r>
              <a:rPr lang="en-US" sz="2400" dirty="0" smtClean="0"/>
              <a:t>skeleton</a:t>
            </a:r>
            <a:r>
              <a:rPr lang="en-US" sz="2400" dirty="0"/>
              <a:t>) have to be created </a:t>
            </a:r>
            <a:r>
              <a:rPr lang="en-US" sz="2400" dirty="0" smtClean="0"/>
              <a:t>manually by </a:t>
            </a:r>
            <a:r>
              <a:rPr lang="en-US" sz="2400" dirty="0"/>
              <a:t>an additional </a:t>
            </a:r>
            <a:r>
              <a:rPr lang="en-US" sz="2400" dirty="0" smtClean="0"/>
              <a:t>compilation step</a:t>
            </a:r>
          </a:p>
          <a:p>
            <a:r>
              <a:rPr lang="en-US" sz="2400" dirty="0" smtClean="0"/>
              <a:t>In </a:t>
            </a:r>
            <a:r>
              <a:rPr lang="en-US" sz="2400" dirty="0"/>
              <a:t>contrast </a:t>
            </a:r>
            <a:r>
              <a:rPr lang="en-US" sz="2400" dirty="0" smtClean="0"/>
              <a:t>to </a:t>
            </a:r>
            <a:r>
              <a:rPr lang="en-US" sz="2400" dirty="0"/>
              <a:t>CORBA </a:t>
            </a:r>
            <a:r>
              <a:rPr lang="en-US" sz="2400" dirty="0" smtClean="0"/>
              <a:t>the </a:t>
            </a:r>
            <a:r>
              <a:rPr lang="en-US" sz="2400" dirty="0" err="1" smtClean="0"/>
              <a:t>ServiceInterface</a:t>
            </a:r>
            <a:r>
              <a:rPr lang="en-US" sz="2400" dirty="0" smtClean="0"/>
              <a:t> is not </a:t>
            </a:r>
            <a:r>
              <a:rPr lang="en-US" sz="2400" dirty="0"/>
              <a:t>written in an </a:t>
            </a:r>
            <a:r>
              <a:rPr lang="en-US" sz="2400" dirty="0" smtClean="0"/>
              <a:t>abstract </a:t>
            </a:r>
            <a:r>
              <a:rPr lang="en-US" sz="2400" dirty="0"/>
              <a:t>IDL, but in Java. </a:t>
            </a:r>
            <a:endParaRPr lang="en-US" sz="2400" dirty="0" smtClean="0"/>
          </a:p>
          <a:p>
            <a:r>
              <a:rPr lang="en-US" sz="2400" dirty="0" smtClean="0"/>
              <a:t>RMI is </a:t>
            </a:r>
            <a:r>
              <a:rPr lang="en-US" sz="2400" dirty="0"/>
              <a:t>limited to the usage of </a:t>
            </a:r>
            <a:r>
              <a:rPr lang="en-US" sz="2400" dirty="0" smtClean="0"/>
              <a:t>Java</a:t>
            </a:r>
          </a:p>
          <a:p>
            <a:r>
              <a:rPr lang="en-US" sz="2400" dirty="0" smtClean="0"/>
              <a:t>To establish </a:t>
            </a:r>
            <a:r>
              <a:rPr lang="en-US" sz="2400" dirty="0"/>
              <a:t>interoperability </a:t>
            </a:r>
            <a:r>
              <a:rPr lang="en-US" sz="2400" dirty="0" smtClean="0"/>
              <a:t>RMI-IIOP </a:t>
            </a:r>
            <a:r>
              <a:rPr lang="en-US" sz="2400" dirty="0"/>
              <a:t>is </a:t>
            </a:r>
            <a:r>
              <a:rPr lang="en-US" sz="2400" dirty="0" smtClean="0"/>
              <a:t>provided</a:t>
            </a:r>
          </a:p>
          <a:p>
            <a:r>
              <a:rPr lang="en-US" sz="2400" dirty="0" smtClean="0"/>
              <a:t>RMI doesn't </a:t>
            </a:r>
            <a:r>
              <a:rPr lang="en-US" sz="2400" dirty="0"/>
              <a:t>support client-side or server-side </a:t>
            </a:r>
            <a:r>
              <a:rPr lang="en-US" sz="2400" dirty="0" smtClean="0"/>
              <a:t>asynchrony </a:t>
            </a:r>
            <a:r>
              <a:rPr lang="en-US" sz="2400" dirty="0"/>
              <a:t>out of the </a:t>
            </a:r>
            <a:r>
              <a:rPr lang="en-US" sz="2400" dirty="0" smtClean="0"/>
              <a:t>box- you have to implement</a:t>
            </a:r>
          </a:p>
          <a:p>
            <a:r>
              <a:rPr lang="en-US" sz="2400" dirty="0" smtClean="0"/>
              <a:t>A central naming </a:t>
            </a:r>
            <a:r>
              <a:rPr lang="en-US" sz="2400" dirty="0"/>
              <a:t>service (so called RMI registry) </a:t>
            </a:r>
            <a:r>
              <a:rPr lang="en-US" sz="2400" dirty="0" smtClean="0"/>
              <a:t>allows </a:t>
            </a:r>
            <a:r>
              <a:rPr lang="en-US" sz="2400" dirty="0"/>
              <a:t>clients to look up servant </a:t>
            </a:r>
            <a:r>
              <a:rPr lang="en-US" sz="2400" dirty="0" smtClean="0"/>
              <a:t>identifiers</a:t>
            </a:r>
          </a:p>
          <a:p>
            <a:endParaRPr lang="en-US" sz="2400" dirty="0"/>
          </a:p>
          <a:p>
            <a:endParaRPr lang="en-US" sz="2400" dirty="0"/>
          </a:p>
          <a:p>
            <a:endParaRPr lang="en-US" sz="2400" dirty="0"/>
          </a:p>
          <a:p>
            <a:pPr eaLnBrk="1" hangingPunct="1"/>
            <a:endParaRPr lang="en-US" sz="2400" dirty="0" smtClean="0"/>
          </a:p>
        </p:txBody>
      </p:sp>
      <p:sp>
        <p:nvSpPr>
          <p:cNvPr id="2" name="Date Placeholder 1"/>
          <p:cNvSpPr>
            <a:spLocks noGrp="1"/>
          </p:cNvSpPr>
          <p:nvPr>
            <p:ph type="dt" sz="half" idx="10"/>
          </p:nvPr>
        </p:nvSpPr>
        <p:spPr/>
        <p:txBody>
          <a:bodyPr/>
          <a:lstStyle/>
          <a:p>
            <a:pPr>
              <a:defRPr/>
            </a:pPr>
            <a:fld id="{D4DE9CFC-712E-46CA-87D0-83BD94FE9E2C}" type="datetime1">
              <a:rPr lang="en-US" smtClean="0"/>
              <a:pPr>
                <a:defRPr/>
              </a:pPr>
              <a:t>9/23/15</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616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Broker Known Uses- .NET</a:t>
            </a:r>
            <a:endParaRPr lang="en-IN" dirty="0" smtClean="0"/>
          </a:p>
        </p:txBody>
      </p:sp>
      <p:sp>
        <p:nvSpPr>
          <p:cNvPr id="16387" name="Content Placeholder 2"/>
          <p:cNvSpPr>
            <a:spLocks noGrp="1"/>
          </p:cNvSpPr>
          <p:nvPr>
            <p:ph idx="1"/>
          </p:nvPr>
        </p:nvSpPr>
        <p:spPr/>
        <p:txBody>
          <a:bodyPr/>
          <a:lstStyle/>
          <a:p>
            <a:r>
              <a:rPr lang="en-US" sz="1800" dirty="0" smtClean="0"/>
              <a:t>Microsoft's </a:t>
            </a:r>
            <a:r>
              <a:rPr lang="en-US" sz="1800" dirty="0"/>
              <a:t>.NET </a:t>
            </a:r>
            <a:r>
              <a:rPr lang="en-US" sz="1800" dirty="0" err="1"/>
              <a:t>Remoting</a:t>
            </a:r>
            <a:r>
              <a:rPr lang="en-US" sz="1800" dirty="0"/>
              <a:t> </a:t>
            </a:r>
            <a:r>
              <a:rPr lang="en-US" sz="1800" dirty="0" smtClean="0"/>
              <a:t>platform </a:t>
            </a:r>
            <a:r>
              <a:rPr lang="en-US" sz="1800" dirty="0"/>
              <a:t>implements </a:t>
            </a:r>
            <a:r>
              <a:rPr lang="en-US" sz="1800" dirty="0" smtClean="0"/>
              <a:t>the Transparent </a:t>
            </a:r>
            <a:r>
              <a:rPr lang="en-US" sz="1800" dirty="0"/>
              <a:t>Broker variant pattern </a:t>
            </a:r>
            <a:r>
              <a:rPr lang="en-US" sz="1800" dirty="0" smtClean="0"/>
              <a:t>to handle </a:t>
            </a:r>
            <a:r>
              <a:rPr lang="en-US" sz="1800" dirty="0"/>
              <a:t>remote communication. </a:t>
            </a:r>
            <a:endParaRPr lang="en-US" sz="1800" dirty="0" smtClean="0"/>
          </a:p>
          <a:p>
            <a:pPr lvl="1"/>
            <a:r>
              <a:rPr lang="en-US" sz="1400" dirty="0" smtClean="0"/>
              <a:t>Since the </a:t>
            </a:r>
            <a:r>
              <a:rPr lang="en-US" sz="1400" dirty="0"/>
              <a:t>.NET platform supports reflection </a:t>
            </a:r>
            <a:r>
              <a:rPr lang="en-US" sz="1400" dirty="0" smtClean="0"/>
              <a:t>to acquire </a:t>
            </a:r>
            <a:r>
              <a:rPr lang="en-US" sz="1400" dirty="0"/>
              <a:t>type information, the </a:t>
            </a:r>
            <a:r>
              <a:rPr lang="en-US" sz="1400" dirty="0" smtClean="0"/>
              <a:t>client proxy </a:t>
            </a:r>
            <a:r>
              <a:rPr lang="en-US" sz="1400" dirty="0"/>
              <a:t>is created automatically at </a:t>
            </a:r>
            <a:r>
              <a:rPr lang="en-US" sz="1400" dirty="0" smtClean="0"/>
              <a:t>runtime </a:t>
            </a:r>
            <a:r>
              <a:rPr lang="en-US" sz="1400" dirty="0"/>
              <a:t>behind the scene, </a:t>
            </a:r>
            <a:r>
              <a:rPr lang="en-US" sz="1400" dirty="0" smtClean="0"/>
              <a:t>completely transparent </a:t>
            </a:r>
            <a:r>
              <a:rPr lang="en-US" sz="1400" dirty="0"/>
              <a:t>for the application </a:t>
            </a:r>
            <a:r>
              <a:rPr lang="en-US" sz="1400" dirty="0" smtClean="0"/>
              <a:t>developer</a:t>
            </a:r>
            <a:r>
              <a:rPr lang="en-US" sz="1400" dirty="0"/>
              <a:t>. </a:t>
            </a:r>
            <a:endParaRPr lang="en-US" sz="1400" dirty="0" smtClean="0"/>
          </a:p>
          <a:p>
            <a:pPr lvl="1"/>
            <a:r>
              <a:rPr lang="en-US" sz="1400" dirty="0" smtClean="0"/>
              <a:t>No </a:t>
            </a:r>
            <a:r>
              <a:rPr lang="en-US" sz="1400" dirty="0"/>
              <a:t>separate source </a:t>
            </a:r>
            <a:r>
              <a:rPr lang="en-US" sz="1400" dirty="0" smtClean="0"/>
              <a:t>code generation </a:t>
            </a:r>
            <a:r>
              <a:rPr lang="en-US" sz="1400" dirty="0"/>
              <a:t>or compilation step </a:t>
            </a:r>
            <a:r>
              <a:rPr lang="en-US" sz="1400" dirty="0" smtClean="0"/>
              <a:t>required</a:t>
            </a:r>
            <a:r>
              <a:rPr lang="en-US" sz="1400" dirty="0"/>
              <a:t>. </a:t>
            </a:r>
            <a:endParaRPr lang="en-US" sz="1400" dirty="0" smtClean="0"/>
          </a:p>
          <a:p>
            <a:pPr lvl="1"/>
            <a:r>
              <a:rPr lang="en-US" sz="1400" dirty="0" smtClean="0"/>
              <a:t>The </a:t>
            </a:r>
            <a:r>
              <a:rPr lang="en-US" sz="1400" dirty="0"/>
              <a:t>interface description for </a:t>
            </a:r>
            <a:r>
              <a:rPr lang="en-US" sz="1400" dirty="0" smtClean="0"/>
              <a:t>the client </a:t>
            </a:r>
            <a:r>
              <a:rPr lang="en-US" sz="1400" dirty="0"/>
              <a:t>proxy can be provided by </a:t>
            </a:r>
            <a:r>
              <a:rPr lang="en-US" sz="1400" dirty="0" smtClean="0"/>
              <a:t>MSIL-Code </a:t>
            </a:r>
            <a:r>
              <a:rPr lang="en-US" sz="1400" dirty="0"/>
              <a:t>or by a WSDL-Description </a:t>
            </a:r>
            <a:r>
              <a:rPr lang="en-US" sz="1400" dirty="0" smtClean="0"/>
              <a:t>of the </a:t>
            </a:r>
            <a:r>
              <a:rPr lang="en-US" sz="1400" dirty="0"/>
              <a:t>interface itself. </a:t>
            </a:r>
            <a:endParaRPr lang="en-US" sz="1400" dirty="0" smtClean="0"/>
          </a:p>
          <a:p>
            <a:pPr lvl="1"/>
            <a:r>
              <a:rPr lang="en-US" sz="1400" dirty="0" smtClean="0"/>
              <a:t>The </a:t>
            </a:r>
            <a:r>
              <a:rPr lang="en-US" sz="1400" dirty="0"/>
              <a:t>client proxy </a:t>
            </a:r>
            <a:r>
              <a:rPr lang="en-US" sz="1400" dirty="0" smtClean="0"/>
              <a:t>is responsible </a:t>
            </a:r>
            <a:r>
              <a:rPr lang="en-US" sz="1400" dirty="0"/>
              <a:t>of </a:t>
            </a:r>
            <a:r>
              <a:rPr lang="en-US" sz="1400" dirty="0" smtClean="0"/>
              <a:t>creating </a:t>
            </a:r>
            <a:r>
              <a:rPr lang="en-US" sz="1400" dirty="0"/>
              <a:t>the </a:t>
            </a:r>
            <a:r>
              <a:rPr lang="en-US" sz="1400" dirty="0" smtClean="0"/>
              <a:t>invocation request</a:t>
            </a:r>
            <a:r>
              <a:rPr lang="en-US" sz="1400" dirty="0"/>
              <a:t>, but is not in charge of any communication related </a:t>
            </a:r>
            <a:r>
              <a:rPr lang="en-US" sz="1400" dirty="0" smtClean="0"/>
              <a:t>aspects. </a:t>
            </a:r>
          </a:p>
          <a:p>
            <a:r>
              <a:rPr lang="en-US" sz="1800" dirty="0" smtClean="0"/>
              <a:t>The </a:t>
            </a:r>
            <a:r>
              <a:rPr lang="en-US" sz="1800" dirty="0"/>
              <a:t>remote communication functionality of .NET </a:t>
            </a:r>
            <a:r>
              <a:rPr lang="en-US" sz="1800" dirty="0" err="1"/>
              <a:t>Remoting</a:t>
            </a:r>
            <a:r>
              <a:rPr lang="en-US" sz="1800" dirty="0"/>
              <a:t> </a:t>
            </a:r>
            <a:r>
              <a:rPr lang="en-US" sz="1800" dirty="0" smtClean="0"/>
              <a:t>is encapsulated </a:t>
            </a:r>
            <a:r>
              <a:rPr lang="en-US" sz="1800" dirty="0"/>
              <a:t>within a framework </a:t>
            </a:r>
            <a:r>
              <a:rPr lang="en-US" sz="1800" dirty="0" smtClean="0"/>
              <a:t>consisting </a:t>
            </a:r>
            <a:r>
              <a:rPr lang="en-US" sz="1800" dirty="0"/>
              <a:t>of </a:t>
            </a:r>
            <a:r>
              <a:rPr lang="en-US" sz="1800" dirty="0" err="1" smtClean="0"/>
              <a:t>marshalers</a:t>
            </a:r>
            <a:r>
              <a:rPr lang="en-US" sz="1800" dirty="0" smtClean="0"/>
              <a:t> </a:t>
            </a:r>
            <a:r>
              <a:rPr lang="en-US" sz="1800" dirty="0"/>
              <a:t>(so </a:t>
            </a:r>
            <a:r>
              <a:rPr lang="en-US" sz="1800" dirty="0" smtClean="0"/>
              <a:t>called Formatters </a:t>
            </a:r>
            <a:r>
              <a:rPr lang="en-US" sz="1800" dirty="0"/>
              <a:t>in .NET </a:t>
            </a:r>
            <a:r>
              <a:rPr lang="en-US" sz="1800" dirty="0" err="1"/>
              <a:t>Remoting</a:t>
            </a:r>
            <a:r>
              <a:rPr lang="en-US" sz="1800" dirty="0"/>
              <a:t>) and </a:t>
            </a:r>
            <a:r>
              <a:rPr lang="en-US" sz="1800" dirty="0" smtClean="0"/>
              <a:t>Transport </a:t>
            </a:r>
            <a:r>
              <a:rPr lang="en-US" sz="1800" dirty="0"/>
              <a:t>Channels, which </a:t>
            </a:r>
            <a:r>
              <a:rPr lang="en-US" sz="1800" dirty="0" smtClean="0"/>
              <a:t>abstract from </a:t>
            </a:r>
            <a:r>
              <a:rPr lang="en-US" sz="1800" dirty="0"/>
              <a:t>the underlying transport layer. </a:t>
            </a:r>
            <a:r>
              <a:rPr lang="en-US" sz="1800" dirty="0" smtClean="0"/>
              <a:t> </a:t>
            </a:r>
          </a:p>
          <a:p>
            <a:pPr lvl="1"/>
            <a:r>
              <a:rPr lang="en-US" sz="1400" dirty="0" smtClean="0"/>
              <a:t>Flexible, allows </a:t>
            </a:r>
            <a:r>
              <a:rPr lang="en-US" sz="1400" dirty="0"/>
              <a:t>any custom </a:t>
            </a:r>
            <a:r>
              <a:rPr lang="en-US" sz="1400" dirty="0" smtClean="0"/>
              <a:t>extensions </a:t>
            </a:r>
            <a:r>
              <a:rPr lang="en-US" sz="1400" dirty="0"/>
              <a:t>to </a:t>
            </a:r>
            <a:r>
              <a:rPr lang="en-US" sz="1400" dirty="0" err="1"/>
              <a:t>fulfil</a:t>
            </a:r>
            <a:r>
              <a:rPr lang="en-US" sz="1400" dirty="0"/>
              <a:t> for example </a:t>
            </a:r>
            <a:r>
              <a:rPr lang="en-US" sz="1400" dirty="0" err="1" smtClean="0"/>
              <a:t>QoS</a:t>
            </a:r>
            <a:r>
              <a:rPr lang="en-US" sz="1400" dirty="0" smtClean="0"/>
              <a:t> requirements</a:t>
            </a:r>
            <a:r>
              <a:rPr lang="en-US" sz="1400" dirty="0"/>
              <a:t>. </a:t>
            </a:r>
            <a:r>
              <a:rPr lang="en-US" sz="1400" dirty="0" smtClean="0"/>
              <a:t> </a:t>
            </a:r>
            <a:endParaRPr lang="en-US" sz="1400" dirty="0"/>
          </a:p>
          <a:p>
            <a:pPr lvl="1"/>
            <a:r>
              <a:rPr lang="en-US" sz="1400" dirty="0"/>
              <a:t>S</a:t>
            </a:r>
            <a:r>
              <a:rPr lang="en-US" sz="1400" dirty="0" smtClean="0"/>
              <a:t>upports  the </a:t>
            </a:r>
            <a:r>
              <a:rPr lang="en-US" sz="1400" dirty="0"/>
              <a:t>client-side asynchrony </a:t>
            </a:r>
            <a:r>
              <a:rPr lang="en-US" sz="1400" dirty="0" smtClean="0"/>
              <a:t>broker variants</a:t>
            </a:r>
            <a:r>
              <a:rPr lang="en-US" sz="1400" dirty="0"/>
              <a:t>. Lifecycle management </a:t>
            </a:r>
            <a:r>
              <a:rPr lang="en-US" sz="1400" dirty="0" smtClean="0"/>
              <a:t>strategies </a:t>
            </a:r>
            <a:r>
              <a:rPr lang="en-US" sz="1400" dirty="0"/>
              <a:t>for servants are also </a:t>
            </a:r>
            <a:r>
              <a:rPr lang="en-US" sz="1400" dirty="0" smtClean="0"/>
              <a:t>included within </a:t>
            </a:r>
            <a:r>
              <a:rPr lang="en-US" sz="1400" dirty="0"/>
              <a:t>the framework. </a:t>
            </a:r>
            <a:endParaRPr lang="en-US" sz="1400" dirty="0" smtClean="0"/>
          </a:p>
          <a:p>
            <a:pPr lvl="1"/>
            <a:r>
              <a:rPr lang="en-US" sz="1400" dirty="0"/>
              <a:t>D</a:t>
            </a:r>
            <a:r>
              <a:rPr lang="en-US" sz="1400" dirty="0" smtClean="0"/>
              <a:t>oesn't </a:t>
            </a:r>
            <a:r>
              <a:rPr lang="en-US" sz="1400" dirty="0"/>
              <a:t>have a central naming </a:t>
            </a:r>
            <a:r>
              <a:rPr lang="en-US" sz="1400" dirty="0" smtClean="0"/>
              <a:t>or lookup </a:t>
            </a:r>
            <a:r>
              <a:rPr lang="en-US" sz="1400" dirty="0"/>
              <a:t>system. Clients have to know </a:t>
            </a:r>
            <a:r>
              <a:rPr lang="en-US" sz="1400" dirty="0" smtClean="0"/>
              <a:t>the </a:t>
            </a:r>
            <a:r>
              <a:rPr lang="en-US" sz="1400" dirty="0"/>
              <a:t>object reference of the servant </a:t>
            </a:r>
            <a:r>
              <a:rPr lang="en-US" sz="1400" dirty="0" smtClean="0"/>
              <a:t>in advance</a:t>
            </a:r>
            <a:r>
              <a:rPr lang="en-US" sz="1400" dirty="0"/>
              <a:t>. However </a:t>
            </a:r>
            <a:r>
              <a:rPr lang="en-US" sz="1400" dirty="0" smtClean="0"/>
              <a:t>different </a:t>
            </a:r>
            <a:r>
              <a:rPr lang="en-US" sz="1400" dirty="0"/>
              <a:t>strategies </a:t>
            </a:r>
            <a:r>
              <a:rPr lang="en-US" sz="1400" dirty="0" smtClean="0"/>
              <a:t>exist to avoid </a:t>
            </a:r>
            <a:r>
              <a:rPr lang="en-US" sz="1400" dirty="0"/>
              <a:t>the </a:t>
            </a:r>
            <a:r>
              <a:rPr lang="en-US" sz="1400" dirty="0" smtClean="0"/>
              <a:t>hardcoding </a:t>
            </a:r>
            <a:r>
              <a:rPr lang="en-US" sz="1400" dirty="0"/>
              <a:t>of the </a:t>
            </a:r>
            <a:r>
              <a:rPr lang="en-US" sz="1400" dirty="0" smtClean="0"/>
              <a:t>server destination </a:t>
            </a:r>
            <a:r>
              <a:rPr lang="en-US" sz="1400" dirty="0"/>
              <a:t>inside the client application code</a:t>
            </a:r>
          </a:p>
          <a:p>
            <a:endParaRPr lang="en-US" sz="1800" dirty="0"/>
          </a:p>
          <a:p>
            <a:endParaRPr lang="en-US" sz="1800" dirty="0"/>
          </a:p>
          <a:p>
            <a:endParaRPr lang="en-US" sz="1800" dirty="0"/>
          </a:p>
          <a:p>
            <a:pPr eaLnBrk="1" hangingPunct="1"/>
            <a:endParaRPr lang="en-US" sz="1800" dirty="0" smtClean="0"/>
          </a:p>
        </p:txBody>
      </p:sp>
      <p:sp>
        <p:nvSpPr>
          <p:cNvPr id="2" name="Date Placeholder 1"/>
          <p:cNvSpPr>
            <a:spLocks noGrp="1"/>
          </p:cNvSpPr>
          <p:nvPr>
            <p:ph type="dt" sz="half" idx="10"/>
          </p:nvPr>
        </p:nvSpPr>
        <p:spPr/>
        <p:txBody>
          <a:bodyPr/>
          <a:lstStyle/>
          <a:p>
            <a:pPr>
              <a:defRPr/>
            </a:pPr>
            <a:fld id="{43F6076F-9A1E-4F33-A334-B7BF5BCE0A6E}" type="datetime1">
              <a:rPr lang="en-US" smtClean="0"/>
              <a:pPr>
                <a:defRPr/>
              </a:pPr>
              <a:t>9/23/15</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616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z="3200" smtClean="0"/>
              <a:t>Benefits</a:t>
            </a:r>
            <a:endParaRPr lang="en-IN" sz="3200" smtClean="0"/>
          </a:p>
        </p:txBody>
      </p:sp>
      <p:sp>
        <p:nvSpPr>
          <p:cNvPr id="34819" name="Content Placeholder 2"/>
          <p:cNvSpPr>
            <a:spLocks noGrp="1"/>
          </p:cNvSpPr>
          <p:nvPr>
            <p:ph idx="1"/>
          </p:nvPr>
        </p:nvSpPr>
        <p:spPr/>
        <p:txBody>
          <a:bodyPr/>
          <a:lstStyle/>
          <a:p>
            <a:r>
              <a:rPr lang="en-US" sz="1800" b="1" dirty="0"/>
              <a:t>Location </a:t>
            </a:r>
            <a:r>
              <a:rPr lang="en-US" sz="1800" b="1" dirty="0" smtClean="0"/>
              <a:t>Independence-</a:t>
            </a:r>
            <a:r>
              <a:rPr lang="en-US" sz="1800" dirty="0" smtClean="0"/>
              <a:t>- Clients </a:t>
            </a:r>
            <a:r>
              <a:rPr lang="en-US" sz="1800" dirty="0"/>
              <a:t>do not have to care where an object </a:t>
            </a:r>
            <a:r>
              <a:rPr lang="en-US" sz="1800" dirty="0" smtClean="0"/>
              <a:t>is located</a:t>
            </a:r>
            <a:r>
              <a:rPr lang="en-US" sz="1800" dirty="0"/>
              <a:t>, though for remote objects, </a:t>
            </a:r>
            <a:r>
              <a:rPr lang="en-US" sz="1800" dirty="0" smtClean="0"/>
              <a:t>they </a:t>
            </a:r>
            <a:r>
              <a:rPr lang="en-US" sz="1800" dirty="0"/>
              <a:t>always have to use the </a:t>
            </a:r>
            <a:r>
              <a:rPr lang="en-US" sz="1800" dirty="0" smtClean="0"/>
              <a:t>more complex </a:t>
            </a:r>
            <a:r>
              <a:rPr lang="en-US" sz="1800" dirty="0"/>
              <a:t>interface, unless a Transparent Broker is used.</a:t>
            </a:r>
          </a:p>
          <a:p>
            <a:r>
              <a:rPr lang="en-US" sz="1800" b="1" dirty="0" smtClean="0"/>
              <a:t>Type </a:t>
            </a:r>
            <a:r>
              <a:rPr lang="en-US" sz="1800" b="1" dirty="0"/>
              <a:t>System </a:t>
            </a:r>
            <a:r>
              <a:rPr lang="en-US" sz="1800" b="1" dirty="0" smtClean="0"/>
              <a:t>Transparency</a:t>
            </a:r>
            <a:r>
              <a:rPr lang="en-US" sz="1800" dirty="0" smtClean="0"/>
              <a:t>—Differences </a:t>
            </a:r>
            <a:r>
              <a:rPr lang="en-US" sz="1800" dirty="0"/>
              <a:t>in type systems are coped </a:t>
            </a:r>
            <a:r>
              <a:rPr lang="en-US" sz="1800" dirty="0" smtClean="0"/>
              <a:t>with by </a:t>
            </a:r>
            <a:r>
              <a:rPr lang="en-US" sz="1800" dirty="0"/>
              <a:t>a intermediate network protocol. </a:t>
            </a:r>
            <a:r>
              <a:rPr lang="en-US" sz="1800" dirty="0" smtClean="0"/>
              <a:t>The </a:t>
            </a:r>
            <a:r>
              <a:rPr lang="en-US" sz="1800" dirty="0" err="1"/>
              <a:t>marshaler</a:t>
            </a:r>
            <a:r>
              <a:rPr lang="en-US" sz="1800" dirty="0"/>
              <a:t> translates </a:t>
            </a:r>
            <a:r>
              <a:rPr lang="en-US" sz="1800" dirty="0" smtClean="0"/>
              <a:t>between programming </a:t>
            </a:r>
            <a:r>
              <a:rPr lang="en-US" sz="1800" dirty="0"/>
              <a:t>language specific types </a:t>
            </a:r>
            <a:r>
              <a:rPr lang="en-US" sz="1800" dirty="0" smtClean="0"/>
              <a:t>and </a:t>
            </a:r>
            <a:r>
              <a:rPr lang="en-US" sz="1800" dirty="0"/>
              <a:t>the common network protocol</a:t>
            </a:r>
            <a:r>
              <a:rPr lang="en-US" sz="1800" dirty="0" smtClean="0"/>
              <a:t>.</a:t>
            </a:r>
            <a:endParaRPr lang="en-US" sz="1800" dirty="0"/>
          </a:p>
          <a:p>
            <a:r>
              <a:rPr lang="en-US" sz="1800" b="1" dirty="0" smtClean="0"/>
              <a:t>Isolation</a:t>
            </a:r>
            <a:r>
              <a:rPr lang="en-US" sz="1800" dirty="0" smtClean="0"/>
              <a:t>-- Separating </a:t>
            </a:r>
            <a:r>
              <a:rPr lang="en-US" sz="1800" dirty="0"/>
              <a:t>all the communication-related code into its own layer isolates it from the application. You can decide to run the application distributed or all on one computer without having to change any application code</a:t>
            </a:r>
            <a:r>
              <a:rPr lang="en-US" sz="1800" dirty="0" smtClean="0"/>
              <a:t>.</a:t>
            </a:r>
          </a:p>
          <a:p>
            <a:r>
              <a:rPr lang="en-US" sz="1800" b="1" dirty="0" smtClean="0"/>
              <a:t>Separation </a:t>
            </a:r>
            <a:r>
              <a:rPr lang="en-US" sz="1800" b="1" dirty="0"/>
              <a:t>of </a:t>
            </a:r>
            <a:r>
              <a:rPr lang="en-US" sz="1800" b="1" dirty="0" smtClean="0"/>
              <a:t>Concerns </a:t>
            </a:r>
            <a:r>
              <a:rPr lang="en-US" sz="1800" dirty="0" smtClean="0"/>
              <a:t>—The </a:t>
            </a:r>
            <a:r>
              <a:rPr lang="en-US" sz="1800" dirty="0"/>
              <a:t>communication </a:t>
            </a:r>
            <a:r>
              <a:rPr lang="en-US" sz="1800" dirty="0" smtClean="0"/>
              <a:t>and </a:t>
            </a:r>
            <a:r>
              <a:rPr lang="en-US" sz="1800" dirty="0"/>
              <a:t>marshaling </a:t>
            </a:r>
            <a:r>
              <a:rPr lang="en-US" sz="1800" dirty="0" smtClean="0"/>
              <a:t>concerns are </a:t>
            </a:r>
            <a:r>
              <a:rPr lang="en-US" sz="1800" dirty="0"/>
              <a:t>properly encapsulated in the </a:t>
            </a:r>
            <a:r>
              <a:rPr lang="en-US" sz="1800" dirty="0" smtClean="0"/>
              <a:t>requestor</a:t>
            </a:r>
            <a:r>
              <a:rPr lang="en-US" sz="1800" dirty="0"/>
              <a:t>, invoker, and </a:t>
            </a:r>
            <a:r>
              <a:rPr lang="en-US" sz="1800" dirty="0" err="1"/>
              <a:t>marshaler</a:t>
            </a:r>
            <a:r>
              <a:rPr lang="en-US" sz="1800" dirty="0" smtClean="0"/>
              <a:t>.</a:t>
            </a:r>
            <a:endParaRPr lang="en-US" sz="1800" dirty="0"/>
          </a:p>
          <a:p>
            <a:r>
              <a:rPr lang="en-US" sz="1800" b="1" dirty="0"/>
              <a:t>Resource </a:t>
            </a:r>
            <a:r>
              <a:rPr lang="en-US" sz="1800" b="1" dirty="0" smtClean="0"/>
              <a:t>Management</a:t>
            </a:r>
            <a:r>
              <a:rPr lang="en-US" sz="1800" dirty="0" smtClean="0"/>
              <a:t>—The </a:t>
            </a:r>
            <a:r>
              <a:rPr lang="en-US" sz="1800" dirty="0"/>
              <a:t>management of network and </a:t>
            </a:r>
            <a:r>
              <a:rPr lang="en-US" sz="1800" dirty="0" smtClean="0"/>
              <a:t>other communication </a:t>
            </a:r>
            <a:r>
              <a:rPr lang="en-US" sz="1800" dirty="0"/>
              <a:t>resources such as </a:t>
            </a:r>
            <a:r>
              <a:rPr lang="en-US" sz="1800" dirty="0" smtClean="0"/>
              <a:t>connections</a:t>
            </a:r>
            <a:r>
              <a:rPr lang="en-US" sz="1800" dirty="0"/>
              <a:t>, transfer buffers </a:t>
            </a:r>
            <a:r>
              <a:rPr lang="en-US" sz="1800" dirty="0" smtClean="0"/>
              <a:t>and threads </a:t>
            </a:r>
            <a:r>
              <a:rPr lang="en-US" sz="1800" dirty="0"/>
              <a:t>is encapsulated within </a:t>
            </a:r>
            <a:r>
              <a:rPr lang="en-US" sz="1800" dirty="0" smtClean="0"/>
              <a:t>the </a:t>
            </a:r>
            <a:r>
              <a:rPr lang="en-US" sz="1800" dirty="0"/>
              <a:t>Broker Participants and </a:t>
            </a:r>
            <a:r>
              <a:rPr lang="en-US" sz="1800" dirty="0" smtClean="0"/>
              <a:t>therefore </a:t>
            </a:r>
            <a:r>
              <a:rPr lang="en-US" sz="1800" dirty="0" err="1" smtClean="0"/>
              <a:t>seperated</a:t>
            </a:r>
            <a:r>
              <a:rPr lang="en-US" sz="1800" dirty="0" smtClean="0"/>
              <a:t> </a:t>
            </a:r>
            <a:r>
              <a:rPr lang="en-US" sz="1800" dirty="0"/>
              <a:t>from the </a:t>
            </a:r>
            <a:r>
              <a:rPr lang="en-US" sz="1800" dirty="0" smtClean="0"/>
              <a:t>application </a:t>
            </a:r>
            <a:r>
              <a:rPr lang="en-US" sz="1800" dirty="0"/>
              <a:t>logic</a:t>
            </a:r>
            <a:r>
              <a:rPr lang="en-US" sz="1800" dirty="0" smtClean="0"/>
              <a:t>. </a:t>
            </a:r>
            <a:endParaRPr lang="en-US" sz="1800" dirty="0"/>
          </a:p>
          <a:p>
            <a:r>
              <a:rPr lang="en-US" sz="1800" b="1" dirty="0" smtClean="0"/>
              <a:t>Portability</a:t>
            </a:r>
            <a:r>
              <a:rPr lang="en-US" sz="1800" dirty="0" smtClean="0"/>
              <a:t> —</a:t>
            </a:r>
            <a:r>
              <a:rPr lang="en-US" sz="1800" dirty="0"/>
              <a:t>Platform dependencies which </a:t>
            </a:r>
            <a:r>
              <a:rPr lang="en-US" sz="1800" dirty="0" smtClean="0"/>
              <a:t>typically </a:t>
            </a:r>
            <a:r>
              <a:rPr lang="en-US" sz="1800" dirty="0"/>
              <a:t>arise from low </a:t>
            </a:r>
            <a:r>
              <a:rPr lang="en-US" sz="1800" dirty="0" smtClean="0"/>
              <a:t>level I/O </a:t>
            </a:r>
            <a:r>
              <a:rPr lang="en-US" sz="1800" dirty="0"/>
              <a:t>and IP communication are </a:t>
            </a:r>
            <a:r>
              <a:rPr lang="en-US" sz="1800" dirty="0" smtClean="0"/>
              <a:t>encapsulated </a:t>
            </a:r>
            <a:r>
              <a:rPr lang="en-US" sz="1800" dirty="0"/>
              <a:t>within the </a:t>
            </a:r>
            <a:r>
              <a:rPr lang="en-US" sz="1800" dirty="0" smtClean="0"/>
              <a:t>Broker Participants </a:t>
            </a:r>
            <a:r>
              <a:rPr lang="en-US" sz="1800" dirty="0"/>
              <a:t>and therefore </a:t>
            </a:r>
            <a:r>
              <a:rPr lang="en-US" sz="1800" dirty="0" smtClean="0"/>
              <a:t>separated </a:t>
            </a:r>
            <a:r>
              <a:rPr lang="en-US" sz="1800" dirty="0"/>
              <a:t>from the application logic.</a:t>
            </a:r>
          </a:p>
        </p:txBody>
      </p:sp>
      <p:sp>
        <p:nvSpPr>
          <p:cNvPr id="2" name="Date Placeholder 1"/>
          <p:cNvSpPr>
            <a:spLocks noGrp="1"/>
          </p:cNvSpPr>
          <p:nvPr>
            <p:ph type="dt" sz="half" idx="10"/>
          </p:nvPr>
        </p:nvSpPr>
        <p:spPr/>
        <p:txBody>
          <a:bodyPr/>
          <a:lstStyle/>
          <a:p>
            <a:pPr>
              <a:defRPr/>
            </a:pPr>
            <a:fld id="{42A3C6AF-3E4E-4BEA-A791-38EA12704EBF}" type="datetime1">
              <a:rPr lang="en-US" smtClean="0"/>
              <a:pPr>
                <a:defRPr/>
              </a:pPr>
              <a:t>9/23/15</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43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Broker Pattern</a:t>
            </a:r>
            <a:endParaRPr lang="en-IN" dirty="0"/>
          </a:p>
        </p:txBody>
      </p:sp>
      <p:sp>
        <p:nvSpPr>
          <p:cNvPr id="3" name="Text Placeholder 2"/>
          <p:cNvSpPr>
            <a:spLocks noGrp="1"/>
          </p:cNvSpPr>
          <p:nvPr>
            <p:ph type="body" idx="1"/>
          </p:nvPr>
        </p:nvSpPr>
        <p:spPr/>
        <p:txBody>
          <a:bodyPr/>
          <a:lstStyle/>
          <a:p>
            <a:pPr eaLnBrk="1" hangingPunct="1">
              <a:defRPr/>
            </a:pPr>
            <a:r>
              <a:rPr lang="en-US" sz="5400" dirty="0" smtClean="0"/>
              <a:t>Distributed Systems</a:t>
            </a:r>
            <a:endParaRPr lang="en-IN" sz="5400" dirty="0"/>
          </a:p>
        </p:txBody>
      </p:sp>
      <p:sp>
        <p:nvSpPr>
          <p:cNvPr id="4" name="Date Placeholder 3"/>
          <p:cNvSpPr>
            <a:spLocks noGrp="1"/>
          </p:cNvSpPr>
          <p:nvPr>
            <p:ph type="dt" sz="half" idx="10"/>
          </p:nvPr>
        </p:nvSpPr>
        <p:spPr/>
        <p:txBody>
          <a:bodyPr/>
          <a:lstStyle/>
          <a:p>
            <a:pPr>
              <a:defRPr/>
            </a:pPr>
            <a:fld id="{AF3CAE83-9C48-43CE-B5AC-C3A6E1BBC8FA}" type="datetime1">
              <a:rPr lang="en-US" smtClean="0"/>
              <a:pPr>
                <a:defRPr/>
              </a:pPr>
              <a:t>9/23/15</a:t>
            </a:fld>
            <a:endParaRPr lang="en-US"/>
          </a:p>
        </p:txBody>
      </p:sp>
      <p:sp>
        <p:nvSpPr>
          <p:cNvPr id="5" name="Footer Placeholder 4"/>
          <p:cNvSpPr>
            <a:spLocks noGrp="1"/>
          </p:cNvSpPr>
          <p:nvPr>
            <p:ph type="ftr" sz="quarter" idx="11"/>
          </p:nvPr>
        </p:nvSpPr>
        <p:spPr/>
        <p:txBody>
          <a:bodyPr/>
          <a:lstStyle/>
          <a:p>
            <a:pPr>
              <a:defRPr/>
            </a:pPr>
            <a:endParaRPr lang="en-US" dirty="0" smtClean="0"/>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05328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200" smtClean="0"/>
              <a:t>Liabilities</a:t>
            </a:r>
            <a:endParaRPr lang="en-IN" sz="3200" smtClean="0"/>
          </a:p>
        </p:txBody>
      </p:sp>
      <p:sp>
        <p:nvSpPr>
          <p:cNvPr id="35843" name="Content Placeholder 2"/>
          <p:cNvSpPr>
            <a:spLocks noGrp="1"/>
          </p:cNvSpPr>
          <p:nvPr>
            <p:ph idx="1"/>
          </p:nvPr>
        </p:nvSpPr>
        <p:spPr/>
        <p:txBody>
          <a:bodyPr/>
          <a:lstStyle/>
          <a:p>
            <a:r>
              <a:rPr lang="en-US" sz="2800" dirty="0"/>
              <a:t>Error </a:t>
            </a:r>
            <a:r>
              <a:rPr lang="en-US" sz="2800" dirty="0" smtClean="0"/>
              <a:t>Handling—Clients </a:t>
            </a:r>
            <a:r>
              <a:rPr lang="en-US" sz="2800" dirty="0"/>
              <a:t>have to cope with </a:t>
            </a:r>
            <a:r>
              <a:rPr lang="en-US" sz="2800" dirty="0" smtClean="0"/>
              <a:t>the </a:t>
            </a:r>
            <a:r>
              <a:rPr lang="en-US" sz="2800" dirty="0"/>
              <a:t>inherent </a:t>
            </a:r>
            <a:r>
              <a:rPr lang="en-US" sz="2800" dirty="0" smtClean="0"/>
              <a:t>unreliability and the </a:t>
            </a:r>
            <a:r>
              <a:rPr lang="en-US" sz="2800" dirty="0"/>
              <a:t>associated errors of network communication</a:t>
            </a:r>
            <a:r>
              <a:rPr lang="en-US" sz="2800" dirty="0" smtClean="0"/>
              <a:t>.</a:t>
            </a:r>
            <a:endParaRPr lang="en-US" sz="2800" dirty="0"/>
          </a:p>
          <a:p>
            <a:r>
              <a:rPr lang="en-US" sz="2800" dirty="0" smtClean="0"/>
              <a:t>Overhead —</a:t>
            </a:r>
            <a:r>
              <a:rPr lang="en-US" sz="2800" dirty="0"/>
              <a:t>Developers can easily forget </a:t>
            </a:r>
            <a:r>
              <a:rPr lang="en-US" sz="2800" dirty="0" smtClean="0"/>
              <a:t>about </a:t>
            </a:r>
            <a:r>
              <a:rPr lang="en-US" sz="2800" dirty="0"/>
              <a:t>the location of objects</a:t>
            </a:r>
            <a:r>
              <a:rPr lang="en-US" sz="2800" dirty="0" smtClean="0"/>
              <a:t>, which </a:t>
            </a:r>
            <a:r>
              <a:rPr lang="en-US" sz="2800" dirty="0"/>
              <a:t>can cause overhead if the </a:t>
            </a:r>
            <a:r>
              <a:rPr lang="en-US" sz="2800" dirty="0" smtClean="0"/>
              <a:t>expenses </a:t>
            </a:r>
            <a:r>
              <a:rPr lang="en-US" sz="2800" dirty="0"/>
              <a:t>of remote communication </a:t>
            </a:r>
            <a:r>
              <a:rPr lang="en-US" sz="2800" dirty="0" smtClean="0"/>
              <a:t>are not considered</a:t>
            </a:r>
          </a:p>
          <a:p>
            <a:r>
              <a:rPr lang="en-US" sz="2800" dirty="0" smtClean="0"/>
              <a:t>Performance</a:t>
            </a:r>
          </a:p>
          <a:p>
            <a:r>
              <a:rPr lang="en-US" altLang="en-US" sz="2800" dirty="0"/>
              <a:t>Lower fault tolerance (server fails, broker fails, ...)</a:t>
            </a:r>
          </a:p>
          <a:p>
            <a:r>
              <a:rPr lang="en-US" altLang="en-US" sz="2800" dirty="0"/>
              <a:t>Testing and debugging</a:t>
            </a:r>
          </a:p>
          <a:p>
            <a:endParaRPr lang="en-US" sz="2800" dirty="0"/>
          </a:p>
        </p:txBody>
      </p:sp>
      <p:sp>
        <p:nvSpPr>
          <p:cNvPr id="2" name="Date Placeholder 1"/>
          <p:cNvSpPr>
            <a:spLocks noGrp="1"/>
          </p:cNvSpPr>
          <p:nvPr>
            <p:ph type="dt" sz="half" idx="10"/>
          </p:nvPr>
        </p:nvSpPr>
        <p:spPr/>
        <p:txBody>
          <a:bodyPr/>
          <a:lstStyle/>
          <a:p>
            <a:pPr>
              <a:defRPr/>
            </a:pPr>
            <a:fld id="{BF8C3E44-D0FF-476F-9BAB-3C9A939819AE}" type="datetime1">
              <a:rPr lang="en-US" smtClean="0"/>
              <a:pPr>
                <a:defRPr/>
              </a:pPr>
              <a:t>9/23/15</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20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52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Context</a:t>
            </a:r>
            <a:endParaRPr lang="en-US" altLang="en-US" dirty="0"/>
          </a:p>
        </p:txBody>
      </p:sp>
      <p:sp>
        <p:nvSpPr>
          <p:cNvPr id="9219" name="Rectangle 3"/>
          <p:cNvSpPr>
            <a:spLocks noGrp="1" noChangeArrowheads="1"/>
          </p:cNvSpPr>
          <p:nvPr>
            <p:ph idx="1"/>
          </p:nvPr>
        </p:nvSpPr>
        <p:spPr/>
        <p:txBody>
          <a:bodyPr/>
          <a:lstStyle/>
          <a:p>
            <a:pPr>
              <a:buFontTx/>
              <a:buNone/>
            </a:pPr>
            <a:r>
              <a:rPr lang="en-US" altLang="en-US" sz="2800" dirty="0" smtClean="0"/>
              <a:t>Complex environment comprises of distributed systems</a:t>
            </a:r>
          </a:p>
          <a:p>
            <a:r>
              <a:rPr lang="en-US" altLang="en-US" sz="2800" dirty="0" smtClean="0"/>
              <a:t>You want to take advantage of computing power of many CPUs, or a cluster of low-cost systems</a:t>
            </a:r>
          </a:p>
          <a:p>
            <a:r>
              <a:rPr lang="en-US" altLang="en-US" sz="2800" dirty="0" smtClean="0"/>
              <a:t>A software may be available only on a specific computer</a:t>
            </a:r>
          </a:p>
          <a:p>
            <a:r>
              <a:rPr lang="en-US" altLang="en-US" sz="2800" dirty="0" smtClean="0"/>
              <a:t>Due to security reasons, you want to run different parts in different systems</a:t>
            </a:r>
          </a:p>
          <a:p>
            <a:r>
              <a:rPr lang="en-US" altLang="en-US" sz="2800" dirty="0" smtClean="0"/>
              <a:t>Some services are provided by business partners over the internet</a:t>
            </a:r>
            <a:endParaRPr lang="en-US" altLang="en-US" sz="2800" dirty="0"/>
          </a:p>
        </p:txBody>
      </p:sp>
      <p:sp>
        <p:nvSpPr>
          <p:cNvPr id="4" name="Date Placeholder 3"/>
          <p:cNvSpPr>
            <a:spLocks noGrp="1"/>
          </p:cNvSpPr>
          <p:nvPr>
            <p:ph type="dt" sz="half" idx="10"/>
          </p:nvPr>
        </p:nvSpPr>
        <p:spPr/>
        <p:txBody>
          <a:bodyPr/>
          <a:lstStyle/>
          <a:p>
            <a:fld id="{18333AE3-095A-4CB6-90E5-A40D8EFD27AD}" type="datetime1">
              <a:rPr lang="en-US" altLang="en-US" smtClean="0"/>
              <a:pPr/>
              <a:t>9/23/15</a:t>
            </a:fld>
            <a:endParaRPr lang="en-US" altLang="en-US" dirty="0"/>
          </a:p>
        </p:txBody>
      </p:sp>
      <p:sp>
        <p:nvSpPr>
          <p:cNvPr id="6" name="Slide Number Placeholder 5"/>
          <p:cNvSpPr>
            <a:spLocks noGrp="1"/>
          </p:cNvSpPr>
          <p:nvPr>
            <p:ph type="sldNum" sz="quarter" idx="12"/>
          </p:nvPr>
        </p:nvSpPr>
        <p:spPr/>
        <p:txBody>
          <a:bodyPr/>
          <a:lstStyle/>
          <a:p>
            <a:fld id="{B35C482B-6992-414E-92B4-FF91B3C726C8}" type="slidenum">
              <a:rPr lang="en-US" altLang="en-US"/>
              <a:pPr/>
              <a:t>3</a:t>
            </a:fld>
            <a:endParaRPr lang="en-US" altLang="en-US"/>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196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FFB57F-B889-4E14-ABEE-A47A7FF337C6}" type="datetime1">
              <a:rPr lang="en-US" altLang="en-US" smtClean="0"/>
              <a:pPr/>
              <a:t>9/23/15</a:t>
            </a:fld>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D53512F-F5DC-4777-B96B-0EEEEFD459FC}" type="slidenum">
              <a:rPr lang="en-US" altLang="en-US"/>
              <a:pPr/>
              <a:t>4</a:t>
            </a:fld>
            <a:endParaRPr lang="en-US" altLang="en-US"/>
          </a:p>
        </p:txBody>
      </p:sp>
      <p:sp>
        <p:nvSpPr>
          <p:cNvPr id="10242" name="Rectangle 2"/>
          <p:cNvSpPr>
            <a:spLocks noGrp="1" noChangeArrowheads="1"/>
          </p:cNvSpPr>
          <p:nvPr>
            <p:ph type="title"/>
          </p:nvPr>
        </p:nvSpPr>
        <p:spPr/>
        <p:txBody>
          <a:bodyPr/>
          <a:lstStyle/>
          <a:p>
            <a:r>
              <a:rPr lang="en-US" altLang="en-US" sz="4000" dirty="0" smtClean="0"/>
              <a:t>Problem with distributed components</a:t>
            </a:r>
            <a:endParaRPr lang="en-US" altLang="en-US" sz="4000" dirty="0"/>
          </a:p>
        </p:txBody>
      </p:sp>
      <p:sp>
        <p:nvSpPr>
          <p:cNvPr id="10243" name="Rectangle 3"/>
          <p:cNvSpPr>
            <a:spLocks noGrp="1" noChangeArrowheads="1"/>
          </p:cNvSpPr>
          <p:nvPr>
            <p:ph type="body" idx="1"/>
          </p:nvPr>
        </p:nvSpPr>
        <p:spPr>
          <a:xfrm>
            <a:off x="685800" y="1295400"/>
            <a:ext cx="8077200" cy="4800600"/>
          </a:xfrm>
        </p:spPr>
        <p:txBody>
          <a:bodyPr/>
          <a:lstStyle/>
          <a:p>
            <a:r>
              <a:rPr lang="en-US" altLang="en-US" sz="2800" dirty="0" smtClean="0"/>
              <a:t>To build </a:t>
            </a:r>
            <a:r>
              <a:rPr lang="en-US" altLang="en-US" sz="2800" dirty="0"/>
              <a:t>a complex </a:t>
            </a:r>
            <a:r>
              <a:rPr lang="en-US" altLang="en-US" sz="2800" dirty="0" err="1"/>
              <a:t>sw</a:t>
            </a:r>
            <a:r>
              <a:rPr lang="en-US" altLang="en-US" sz="2800" dirty="0"/>
              <a:t> system as a set of decoupled, interoperating components rather than a monolith.</a:t>
            </a:r>
          </a:p>
          <a:p>
            <a:pPr lvl="1"/>
            <a:r>
              <a:rPr lang="en-US" altLang="en-US" sz="2400" dirty="0"/>
              <a:t>Greater flexibility, maintainability, changeability</a:t>
            </a:r>
          </a:p>
          <a:p>
            <a:pPr lvl="1"/>
            <a:r>
              <a:rPr lang="en-US" altLang="en-US" sz="2400" dirty="0"/>
              <a:t>Partitioning into independent components makes system distributable and scalable.</a:t>
            </a:r>
          </a:p>
          <a:p>
            <a:r>
              <a:rPr lang="en-US" altLang="en-US" sz="2800" dirty="0"/>
              <a:t>Require a </a:t>
            </a:r>
            <a:r>
              <a:rPr lang="en-US" altLang="en-US" sz="2800" dirty="0" smtClean="0"/>
              <a:t>flexible means </a:t>
            </a:r>
            <a:r>
              <a:rPr lang="en-US" altLang="en-US" sz="2800" dirty="0"/>
              <a:t>of inter-process communication</a:t>
            </a:r>
          </a:p>
          <a:p>
            <a:pPr lvl="1"/>
            <a:r>
              <a:rPr lang="en-US" altLang="en-US" sz="2400" dirty="0"/>
              <a:t>If </a:t>
            </a:r>
            <a:r>
              <a:rPr lang="en-US" altLang="en-US" sz="2400" dirty="0" smtClean="0"/>
              <a:t>participating components handle </a:t>
            </a:r>
            <a:r>
              <a:rPr lang="en-US" altLang="en-US" sz="2400" dirty="0"/>
              <a:t>communication</a:t>
            </a:r>
            <a:r>
              <a:rPr lang="en-US" altLang="en-US" sz="2400" dirty="0" smtClean="0"/>
              <a:t>, there can be several issues</a:t>
            </a:r>
            <a:endParaRPr lang="en-US" altLang="en-US" sz="2400" dirty="0"/>
          </a:p>
          <a:p>
            <a:pPr lvl="2"/>
            <a:r>
              <a:rPr lang="en-US" altLang="en-US" sz="2000" dirty="0"/>
              <a:t>System depends on which </a:t>
            </a:r>
            <a:r>
              <a:rPr lang="en-US" altLang="en-US" sz="2000" dirty="0" smtClean="0"/>
              <a:t>communication </a:t>
            </a:r>
            <a:r>
              <a:rPr lang="en-US" altLang="en-US" sz="2000" dirty="0"/>
              <a:t>mechanism used</a:t>
            </a:r>
          </a:p>
          <a:p>
            <a:pPr lvl="2"/>
            <a:r>
              <a:rPr lang="en-US" altLang="en-US" sz="2000" dirty="0"/>
              <a:t>Clients need to know location of servers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1803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4AF5C9-5B95-49DF-9032-DA6E53B68209}" type="datetime1">
              <a:rPr lang="en-US" altLang="en-US" smtClean="0"/>
              <a:pPr/>
              <a:t>9/23/15</a:t>
            </a:fld>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8E7ED21A-BF31-4FE6-B1EA-D9E995F37642}" type="slidenum">
              <a:rPr lang="en-US" altLang="en-US"/>
              <a:pPr/>
              <a:t>5</a:t>
            </a:fld>
            <a:endParaRPr lang="en-US" altLang="en-US"/>
          </a:p>
        </p:txBody>
      </p:sp>
      <p:sp>
        <p:nvSpPr>
          <p:cNvPr id="13314" name="Rectangle 2"/>
          <p:cNvSpPr>
            <a:spLocks noGrp="1" noChangeArrowheads="1"/>
          </p:cNvSpPr>
          <p:nvPr>
            <p:ph type="title"/>
          </p:nvPr>
        </p:nvSpPr>
        <p:spPr/>
        <p:txBody>
          <a:bodyPr/>
          <a:lstStyle/>
          <a:p>
            <a:r>
              <a:rPr lang="en-US" altLang="en-US" dirty="0" smtClean="0"/>
              <a:t>Forces</a:t>
            </a:r>
            <a:endParaRPr lang="en-US" altLang="en-US" dirty="0"/>
          </a:p>
        </p:txBody>
      </p:sp>
      <p:sp>
        <p:nvSpPr>
          <p:cNvPr id="13315" name="Rectangle 3"/>
          <p:cNvSpPr>
            <a:spLocks noGrp="1" noChangeArrowheads="1"/>
          </p:cNvSpPr>
          <p:nvPr>
            <p:ph type="body" idx="1"/>
          </p:nvPr>
        </p:nvSpPr>
        <p:spPr>
          <a:xfrm>
            <a:off x="228600" y="1295400"/>
            <a:ext cx="8534400" cy="4800600"/>
          </a:xfrm>
        </p:spPr>
        <p:txBody>
          <a:bodyPr/>
          <a:lstStyle/>
          <a:p>
            <a:r>
              <a:rPr lang="en-US" altLang="en-US" sz="2400" dirty="0" smtClean="0"/>
              <a:t>It should be possible to distribute components during deployment– application should unaware of </a:t>
            </a:r>
          </a:p>
          <a:p>
            <a:pPr lvl="1"/>
            <a:r>
              <a:rPr lang="en-US" altLang="en-US" sz="2000" dirty="0" smtClean="0"/>
              <a:t>Whether the service is collocated or remote</a:t>
            </a:r>
          </a:p>
          <a:p>
            <a:pPr lvl="1"/>
            <a:r>
              <a:rPr lang="en-US" altLang="en-US" sz="2000" dirty="0" smtClean="0"/>
              <a:t>If remote, where the location of the server is</a:t>
            </a:r>
            <a:endParaRPr lang="en-US" altLang="en-US" sz="2000" dirty="0"/>
          </a:p>
          <a:p>
            <a:endParaRPr lang="en-US" altLang="en-US" sz="2400" dirty="0" smtClean="0"/>
          </a:p>
          <a:p>
            <a:r>
              <a:rPr lang="en-US" altLang="en-US" sz="2400" dirty="0" smtClean="0"/>
              <a:t>Need </a:t>
            </a:r>
            <a:r>
              <a:rPr lang="en-US" altLang="en-US" sz="2400" dirty="0"/>
              <a:t>to exchange, add, or remove components at </a:t>
            </a:r>
            <a:r>
              <a:rPr lang="en-US" altLang="en-US" sz="2400" dirty="0" smtClean="0"/>
              <a:t>run-time</a:t>
            </a:r>
          </a:p>
          <a:p>
            <a:pPr lvl="1"/>
            <a:r>
              <a:rPr lang="en-US" altLang="en-US" sz="2000" dirty="0" smtClean="0"/>
              <a:t>Must </a:t>
            </a:r>
            <a:r>
              <a:rPr lang="en-US" altLang="en-US" sz="2000" dirty="0"/>
              <a:t>not depend on system-specific details to guarantee portability and interoperability</a:t>
            </a:r>
          </a:p>
          <a:p>
            <a:endParaRPr lang="en-US" altLang="en-US" sz="2400" dirty="0" smtClean="0"/>
          </a:p>
          <a:p>
            <a:r>
              <a:rPr lang="en-US" altLang="en-US" sz="2400" dirty="0" smtClean="0"/>
              <a:t>Architecture </a:t>
            </a:r>
            <a:r>
              <a:rPr lang="en-US" altLang="en-US" sz="2400" dirty="0"/>
              <a:t>should hide system-specific and implementation-specific details from users of components and </a:t>
            </a:r>
            <a:r>
              <a:rPr lang="en-US" altLang="en-US" sz="2400" dirty="0" smtClean="0"/>
              <a:t>services</a:t>
            </a:r>
          </a:p>
          <a:p>
            <a:pPr lvl="1"/>
            <a:r>
              <a:rPr lang="en-US" altLang="en-US" sz="2000" dirty="0" smtClean="0"/>
              <a:t>Specifically communication issues, data transfer, security issues</a:t>
            </a:r>
            <a:endParaRPr lang="en-US" altLang="en-US" sz="20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68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9F505F-98E3-4D44-9AA2-46DF8829BD13}" type="datetime1">
              <a:rPr lang="en-US" altLang="en-US" smtClean="0"/>
              <a:pPr/>
              <a:t>9/23/15</a:t>
            </a:fld>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19EDA51A-FFD8-4B4B-8B1A-BF149D864EA8}" type="slidenum">
              <a:rPr lang="en-US" altLang="en-US"/>
              <a:pPr/>
              <a:t>6</a:t>
            </a:fld>
            <a:endParaRPr lang="en-US" altLang="en-US"/>
          </a:p>
        </p:txBody>
      </p:sp>
      <p:sp>
        <p:nvSpPr>
          <p:cNvPr id="15362" name="Rectangle 2"/>
          <p:cNvSpPr>
            <a:spLocks noGrp="1" noChangeArrowheads="1"/>
          </p:cNvSpPr>
          <p:nvPr>
            <p:ph type="title"/>
          </p:nvPr>
        </p:nvSpPr>
        <p:spPr/>
        <p:txBody>
          <a:bodyPr/>
          <a:lstStyle/>
          <a:p>
            <a:r>
              <a:rPr lang="en-US" altLang="en-US" dirty="0"/>
              <a:t>Broker </a:t>
            </a:r>
            <a:r>
              <a:rPr lang="en-US" altLang="en-US" dirty="0" smtClean="0"/>
              <a:t>Pattern: Solution</a:t>
            </a:r>
            <a:endParaRPr lang="en-US" altLang="en-US" dirty="0"/>
          </a:p>
        </p:txBody>
      </p:sp>
      <p:sp>
        <p:nvSpPr>
          <p:cNvPr id="15363" name="Rectangle 3"/>
          <p:cNvSpPr>
            <a:spLocks noGrp="1" noChangeArrowheads="1"/>
          </p:cNvSpPr>
          <p:nvPr>
            <p:ph type="body" idx="1"/>
          </p:nvPr>
        </p:nvSpPr>
        <p:spPr>
          <a:xfrm>
            <a:off x="457200" y="1295400"/>
            <a:ext cx="8229600" cy="4800600"/>
          </a:xfrm>
        </p:spPr>
        <p:txBody>
          <a:bodyPr/>
          <a:lstStyle/>
          <a:p>
            <a:r>
              <a:rPr lang="en-US" altLang="en-US" sz="2800" dirty="0"/>
              <a:t>Introduce a broker component to achieve better decoupling of clients and servers</a:t>
            </a:r>
          </a:p>
          <a:p>
            <a:pPr lvl="1"/>
            <a:r>
              <a:rPr lang="en-US" altLang="en-US" sz="2400" dirty="0">
                <a:solidFill>
                  <a:schemeClr val="hlink"/>
                </a:solidFill>
              </a:rPr>
              <a:t>Servers:</a:t>
            </a:r>
            <a:r>
              <a:rPr lang="en-US" altLang="en-US" sz="2400" dirty="0"/>
              <a:t>  </a:t>
            </a:r>
            <a:r>
              <a:rPr lang="en-US" altLang="en-US" sz="2400" u="sng" dirty="0"/>
              <a:t>register themselves</a:t>
            </a:r>
            <a:r>
              <a:rPr lang="en-US" altLang="en-US" sz="2400" dirty="0"/>
              <a:t> with the broker and </a:t>
            </a:r>
            <a:r>
              <a:rPr lang="en-US" altLang="en-US" sz="2400" u="sng" dirty="0"/>
              <a:t>make their services available</a:t>
            </a:r>
            <a:r>
              <a:rPr lang="en-US" altLang="en-US" sz="2400" dirty="0"/>
              <a:t> to clients through method interfaces.</a:t>
            </a:r>
          </a:p>
          <a:p>
            <a:pPr lvl="1"/>
            <a:r>
              <a:rPr lang="en-US" altLang="en-US" sz="2400" dirty="0">
                <a:solidFill>
                  <a:schemeClr val="hlink"/>
                </a:solidFill>
              </a:rPr>
              <a:t>Clients:</a:t>
            </a:r>
            <a:r>
              <a:rPr lang="en-US" altLang="en-US" sz="2400" dirty="0"/>
              <a:t>  </a:t>
            </a:r>
            <a:r>
              <a:rPr lang="en-US" altLang="en-US" sz="2400" u="sng" dirty="0"/>
              <a:t>access the functionality</a:t>
            </a:r>
            <a:r>
              <a:rPr lang="en-US" altLang="en-US" sz="2400" dirty="0"/>
              <a:t> of servers by </a:t>
            </a:r>
            <a:r>
              <a:rPr lang="en-US" altLang="en-US" sz="2400" u="sng" dirty="0"/>
              <a:t>sending requests via the broker</a:t>
            </a:r>
          </a:p>
          <a:p>
            <a:r>
              <a:rPr lang="en-US" altLang="en-US" sz="2800" dirty="0" smtClean="0"/>
              <a:t>The Broker:</a:t>
            </a:r>
            <a:endParaRPr lang="en-US" altLang="en-US" sz="2800" dirty="0"/>
          </a:p>
          <a:p>
            <a:pPr lvl="1"/>
            <a:r>
              <a:rPr lang="en-US" altLang="en-US" sz="2400" u="sng" dirty="0">
                <a:solidFill>
                  <a:schemeClr val="hlink"/>
                </a:solidFill>
              </a:rPr>
              <a:t>Locating</a:t>
            </a:r>
            <a:r>
              <a:rPr lang="en-US" altLang="en-US" sz="2400" dirty="0"/>
              <a:t> the appropriate server and </a:t>
            </a:r>
            <a:r>
              <a:rPr lang="en-US" altLang="en-US" sz="2400" u="sng" dirty="0"/>
              <a:t>forwarding</a:t>
            </a:r>
            <a:r>
              <a:rPr lang="en-US" altLang="en-US" sz="2400" dirty="0"/>
              <a:t> a request to that server</a:t>
            </a:r>
          </a:p>
          <a:p>
            <a:pPr lvl="1"/>
            <a:r>
              <a:rPr lang="en-US" altLang="en-US" sz="2400" u="sng" dirty="0">
                <a:solidFill>
                  <a:schemeClr val="hlink"/>
                </a:solidFill>
              </a:rPr>
              <a:t>Transmitting</a:t>
            </a:r>
            <a:r>
              <a:rPr lang="en-US" altLang="en-US" sz="2400" dirty="0"/>
              <a:t> results and exceptions back to the client</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05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B29300-0B8D-4CBC-A14A-9C7B9D720AC5}" type="datetime1">
              <a:rPr lang="en-US" altLang="en-US" smtClean="0"/>
              <a:pPr/>
              <a:t>9/23/15</a:t>
            </a:fld>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FA901413-2FC3-4CA3-AAE3-63A0DC8B677F}" type="slidenum">
              <a:rPr lang="en-US" altLang="en-US"/>
              <a:pPr/>
              <a:t>7</a:t>
            </a:fld>
            <a:endParaRPr lang="en-US" altLang="en-US"/>
          </a:p>
        </p:txBody>
      </p:sp>
      <p:sp>
        <p:nvSpPr>
          <p:cNvPr id="17410" name="Rectangle 2"/>
          <p:cNvSpPr>
            <a:spLocks noGrp="1" noChangeArrowheads="1"/>
          </p:cNvSpPr>
          <p:nvPr>
            <p:ph type="title"/>
          </p:nvPr>
        </p:nvSpPr>
        <p:spPr/>
        <p:txBody>
          <a:bodyPr/>
          <a:lstStyle/>
          <a:p>
            <a:r>
              <a:rPr lang="en-US" altLang="en-US" dirty="0"/>
              <a:t>Broker Pattern</a:t>
            </a:r>
            <a:r>
              <a:rPr lang="en-US" altLang="en-US" dirty="0" smtClean="0"/>
              <a:t>: Solution </a:t>
            </a:r>
            <a:r>
              <a:rPr lang="en-US" altLang="en-US" dirty="0"/>
              <a:t>-- 2</a:t>
            </a:r>
          </a:p>
        </p:txBody>
      </p:sp>
      <p:sp>
        <p:nvSpPr>
          <p:cNvPr id="17411" name="Rectangle 3"/>
          <p:cNvSpPr>
            <a:spLocks noGrp="1" noChangeArrowheads="1"/>
          </p:cNvSpPr>
          <p:nvPr>
            <p:ph type="body" idx="1"/>
          </p:nvPr>
        </p:nvSpPr>
        <p:spPr>
          <a:xfrm>
            <a:off x="457200" y="1290093"/>
            <a:ext cx="8229600" cy="5142606"/>
          </a:xfrm>
        </p:spPr>
        <p:txBody>
          <a:bodyPr/>
          <a:lstStyle/>
          <a:p>
            <a:r>
              <a:rPr lang="en-US" altLang="en-US" sz="2400" dirty="0"/>
              <a:t>Reduces the </a:t>
            </a:r>
            <a:r>
              <a:rPr lang="en-US" altLang="en-US" sz="2400" dirty="0" smtClean="0"/>
              <a:t>development complexity</a:t>
            </a:r>
            <a:endParaRPr lang="en-US" altLang="en-US" sz="2400" dirty="0"/>
          </a:p>
          <a:p>
            <a:pPr lvl="1"/>
            <a:r>
              <a:rPr lang="en-US" altLang="en-US" sz="2000" dirty="0"/>
              <a:t>Introduces object model where distributed services are encapsulated within objects.</a:t>
            </a:r>
          </a:p>
          <a:p>
            <a:r>
              <a:rPr lang="en-US" altLang="en-US" sz="2400" dirty="0"/>
              <a:t>Broker systems offer a path to the integration of two core technologies:</a:t>
            </a:r>
          </a:p>
          <a:p>
            <a:pPr lvl="1"/>
            <a:r>
              <a:rPr lang="en-US" altLang="en-US" sz="2000" dirty="0"/>
              <a:t>Distribution</a:t>
            </a:r>
          </a:p>
          <a:p>
            <a:pPr lvl="1"/>
            <a:r>
              <a:rPr lang="en-US" altLang="en-US" sz="2000" dirty="0"/>
              <a:t>Object </a:t>
            </a:r>
            <a:r>
              <a:rPr lang="en-US" altLang="en-US" sz="2000" dirty="0" smtClean="0"/>
              <a:t>oriented design</a:t>
            </a:r>
            <a:endParaRPr lang="en-US" altLang="en-US" sz="2000" dirty="0"/>
          </a:p>
          <a:p>
            <a:r>
              <a:rPr lang="en-US" altLang="en-US" sz="2400" dirty="0" smtClean="0"/>
              <a:t>Object oriented design from </a:t>
            </a:r>
            <a:r>
              <a:rPr lang="en-US" altLang="en-US" sz="2400" dirty="0"/>
              <a:t>single applications to </a:t>
            </a:r>
            <a:r>
              <a:rPr lang="en-US" altLang="en-US" sz="2400" dirty="0" smtClean="0"/>
              <a:t>distributed applications that can</a:t>
            </a:r>
            <a:endParaRPr lang="en-US" altLang="en-US" sz="2400" dirty="0"/>
          </a:p>
          <a:p>
            <a:pPr lvl="1"/>
            <a:r>
              <a:rPr lang="en-US" altLang="en-US" sz="2000" dirty="0"/>
              <a:t>run on heterogeneous machines and </a:t>
            </a:r>
          </a:p>
          <a:p>
            <a:pPr lvl="1"/>
            <a:r>
              <a:rPr lang="en-US" altLang="en-US" sz="2000" dirty="0"/>
              <a:t>written in different programming languages.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6829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AD78AE-FE3E-4848-964A-6BE7719DA6FF}" type="datetime1">
              <a:rPr lang="en-US" altLang="en-US" smtClean="0"/>
              <a:pPr/>
              <a:t>9/23/15</a:t>
            </a:fld>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E87B21C9-DEF0-41AF-9143-0B14BABDAE57}" type="slidenum">
              <a:rPr lang="en-US" altLang="en-US"/>
              <a:pPr/>
              <a:t>8</a:t>
            </a:fld>
            <a:endParaRPr lang="en-US" altLang="en-US"/>
          </a:p>
        </p:txBody>
      </p:sp>
      <p:sp>
        <p:nvSpPr>
          <p:cNvPr id="19458" name="Rectangle 2"/>
          <p:cNvSpPr>
            <a:spLocks noGrp="1" noChangeArrowheads="1"/>
          </p:cNvSpPr>
          <p:nvPr>
            <p:ph type="title"/>
          </p:nvPr>
        </p:nvSpPr>
        <p:spPr/>
        <p:txBody>
          <a:bodyPr/>
          <a:lstStyle/>
          <a:p>
            <a:r>
              <a:rPr lang="en-US" altLang="en-US" dirty="0"/>
              <a:t>Broker Pattern</a:t>
            </a:r>
            <a:r>
              <a:rPr lang="en-US" altLang="en-US" dirty="0" smtClean="0"/>
              <a:t>: Structure</a:t>
            </a:r>
            <a:endParaRPr lang="en-US" altLang="en-US" dirty="0"/>
          </a:p>
        </p:txBody>
      </p:sp>
      <p:sp>
        <p:nvSpPr>
          <p:cNvPr id="19459" name="Rectangle 3"/>
          <p:cNvSpPr>
            <a:spLocks noGrp="1" noChangeArrowheads="1"/>
          </p:cNvSpPr>
          <p:nvPr>
            <p:ph type="body" idx="1"/>
          </p:nvPr>
        </p:nvSpPr>
        <p:spPr/>
        <p:txBody>
          <a:bodyPr/>
          <a:lstStyle/>
          <a:p>
            <a:r>
              <a:rPr lang="en-US" altLang="en-US"/>
              <a:t>Participating components</a:t>
            </a:r>
          </a:p>
          <a:p>
            <a:pPr lvl="1"/>
            <a:r>
              <a:rPr lang="en-US" altLang="en-US"/>
              <a:t>Clients</a:t>
            </a:r>
          </a:p>
          <a:p>
            <a:pPr lvl="1"/>
            <a:r>
              <a:rPr lang="en-US" altLang="en-US"/>
              <a:t>Servers</a:t>
            </a:r>
          </a:p>
          <a:p>
            <a:pPr lvl="1"/>
            <a:r>
              <a:rPr lang="en-US" altLang="en-US"/>
              <a:t>Brokers</a:t>
            </a:r>
          </a:p>
          <a:p>
            <a:pPr lvl="1"/>
            <a:r>
              <a:rPr lang="en-US" altLang="en-US"/>
              <a:t>Bridges</a:t>
            </a:r>
          </a:p>
          <a:p>
            <a:pPr lvl="1"/>
            <a:r>
              <a:rPr lang="en-US" altLang="en-US"/>
              <a:t>Client-side proxies</a:t>
            </a:r>
          </a:p>
          <a:p>
            <a:pPr lvl="1"/>
            <a:r>
              <a:rPr lang="en-US" altLang="en-US"/>
              <a:t>Server-side proxies</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2723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Broker</a:t>
            </a:r>
            <a:endParaRPr lang="en-IN" dirty="0" smtClean="0"/>
          </a:p>
        </p:txBody>
      </p:sp>
      <p:pic>
        <p:nvPicPr>
          <p:cNvPr id="5" name="Content Placeholder 4"/>
          <p:cNvPicPr>
            <a:picLocks noGrp="1" noChangeAspect="1"/>
          </p:cNvPicPr>
          <p:nvPr>
            <p:ph idx="1"/>
          </p:nvPr>
        </p:nvPicPr>
        <p:blipFill rotWithShape="1">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7057" t="6928" r="7209" b="13253"/>
          <a:stretch/>
        </p:blipFill>
        <p:spPr>
          <a:xfrm>
            <a:off x="1490058" y="1841663"/>
            <a:ext cx="5754674" cy="3659281"/>
          </a:xfrm>
        </p:spPr>
      </p:pic>
      <p:sp>
        <p:nvSpPr>
          <p:cNvPr id="8" name="Freeform 7"/>
          <p:cNvSpPr/>
          <p:nvPr/>
        </p:nvSpPr>
        <p:spPr>
          <a:xfrm>
            <a:off x="1509823" y="2151287"/>
            <a:ext cx="1515238" cy="2725513"/>
          </a:xfrm>
          <a:custGeom>
            <a:avLst/>
            <a:gdLst>
              <a:gd name="connsiteX0" fmla="*/ 1382233 w 1515238"/>
              <a:gd name="connsiteY0" fmla="*/ 0 h 2725513"/>
              <a:gd name="connsiteX1" fmla="*/ 1382233 w 1515238"/>
              <a:gd name="connsiteY1" fmla="*/ 2402958 h 2725513"/>
              <a:gd name="connsiteX2" fmla="*/ 0 w 1515238"/>
              <a:gd name="connsiteY2" fmla="*/ 2700669 h 2725513"/>
              <a:gd name="connsiteX3" fmla="*/ 0 w 1515238"/>
              <a:gd name="connsiteY3" fmla="*/ 2700669 h 2725513"/>
            </a:gdLst>
            <a:ahLst/>
            <a:cxnLst>
              <a:cxn ang="0">
                <a:pos x="connsiteX0" y="connsiteY0"/>
              </a:cxn>
              <a:cxn ang="0">
                <a:pos x="connsiteX1" y="connsiteY1"/>
              </a:cxn>
              <a:cxn ang="0">
                <a:pos x="connsiteX2" y="connsiteY2"/>
              </a:cxn>
              <a:cxn ang="0">
                <a:pos x="connsiteX3" y="connsiteY3"/>
              </a:cxn>
            </a:cxnLst>
            <a:rect l="l" t="t" r="r" b="b"/>
            <a:pathLst>
              <a:path w="1515238" h="2725513">
                <a:moveTo>
                  <a:pt x="1382233" y="0"/>
                </a:moveTo>
                <a:cubicBezTo>
                  <a:pt x="1497419" y="976423"/>
                  <a:pt x="1612605" y="1952847"/>
                  <a:pt x="1382233" y="2402958"/>
                </a:cubicBezTo>
                <a:cubicBezTo>
                  <a:pt x="1151861" y="2853070"/>
                  <a:pt x="0" y="2700669"/>
                  <a:pt x="0" y="2700669"/>
                </a:cubicBezTo>
                <a:lnTo>
                  <a:pt x="0" y="2700669"/>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105400" y="1871336"/>
            <a:ext cx="2086975" cy="3034782"/>
          </a:xfrm>
          <a:custGeom>
            <a:avLst/>
            <a:gdLst>
              <a:gd name="connsiteX0" fmla="*/ 587784 w 2086975"/>
              <a:gd name="connsiteY0" fmla="*/ 0 h 3034782"/>
              <a:gd name="connsiteX1" fmla="*/ 417663 w 2086975"/>
              <a:gd name="connsiteY1" fmla="*/ 935665 h 3034782"/>
              <a:gd name="connsiteX2" fmla="*/ 24258 w 2086975"/>
              <a:gd name="connsiteY2" fmla="*/ 1637413 h 3034782"/>
              <a:gd name="connsiteX3" fmla="*/ 268807 w 2086975"/>
              <a:gd name="connsiteY3" fmla="*/ 2923953 h 3034782"/>
              <a:gd name="connsiteX4" fmla="*/ 2086975 w 2086975"/>
              <a:gd name="connsiteY4" fmla="*/ 2966483 h 3034782"/>
              <a:gd name="connsiteX5" fmla="*/ 2086975 w 2086975"/>
              <a:gd name="connsiteY5" fmla="*/ 2966483 h 303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75" h="3034782">
                <a:moveTo>
                  <a:pt x="587784" y="0"/>
                </a:moveTo>
                <a:cubicBezTo>
                  <a:pt x="549684" y="331381"/>
                  <a:pt x="511584" y="662763"/>
                  <a:pt x="417663" y="935665"/>
                </a:cubicBezTo>
                <a:cubicBezTo>
                  <a:pt x="323742" y="1208567"/>
                  <a:pt x="49067" y="1306032"/>
                  <a:pt x="24258" y="1637413"/>
                </a:cubicBezTo>
                <a:cubicBezTo>
                  <a:pt x="-551" y="1968794"/>
                  <a:pt x="-74979" y="2702441"/>
                  <a:pt x="268807" y="2923953"/>
                </a:cubicBezTo>
                <a:cubicBezTo>
                  <a:pt x="612593" y="3145465"/>
                  <a:pt x="2086975" y="2966483"/>
                  <a:pt x="2086975" y="2966483"/>
                </a:cubicBezTo>
                <a:lnTo>
                  <a:pt x="2086975" y="2966483"/>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200400" y="3429000"/>
            <a:ext cx="1935126" cy="2148581"/>
          </a:xfrm>
          <a:custGeom>
            <a:avLst/>
            <a:gdLst>
              <a:gd name="connsiteX0" fmla="*/ 0 w 1935126"/>
              <a:gd name="connsiteY0" fmla="*/ 2020990 h 2148581"/>
              <a:gd name="connsiteX1" fmla="*/ 116958 w 1935126"/>
              <a:gd name="connsiteY1" fmla="*/ 766348 h 2148581"/>
              <a:gd name="connsiteX2" fmla="*/ 318977 w 1935126"/>
              <a:gd name="connsiteY2" fmla="*/ 85865 h 2148581"/>
              <a:gd name="connsiteX3" fmla="*/ 1467293 w 1935126"/>
              <a:gd name="connsiteY3" fmla="*/ 43335 h 2148581"/>
              <a:gd name="connsiteX4" fmla="*/ 1775637 w 1935126"/>
              <a:gd name="connsiteY4" fmla="*/ 394209 h 2148581"/>
              <a:gd name="connsiteX5" fmla="*/ 1935126 w 1935126"/>
              <a:gd name="connsiteY5" fmla="*/ 2148581 h 2148581"/>
              <a:gd name="connsiteX6" fmla="*/ 1935126 w 1935126"/>
              <a:gd name="connsiteY6" fmla="*/ 2148581 h 214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126" h="2148581">
                <a:moveTo>
                  <a:pt x="0" y="2020990"/>
                </a:moveTo>
                <a:cubicBezTo>
                  <a:pt x="31897" y="1554929"/>
                  <a:pt x="63795" y="1088869"/>
                  <a:pt x="116958" y="766348"/>
                </a:cubicBezTo>
                <a:cubicBezTo>
                  <a:pt x="170121" y="443827"/>
                  <a:pt x="93921" y="206367"/>
                  <a:pt x="318977" y="85865"/>
                </a:cubicBezTo>
                <a:cubicBezTo>
                  <a:pt x="544033" y="-34637"/>
                  <a:pt x="1224516" y="-8056"/>
                  <a:pt x="1467293" y="43335"/>
                </a:cubicBezTo>
                <a:cubicBezTo>
                  <a:pt x="1710070" y="94726"/>
                  <a:pt x="1697665" y="43335"/>
                  <a:pt x="1775637" y="394209"/>
                </a:cubicBezTo>
                <a:cubicBezTo>
                  <a:pt x="1853609" y="745083"/>
                  <a:pt x="1935126" y="2148581"/>
                  <a:pt x="1935126" y="2148581"/>
                </a:cubicBezTo>
                <a:lnTo>
                  <a:pt x="1935126" y="2148581"/>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9235" y="2817293"/>
            <a:ext cx="1210588" cy="369332"/>
          </a:xfrm>
          <a:prstGeom prst="rect">
            <a:avLst/>
          </a:prstGeom>
          <a:noFill/>
        </p:spPr>
        <p:txBody>
          <a:bodyPr wrap="none" rtlCol="0">
            <a:spAutoFit/>
          </a:bodyPr>
          <a:lstStyle/>
          <a:p>
            <a:r>
              <a:rPr lang="en-US" dirty="0" smtClean="0"/>
              <a:t>Process 1</a:t>
            </a:r>
            <a:endParaRPr lang="en-US" dirty="0"/>
          </a:p>
        </p:txBody>
      </p:sp>
      <p:sp>
        <p:nvSpPr>
          <p:cNvPr id="13" name="TextBox 12"/>
          <p:cNvSpPr txBox="1"/>
          <p:nvPr/>
        </p:nvSpPr>
        <p:spPr>
          <a:xfrm>
            <a:off x="7281531" y="3006273"/>
            <a:ext cx="1210588" cy="369332"/>
          </a:xfrm>
          <a:prstGeom prst="rect">
            <a:avLst/>
          </a:prstGeom>
          <a:noFill/>
        </p:spPr>
        <p:txBody>
          <a:bodyPr wrap="none" rtlCol="0">
            <a:spAutoFit/>
          </a:bodyPr>
          <a:lstStyle/>
          <a:p>
            <a:r>
              <a:rPr lang="en-US" dirty="0" smtClean="0"/>
              <a:t>Process 2</a:t>
            </a:r>
            <a:endParaRPr lang="en-US" dirty="0"/>
          </a:p>
        </p:txBody>
      </p:sp>
      <p:sp>
        <p:nvSpPr>
          <p:cNvPr id="14" name="TextBox 13"/>
          <p:cNvSpPr txBox="1"/>
          <p:nvPr/>
        </p:nvSpPr>
        <p:spPr>
          <a:xfrm>
            <a:off x="3679628" y="5500945"/>
            <a:ext cx="1210588" cy="369332"/>
          </a:xfrm>
          <a:prstGeom prst="rect">
            <a:avLst/>
          </a:prstGeom>
          <a:noFill/>
        </p:spPr>
        <p:txBody>
          <a:bodyPr wrap="none" rtlCol="0">
            <a:spAutoFit/>
          </a:bodyPr>
          <a:lstStyle/>
          <a:p>
            <a:r>
              <a:rPr lang="en-US" dirty="0" smtClean="0"/>
              <a:t>Process 3</a:t>
            </a:r>
            <a:endParaRPr lang="en-US" dirty="0"/>
          </a:p>
        </p:txBody>
      </p:sp>
      <p:sp>
        <p:nvSpPr>
          <p:cNvPr id="2" name="Line Callout 2 1"/>
          <p:cNvSpPr/>
          <p:nvPr/>
        </p:nvSpPr>
        <p:spPr>
          <a:xfrm>
            <a:off x="838200" y="1291608"/>
            <a:ext cx="7391399" cy="484031"/>
          </a:xfrm>
          <a:prstGeom prst="borderCallout2">
            <a:avLst>
              <a:gd name="adj1" fmla="val 102223"/>
              <a:gd name="adj2" fmla="val 35541"/>
              <a:gd name="adj3" fmla="val 148353"/>
              <a:gd name="adj4" fmla="val 34976"/>
              <a:gd name="adj5" fmla="val 169612"/>
              <a:gd name="adj6" fmla="val 3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Necessary </a:t>
            </a:r>
            <a:r>
              <a:rPr lang="en-US" sz="1400" dirty="0"/>
              <a:t>abstraction that makes distribution possible by providing the contract about the service that the server is going to provide without exposing the implementation details on the server side</a:t>
            </a:r>
          </a:p>
        </p:txBody>
      </p:sp>
      <p:sp>
        <p:nvSpPr>
          <p:cNvPr id="3" name="Date Placeholder 2"/>
          <p:cNvSpPr>
            <a:spLocks noGrp="1"/>
          </p:cNvSpPr>
          <p:nvPr>
            <p:ph type="dt" sz="half" idx="10"/>
          </p:nvPr>
        </p:nvSpPr>
        <p:spPr/>
        <p:txBody>
          <a:bodyPr/>
          <a:lstStyle/>
          <a:p>
            <a:pPr>
              <a:defRPr/>
            </a:pPr>
            <a:fld id="{5A0BD142-782D-458D-B8D5-308875C5FD05}" type="datetime1">
              <a:rPr lang="en-US" smtClean="0"/>
              <a:pPr>
                <a:defRPr/>
              </a:pPr>
              <a:t>9/23/15</a:t>
            </a:fld>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402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2" grpId="0" animBg="1"/>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thinkcellActiveDocDoNotDelete"/>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xj6J5YpVpUWcXirqsVerrg"/>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azLF0WJW5EyJOICodr4e_Q"/>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8099</TotalTime>
  <Words>1858</Words>
  <Application>Microsoft Macintosh PowerPoint</Application>
  <PresentationFormat>On-screen Show (4:3)</PresentationFormat>
  <Paragraphs>240</Paragraphs>
  <Slides>20</Slides>
  <Notes>6</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think-cell Slide</vt:lpstr>
      <vt:lpstr>SS ZG653 (RL 11.1) : Software Architecture Distributed Systems</vt:lpstr>
      <vt:lpstr>Broker Pattern</vt:lpstr>
      <vt:lpstr>Context</vt:lpstr>
      <vt:lpstr>Problem with distributed components</vt:lpstr>
      <vt:lpstr>Forces</vt:lpstr>
      <vt:lpstr>Broker Pattern: Solution</vt:lpstr>
      <vt:lpstr>Broker Pattern: Solution -- 2</vt:lpstr>
      <vt:lpstr>Broker Pattern: Structure</vt:lpstr>
      <vt:lpstr>Broker</vt:lpstr>
      <vt:lpstr>Broker pattern: Implementation</vt:lpstr>
      <vt:lpstr>Scenario 1</vt:lpstr>
      <vt:lpstr>Broker as service locator</vt:lpstr>
      <vt:lpstr>Broker behavior server look-up</vt:lpstr>
      <vt:lpstr>Broker as Intermediary</vt:lpstr>
      <vt:lpstr>Broker as intermediary</vt:lpstr>
      <vt:lpstr>Broker Known Uses- CORBA</vt:lpstr>
      <vt:lpstr>Broker Known Uses- RMI</vt:lpstr>
      <vt:lpstr>Broker Known Uses- .NET</vt:lpstr>
      <vt:lpstr>Benefits</vt:lpstr>
      <vt:lpstr>Liabilities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Santonu sarkar</cp:lastModifiedBy>
  <cp:revision>982</cp:revision>
  <dcterms:created xsi:type="dcterms:W3CDTF">2015-09-23T09:07:44Z</dcterms:created>
  <dcterms:modified xsi:type="dcterms:W3CDTF">2015-09-23T09:07:58Z</dcterms:modified>
</cp:coreProperties>
</file>