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6"/>
  </p:notesMasterIdLst>
  <p:sldIdLst>
    <p:sldId id="344" r:id="rId2"/>
    <p:sldId id="395" r:id="rId3"/>
    <p:sldId id="398" r:id="rId4"/>
    <p:sldId id="399" r:id="rId5"/>
    <p:sldId id="396" r:id="rId6"/>
    <p:sldId id="397" r:id="rId7"/>
    <p:sldId id="401" r:id="rId8"/>
    <p:sldId id="402" r:id="rId9"/>
    <p:sldId id="403" r:id="rId10"/>
    <p:sldId id="404" r:id="rId11"/>
    <p:sldId id="417" r:id="rId12"/>
    <p:sldId id="405" r:id="rId13"/>
    <p:sldId id="406" r:id="rId14"/>
    <p:sldId id="407" r:id="rId15"/>
    <p:sldId id="408" r:id="rId16"/>
    <p:sldId id="409" r:id="rId17"/>
    <p:sldId id="410" r:id="rId18"/>
    <p:sldId id="413" r:id="rId19"/>
    <p:sldId id="414" r:id="rId20"/>
    <p:sldId id="415" r:id="rId21"/>
    <p:sldId id="416" r:id="rId22"/>
    <p:sldId id="411" r:id="rId23"/>
    <p:sldId id="412" r:id="rId24"/>
    <p:sldId id="40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<p14:section name="Default Section" id="{E079857D-7025-4752-92DF-7B78DE4A995C}">
          <p14:sldIdLst>
            <p14:sldId id="344"/>
            <p14:sldId id="348"/>
            <p14:sldId id="373"/>
            <p14:sldId id="374"/>
            <p14:sldId id="376"/>
            <p14:sldId id="377"/>
            <p14:sldId id="378"/>
            <p14:sldId id="379"/>
            <p14:sldId id="349"/>
            <p14:sldId id="380"/>
            <p14:sldId id="383"/>
            <p14:sldId id="386"/>
            <p14:sldId id="384"/>
            <p14:sldId id="388"/>
            <p14:sldId id="385"/>
            <p14:sldId id="353"/>
            <p14:sldId id="389"/>
            <p14:sldId id="390"/>
            <p14:sldId id="371"/>
            <p14:sldId id="372"/>
          </p14:sldIdLst>
        </p14:section>
        <p14:section name="MVC Pattern" id="{A0881B19-12F5-45D1-A0F9-DAA37C163398}">
          <p14:sldIdLst>
            <p14:sldId id="391"/>
            <p14:sldId id="395"/>
            <p14:sldId id="398"/>
            <p14:sldId id="399"/>
            <p14:sldId id="396"/>
            <p14:sldId id="397"/>
            <p14:sldId id="4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1765" autoAdjust="0"/>
    <p:restoredTop sz="93073" autoAdjust="0"/>
  </p:normalViewPr>
  <p:slideViewPr>
    <p:cSldViewPr>
      <p:cViewPr>
        <p:scale>
          <a:sx n="90" d="100"/>
          <a:sy n="90" d="100"/>
        </p:scale>
        <p:origin x="-10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students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5.0</c:v>
                </c:pt>
                <c:pt idx="1">
                  <c:v>15.0</c:v>
                </c:pt>
                <c:pt idx="2">
                  <c:v>50.0</c:v>
                </c:pt>
                <c:pt idx="3">
                  <c:v>25.0</c:v>
                </c:pt>
                <c:pt idx="4">
                  <c:v>5.0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  <c:dispBlanksAs val="zero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# of students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5.0</c:v>
                </c:pt>
                <c:pt idx="1">
                  <c:v>15.0</c:v>
                </c:pt>
                <c:pt idx="2">
                  <c:v>50.0</c:v>
                </c:pt>
                <c:pt idx="3">
                  <c:v>25.0</c:v>
                </c:pt>
                <c:pt idx="4">
                  <c:v>5.0</c:v>
                </c:pt>
              </c:numCache>
            </c:numRef>
          </c:val>
        </c:ser>
        <c:axId val="238864504"/>
        <c:axId val="238867832"/>
      </c:barChart>
      <c:catAx>
        <c:axId val="238864504"/>
        <c:scaling>
          <c:orientation val="minMax"/>
        </c:scaling>
        <c:axPos val="b"/>
        <c:tickLblPos val="nextTo"/>
        <c:crossAx val="238867832"/>
        <c:crosses val="autoZero"/>
        <c:auto val="1"/>
        <c:lblAlgn val="ctr"/>
        <c:lblOffset val="100"/>
      </c:catAx>
      <c:valAx>
        <c:axId val="238867832"/>
        <c:scaling>
          <c:orientation val="minMax"/>
        </c:scaling>
        <c:axPos val="l"/>
        <c:majorGridlines/>
        <c:numFmt formatCode="General" sourceLinked="1"/>
        <c:tickLblPos val="nextTo"/>
        <c:crossAx val="238864504"/>
        <c:crosses val="autoZero"/>
        <c:crossBetween val="between"/>
      </c:valAx>
    </c:plotArea>
    <c:plotVisOnly val="1"/>
    <c:dispBlanksAs val="gap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8DE8F-6623-4AF3-9AD5-0B0B08783F10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A517-01F6-4C0A-9BA3-4B4A8E7861F3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618AB-1A8C-4CCC-A5C3-BC06C56CE34B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3083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C4A9E-F4E3-4136-B67A-D65FE544BD84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286CE-785C-424D-8399-E958F64DD149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DE20-915A-4363-8947-95CD17BFED16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21204-B49D-4F95-A566-AF0E897F58EC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5F6AC-30F9-4171-A8D6-059A81C065C5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625B6-8B07-402B-90E7-040D299FD57C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82F20-CA9E-4191-AD3C-F4F4F99319AD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D274-83BF-405A-BEAE-BAFB81651307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47CEAD-29E0-4863-B994-46309C411FDE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12.1) 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Interactive Systems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Dynamic Scenarios</a:t>
            </a:r>
            <a:endParaRPr lang="en-IN" altLang="en-US" smtClean="0"/>
          </a:p>
        </p:txBody>
      </p:sp>
      <p:sp>
        <p:nvSpPr>
          <p:cNvPr id="29699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to display alone i.e. no change in the controller</a:t>
            </a:r>
          </a:p>
          <a:p>
            <a:pPr eaLnBrk="1" hangingPunct="1"/>
            <a:r>
              <a:rPr lang="en-US" altLang="en-US" smtClean="0"/>
              <a:t>System exit. Sequence of deletion or destruction of objects</a:t>
            </a:r>
          </a:p>
          <a:p>
            <a:pPr eaLnBrk="1" hangingPunct="1"/>
            <a:r>
              <a:rPr lang="en-US" altLang="en-US" smtClean="0"/>
              <a:t>Scenario of update with multiple View-Controller pairs</a:t>
            </a:r>
          </a:p>
          <a:p>
            <a:pPr eaLnBrk="1" hangingPunct="1"/>
            <a:r>
              <a:rPr lang="en-US" altLang="en-US" smtClean="0"/>
              <a:t>…</a:t>
            </a:r>
            <a:endParaRPr lang="en-IN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A4937D-E678-4D09-B296-0D843BB2EF44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43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RL 12.2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C4A9E-F4E3-4136-B67A-D65FE544BD84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</a:t>
            </a:r>
            <a:endParaRPr lang="en-IN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65524296"/>
              </p:ext>
            </p:extLst>
          </p:nvPr>
        </p:nvGraphicFramePr>
        <p:xfrm>
          <a:off x="838201" y="1447800"/>
          <a:ext cx="7543801" cy="2362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58046"/>
                <a:gridCol w="443753"/>
                <a:gridCol w="5642002"/>
              </a:tblGrid>
              <a:tr h="500063"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</a:t>
                      </a:r>
                      <a:endParaRPr lang="en-IN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Steps</a:t>
                      </a:r>
                      <a:endParaRPr lang="en-IN" sz="2000" dirty="0"/>
                    </a:p>
                  </a:txBody>
                  <a:tcPr marL="91439" marR="91439"/>
                </a:tc>
              </a:tr>
              <a:tr h="414337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Fundamental steps for </a:t>
                      </a:r>
                      <a:r>
                        <a:rPr lang="en-US" sz="1800" dirty="0" err="1" smtClean="0"/>
                        <a:t>realising</a:t>
                      </a:r>
                      <a:r>
                        <a:rPr lang="en-US" sz="1800" dirty="0" smtClean="0"/>
                        <a:t> a MVC</a:t>
                      </a:r>
                      <a:endParaRPr lang="en-IN" sz="1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Separate human-computer interaction from the core functionality</a:t>
                      </a:r>
                    </a:p>
                  </a:txBody>
                  <a:tcPr marL="91439" marR="91439"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Implement the set-up of MVC setup part</a:t>
                      </a:r>
                    </a:p>
                  </a:txBody>
                  <a:tcPr marL="91439" marR="91439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 and</a:t>
                      </a:r>
                      <a:r>
                        <a:rPr lang="en-US" sz="1600" baseline="0" dirty="0" smtClean="0"/>
                        <a:t> implement Model</a:t>
                      </a:r>
                      <a:endParaRPr lang="en-US" sz="1600" dirty="0" smtClean="0"/>
                    </a:p>
                  </a:txBody>
                  <a:tcPr marL="91439" marR="91439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 and implement views</a:t>
                      </a:r>
                    </a:p>
                  </a:txBody>
                  <a:tcPr marL="91439" marR="91439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 and implement controllers</a:t>
                      </a:r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7B481-A81F-44E5-BF17-3CBBD4E6E120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253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7833" y="1374263"/>
            <a:ext cx="4040188" cy="639762"/>
          </a:xfrm>
        </p:spPr>
        <p:txBody>
          <a:bodyPr/>
          <a:lstStyle/>
          <a:p>
            <a:r>
              <a:rPr lang="en-US" altLang="en-US" dirty="0"/>
              <a:t>1: Separate Human-Computer Interaction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Analyze and separate the core functionality of your system and data from input and output</a:t>
            </a:r>
          </a:p>
          <a:p>
            <a:pPr eaLnBrk="1" hangingPunct="1"/>
            <a:r>
              <a:rPr lang="en-US" altLang="en-US" dirty="0" smtClean="0"/>
              <a:t>Decide on the functionality to be exposed to View(s) and controller(s)</a:t>
            </a:r>
          </a:p>
          <a:p>
            <a:pPr eaLnBrk="1" hangingPunct="1"/>
            <a:r>
              <a:rPr lang="en-US" altLang="en-US" dirty="0" smtClean="0"/>
              <a:t>Decide how many views and controllers you need</a:t>
            </a:r>
            <a:endParaRPr lang="en-IN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altLang="en-US" dirty="0" smtClean="0"/>
              <a:t>2. Set-up </a:t>
            </a:r>
            <a:r>
              <a:rPr lang="en-US" altLang="en-US" dirty="0"/>
              <a:t>MVC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Write code that calls Model initialization method</a:t>
            </a:r>
            <a:endParaRPr lang="en-US" altLang="en-US" sz="2800" dirty="0"/>
          </a:p>
          <a:p>
            <a:pPr eaLnBrk="1" hangingPunct="1"/>
            <a:r>
              <a:rPr lang="en-US" altLang="en-US" sz="2800" dirty="0" smtClean="0"/>
              <a:t>Write code to call view creation</a:t>
            </a:r>
            <a:endParaRPr lang="en-US" altLang="en-US" sz="2400" dirty="0"/>
          </a:p>
          <a:p>
            <a:pPr eaLnBrk="1" hangingPunct="1"/>
            <a:r>
              <a:rPr lang="en-US" altLang="en-US" sz="2800" dirty="0" smtClean="0"/>
              <a:t>Write the Start </a:t>
            </a:r>
            <a:r>
              <a:rPr lang="en-US" altLang="en-US" sz="2800" dirty="0"/>
              <a:t>the event processing mechanism</a:t>
            </a:r>
            <a:endParaRPr lang="en-US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 smtClean="0"/>
              <a:t>Initial Part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8FE30-1A37-47D8-AF52-4C17124E4AE0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06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1747" grpId="0" build="p"/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3: Design the Model</a:t>
            </a:r>
            <a:endParaRPr lang="en-IN" alt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</a:t>
            </a:r>
            <a:r>
              <a:rPr lang="en-US" altLang="en-US" sz="2800" dirty="0" smtClean="0"/>
              <a:t>ncapsulate </a:t>
            </a:r>
            <a:r>
              <a:rPr lang="en-US" altLang="en-US" sz="2800" dirty="0"/>
              <a:t>the data and </a:t>
            </a:r>
            <a:r>
              <a:rPr lang="en-US" altLang="en-US" sz="2800" dirty="0" smtClean="0"/>
              <a:t>functionality to access and modify data</a:t>
            </a:r>
          </a:p>
          <a:p>
            <a:pPr lvl="1" eaLnBrk="1" hangingPunct="1"/>
            <a:r>
              <a:rPr lang="en-US" altLang="en-US" sz="2400" dirty="0" smtClean="0"/>
              <a:t>Bridge to the core business logic of the system</a:t>
            </a:r>
            <a:endParaRPr lang="en-US" altLang="en-US" sz="2400" dirty="0"/>
          </a:p>
          <a:p>
            <a:pPr eaLnBrk="1" hangingPunct="1"/>
            <a:r>
              <a:rPr lang="en-US" altLang="en-US" sz="2800" dirty="0" smtClean="0"/>
              <a:t>Publish-Subscribe design pattern</a:t>
            </a:r>
          </a:p>
          <a:p>
            <a:pPr lvl="1" eaLnBrk="1" hangingPunct="1"/>
            <a:r>
              <a:rPr lang="en-US" altLang="en-US" sz="2400" dirty="0" smtClean="0"/>
              <a:t>Implement a registry that holds references of observers (Views and Controllers)</a:t>
            </a:r>
          </a:p>
          <a:p>
            <a:pPr lvl="1" eaLnBrk="1" hangingPunct="1"/>
            <a:r>
              <a:rPr lang="en-US" altLang="en-US" sz="2400" dirty="0" smtClean="0"/>
              <a:t>Provide APIs for an observer to subscribe and unsubscribe</a:t>
            </a:r>
          </a:p>
          <a:p>
            <a:pPr lvl="1" eaLnBrk="1" hangingPunct="1"/>
            <a:r>
              <a:rPr lang="en-US" altLang="en-US" sz="2400" dirty="0" smtClean="0"/>
              <a:t>Implement notify() which will be called every time the (other) parts of the system change the model’s state (and data)</a:t>
            </a:r>
          </a:p>
          <a:p>
            <a:pPr lvl="2" eaLnBrk="1" hangingPunct="1"/>
            <a:r>
              <a:rPr lang="en-US" altLang="en-US" sz="2000" dirty="0" smtClean="0"/>
              <a:t>In turn calls update() of each observer (a view or a controller)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1AA15-4329-4350-B0FB-BB9311B07E2A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46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4: Design and Implement Views</a:t>
            </a:r>
            <a:endParaRPr lang="en-IN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Design the appearance of the View(s) </a:t>
            </a:r>
            <a:endParaRPr lang="en-US" altLang="en-US" sz="2000" dirty="0" smtClean="0"/>
          </a:p>
          <a:p>
            <a:pPr lvl="1" eaLnBrk="1" hangingPunct="1"/>
            <a:r>
              <a:rPr lang="en-US" altLang="en-US" sz="1600" dirty="0" smtClean="0"/>
              <a:t>Presents </a:t>
            </a:r>
            <a:r>
              <a:rPr lang="en-US" altLang="en-US" sz="1600" dirty="0"/>
              <a:t>information to the </a:t>
            </a:r>
            <a:r>
              <a:rPr lang="en-US" altLang="en-US" sz="1600" dirty="0" smtClean="0"/>
              <a:t>user</a:t>
            </a:r>
          </a:p>
          <a:p>
            <a:pPr lvl="1" eaLnBrk="1" hangingPunct="1"/>
            <a:r>
              <a:rPr lang="en-US" altLang="en-US" sz="1600" dirty="0" smtClean="0"/>
              <a:t>Each important data entity should have a view</a:t>
            </a:r>
          </a:p>
          <a:p>
            <a:pPr eaLnBrk="1" hangingPunct="1"/>
            <a:r>
              <a:rPr lang="en-US" altLang="en-US" sz="2000" dirty="0" smtClean="0"/>
              <a:t>Each view may have its own controller (sometimes a set of views can also share a controller)</a:t>
            </a:r>
          </a:p>
          <a:p>
            <a:pPr lvl="1" eaLnBrk="1" hangingPunct="1"/>
            <a:r>
              <a:rPr lang="en-US" altLang="en-US" sz="1600" dirty="0" smtClean="0"/>
              <a:t>Creates a controller using the </a:t>
            </a:r>
            <a:r>
              <a:rPr lang="en-US" altLang="en-US" sz="1600" dirty="0"/>
              <a:t>Factory Method design </a:t>
            </a:r>
            <a:r>
              <a:rPr lang="en-US" altLang="en-US" sz="1600" dirty="0" smtClean="0"/>
              <a:t>pattern (</a:t>
            </a:r>
            <a:r>
              <a:rPr lang="en-US" altLang="en-US" sz="1600" dirty="0" err="1" smtClean="0"/>
              <a:t>makeController</a:t>
            </a:r>
            <a:r>
              <a:rPr lang="en-US" altLang="en-US" sz="1600" dirty="0"/>
              <a:t>() in View </a:t>
            </a:r>
            <a:r>
              <a:rPr lang="en-US" altLang="en-US" sz="1600" dirty="0" smtClean="0"/>
              <a:t>class)</a:t>
            </a:r>
          </a:p>
          <a:p>
            <a:pPr lvl="1" eaLnBrk="1" hangingPunct="1"/>
            <a:r>
              <a:rPr lang="en-US" altLang="en-US" sz="1600" dirty="0" smtClean="0"/>
              <a:t>View exposes a method for controller to use directly bypassing the model (a scenario when model’s state is not changed by the action of a user)</a:t>
            </a:r>
            <a:endParaRPr lang="en-US" altLang="en-US" sz="1600" dirty="0"/>
          </a:p>
          <a:p>
            <a:pPr eaLnBrk="1" hangingPunct="1"/>
            <a:r>
              <a:rPr lang="en-US" altLang="en-US" sz="2000" dirty="0" smtClean="0"/>
              <a:t>Implement update() method </a:t>
            </a:r>
          </a:p>
          <a:p>
            <a:pPr lvl="1" eaLnBrk="1" hangingPunct="1"/>
            <a:r>
              <a:rPr lang="en-US" altLang="en-US" sz="1600" dirty="0" smtClean="0"/>
              <a:t>retrieves </a:t>
            </a:r>
            <a:r>
              <a:rPr lang="en-US" altLang="en-US" sz="1600" dirty="0"/>
              <a:t>data from the model and presents it on the screen</a:t>
            </a:r>
          </a:p>
          <a:p>
            <a:pPr eaLnBrk="1" hangingPunct="1"/>
            <a:r>
              <a:rPr lang="en-US" altLang="en-US" sz="2000" dirty="0" smtClean="0"/>
              <a:t>Initialization</a:t>
            </a:r>
            <a:endParaRPr lang="en-US" altLang="en-US" sz="2000" dirty="0"/>
          </a:p>
          <a:p>
            <a:pPr lvl="1" eaLnBrk="1" hangingPunct="1"/>
            <a:r>
              <a:rPr lang="en-US" altLang="en-US" sz="1800" dirty="0" smtClean="0"/>
              <a:t>Register with model</a:t>
            </a:r>
          </a:p>
          <a:p>
            <a:pPr lvl="1" eaLnBrk="1" hangingPunct="1"/>
            <a:r>
              <a:rPr lang="en-US" altLang="en-US" sz="1800" dirty="0"/>
              <a:t>Set up relationship with the controller</a:t>
            </a:r>
          </a:p>
          <a:p>
            <a:pPr eaLnBrk="1" hangingPunct="1"/>
            <a:r>
              <a:rPr lang="en-US" altLang="en-US" sz="2000" u="sng" dirty="0"/>
              <a:t>Look for efficiency of fetching the data from model to build the </a:t>
            </a:r>
            <a:r>
              <a:rPr lang="en-US" altLang="en-US" sz="2000" u="sng" dirty="0" smtClean="0"/>
              <a:t>view</a:t>
            </a:r>
            <a:endParaRPr lang="en-US" altLang="en-US" sz="2400" u="sng" dirty="0"/>
          </a:p>
          <a:p>
            <a:pPr lvl="1" eaLnBrk="1" hangingPunct="1"/>
            <a:r>
              <a:rPr lang="en-US" altLang="en-US" sz="1800" dirty="0"/>
              <a:t>View to decide based on changes if “Draw” needs to be </a:t>
            </a:r>
            <a:r>
              <a:rPr lang="en-US" altLang="en-US" sz="1800" dirty="0" smtClean="0"/>
              <a:t>called</a:t>
            </a: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0A9D21-CFA5-401B-9648-79A58DA76571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39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44000" cy="939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5: Design and Implement Controllers</a:t>
            </a:r>
            <a:endParaRPr lang="en-IN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Initialization procedure</a:t>
            </a:r>
          </a:p>
          <a:p>
            <a:pPr lvl="1" eaLnBrk="1" hangingPunct="1"/>
            <a:r>
              <a:rPr lang="en-US" altLang="en-US" sz="2400" dirty="0" smtClean="0"/>
              <a:t>Binds the controller to it’s View and Model and enables event processing</a:t>
            </a:r>
          </a:p>
          <a:p>
            <a:pPr lvl="1" eaLnBrk="1" hangingPunct="1"/>
            <a:r>
              <a:rPr lang="en-US" altLang="en-US" sz="2400" dirty="0" smtClean="0"/>
              <a:t>Subscribes to the change-propagation mechanism</a:t>
            </a:r>
          </a:p>
          <a:p>
            <a:pPr lvl="1" eaLnBrk="1" hangingPunct="1"/>
            <a:r>
              <a:rPr lang="en-US" altLang="en-US" sz="2400" dirty="0" smtClean="0"/>
              <a:t>Set up relationship with the View</a:t>
            </a:r>
          </a:p>
          <a:p>
            <a:pPr eaLnBrk="1" hangingPunct="1"/>
            <a:r>
              <a:rPr lang="en-US" altLang="en-US" sz="2400" dirty="0" smtClean="0"/>
              <a:t>Implement event processing</a:t>
            </a:r>
          </a:p>
          <a:p>
            <a:pPr lvl="1" eaLnBrk="1" hangingPunct="1"/>
            <a:r>
              <a:rPr lang="en-US" altLang="en-US" sz="2000" dirty="0" smtClean="0"/>
              <a:t>a</a:t>
            </a:r>
            <a:r>
              <a:rPr lang="en-US" altLang="en-US" sz="1800" dirty="0" smtClean="0"/>
              <a:t>ccept </a:t>
            </a:r>
            <a:r>
              <a:rPr lang="en-US" altLang="en-US" sz="1800" dirty="0"/>
              <a:t>user input as </a:t>
            </a:r>
            <a:r>
              <a:rPr lang="en-US" altLang="en-US" sz="1800" dirty="0" smtClean="0"/>
              <a:t>events;  events </a:t>
            </a:r>
            <a:r>
              <a:rPr lang="en-US" altLang="en-US" sz="1800" dirty="0"/>
              <a:t>delivery to the controller is platform dependent</a:t>
            </a:r>
          </a:p>
          <a:p>
            <a:pPr lvl="1" eaLnBrk="1" hangingPunct="1"/>
            <a:r>
              <a:rPr lang="en-US" altLang="en-US" sz="1600" dirty="0"/>
              <a:t>Event translated into requests for the model or the associated view</a:t>
            </a:r>
          </a:p>
          <a:p>
            <a:pPr eaLnBrk="1" hangingPunct="1"/>
            <a:r>
              <a:rPr lang="en-US" altLang="en-US" sz="2000" dirty="0"/>
              <a:t>Controller </a:t>
            </a:r>
            <a:r>
              <a:rPr lang="en-US" altLang="en-US" sz="2000" dirty="0" smtClean="0"/>
              <a:t>behavior </a:t>
            </a:r>
            <a:r>
              <a:rPr lang="en-US" altLang="en-US" sz="2000" dirty="0"/>
              <a:t>dependent on state of model</a:t>
            </a:r>
          </a:p>
          <a:p>
            <a:pPr lvl="1" eaLnBrk="1" hangingPunct="1"/>
            <a:r>
              <a:rPr lang="en-US" altLang="en-US" sz="1800" dirty="0"/>
              <a:t>Registers for change propagation</a:t>
            </a:r>
          </a:p>
          <a:p>
            <a:pPr lvl="1" eaLnBrk="1" hangingPunct="1"/>
            <a:r>
              <a:rPr lang="en-US" altLang="en-US" sz="1800" dirty="0"/>
              <a:t>Implements </a:t>
            </a:r>
            <a:r>
              <a:rPr lang="en-US" altLang="en-US" sz="1800" dirty="0" smtClean="0"/>
              <a:t>its update() procedure</a:t>
            </a:r>
            <a:endParaRPr lang="en-US" altLang="en-US" dirty="0" smtClean="0"/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FF1EC-1901-40FA-9963-2FE4295368A1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079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Variants</a:t>
            </a:r>
            <a:endParaRPr lang="en-IN" altLang="en-US" sz="4800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Document View</a:t>
            </a:r>
          </a:p>
          <a:p>
            <a:pPr lvl="1" eaLnBrk="1" hangingPunct="1"/>
            <a:r>
              <a:rPr lang="en-US" altLang="en-US" dirty="0" smtClean="0"/>
              <a:t>Document = Model</a:t>
            </a:r>
          </a:p>
          <a:p>
            <a:pPr lvl="1" eaLnBrk="1" hangingPunct="1"/>
            <a:r>
              <a:rPr lang="en-US" altLang="en-US" dirty="0" smtClean="0"/>
              <a:t>View = View Controller</a:t>
            </a:r>
          </a:p>
          <a:p>
            <a:pPr eaLnBrk="1" hangingPunct="1"/>
            <a:r>
              <a:rPr lang="en-US" altLang="en-US" dirty="0" smtClean="0"/>
              <a:t>Loose coupling of View and Controller enables multiple simultaneous and synchronized but different views of the same document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4EF243-978F-45BB-8A1A-3E3F4C4CA171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39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AJAX based Applications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smtClean="0"/>
              <a:t>RL 12.3</a:t>
            </a:r>
            <a:endParaRPr lang="en-US" sz="4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C4A9E-F4E3-4136-B67A-D65FE544BD84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Based Web Applications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Traditional web based UI is thin-client based</a:t>
            </a:r>
          </a:p>
          <a:p>
            <a:pPr lvl="1"/>
            <a:r>
              <a:rPr lang="en-US" sz="2400" dirty="0" smtClean="0"/>
              <a:t>Browser sends HTTP GET/POST request to the server</a:t>
            </a:r>
          </a:p>
          <a:p>
            <a:pPr lvl="1"/>
            <a:r>
              <a:rPr lang="en-US" sz="2400" dirty="0" smtClean="0"/>
              <a:t>Entire web page is refreshed</a:t>
            </a:r>
          </a:p>
          <a:p>
            <a:pPr lvl="1"/>
            <a:r>
              <a:rPr lang="en-US" sz="2400" dirty="0" smtClean="0"/>
              <a:t>Client side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is used for field validations</a:t>
            </a:r>
          </a:p>
          <a:p>
            <a:pPr lvl="1"/>
            <a:r>
              <a:rPr lang="en-US" sz="2400" dirty="0" smtClean="0"/>
              <a:t>One request may entail retrieving data from many servers</a:t>
            </a:r>
          </a:p>
          <a:p>
            <a:r>
              <a:rPr lang="en-US" sz="2800" dirty="0" smtClean="0"/>
              <a:t>AJAX running on a browser</a:t>
            </a:r>
          </a:p>
          <a:p>
            <a:pPr lvl="1"/>
            <a:r>
              <a:rPr lang="en-US" sz="2400" dirty="0" smtClean="0"/>
              <a:t>Makes asynchronous calls to the server without refreshing the primary HTML</a:t>
            </a:r>
          </a:p>
          <a:p>
            <a:pPr lvl="1"/>
            <a:r>
              <a:rPr lang="en-US" sz="2400" dirty="0" smtClean="0"/>
              <a:t>No longer a thin client, provides a richer user interface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286CE-785C-424D-8399-E958F64DD149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Need: Example</a:t>
            </a:r>
            <a:endParaRPr lang="en-IN" altLang="en-US" smtClean="0"/>
          </a:p>
        </p:txBody>
      </p:sp>
      <p:sp>
        <p:nvSpPr>
          <p:cNvPr id="4" name="Rounded Rectangle 3"/>
          <p:cNvSpPr/>
          <p:nvPr/>
        </p:nvSpPr>
        <p:spPr>
          <a:xfrm>
            <a:off x="3500430" y="1476364"/>
            <a:ext cx="171451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Grade A: 5</a:t>
            </a:r>
          </a:p>
          <a:p>
            <a:pPr algn="ctr">
              <a:defRPr/>
            </a:pPr>
            <a:r>
              <a:rPr lang="en-US" dirty="0"/>
              <a:t>Grade B: 15</a:t>
            </a:r>
          </a:p>
          <a:p>
            <a:pPr algn="ctr">
              <a:defRPr/>
            </a:pPr>
            <a:r>
              <a:rPr lang="en-US" dirty="0"/>
              <a:t>Grade C: 50</a:t>
            </a:r>
          </a:p>
          <a:p>
            <a:pPr algn="ctr">
              <a:defRPr/>
            </a:pPr>
            <a:r>
              <a:rPr lang="en-US" dirty="0"/>
              <a:t>Grade D: 25</a:t>
            </a:r>
          </a:p>
          <a:p>
            <a:pPr algn="ctr">
              <a:defRPr/>
            </a:pPr>
            <a:r>
              <a:rPr lang="en-US" dirty="0"/>
              <a:t>Grade F: 5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1693801"/>
              </p:ext>
            </p:extLst>
          </p:nvPr>
        </p:nvGraphicFramePr>
        <p:xfrm>
          <a:off x="228600" y="3123590"/>
          <a:ext cx="2162175" cy="203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58721787"/>
              </p:ext>
            </p:extLst>
          </p:nvPr>
        </p:nvGraphicFramePr>
        <p:xfrm>
          <a:off x="3071802" y="3733801"/>
          <a:ext cx="2143140" cy="1704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34699295"/>
              </p:ext>
            </p:extLst>
          </p:nvPr>
        </p:nvGraphicFramePr>
        <p:xfrm>
          <a:off x="5715000" y="3760382"/>
          <a:ext cx="1771650" cy="1366836"/>
        </p:xfrm>
        <a:graphic>
          <a:graphicData uri="http://schemas.openxmlformats.org/drawingml/2006/table">
            <a:tbl>
              <a:tblPr/>
              <a:tblGrid>
                <a:gridCol w="750897"/>
                <a:gridCol w="1020753"/>
              </a:tblGrid>
              <a:tr h="2278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Grade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% of Students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10800000" flipV="1">
            <a:off x="1790700" y="2590800"/>
            <a:ext cx="1714500" cy="11430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964781" y="3498056"/>
            <a:ext cx="92868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57800" y="2514600"/>
            <a:ext cx="1714500" cy="12144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" y="1358117"/>
            <a:ext cx="32718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You are going to build a web-based software </a:t>
            </a:r>
            <a:r>
              <a:rPr lang="en-US" altLang="en-US" sz="2000" dirty="0" smtClean="0"/>
              <a:t>application </a:t>
            </a:r>
            <a:r>
              <a:rPr lang="en-US" altLang="en-US" sz="2000" dirty="0"/>
              <a:t>for this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586" y="54864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Such an application typically retrieves data and displays it for the user.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After the user changes the data, the system stores the updates in the data store.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865D89-0EC1-46ED-ACD2-709C84826D96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614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114800" y="1168400"/>
            <a:ext cx="4800600" cy="5257800"/>
          </a:xfrm>
        </p:spPr>
        <p:txBody>
          <a:bodyPr/>
          <a:lstStyle/>
          <a:p>
            <a:r>
              <a:rPr lang="en-US" dirty="0" smtClean="0"/>
              <a:t>Since web server expects requests to come serially</a:t>
            </a:r>
          </a:p>
          <a:p>
            <a:pPr lvl="1"/>
            <a:r>
              <a:rPr lang="en-US" dirty="0" smtClean="0"/>
              <a:t>Ajax controller serializes the request and then sends them</a:t>
            </a:r>
          </a:p>
          <a:p>
            <a:r>
              <a:rPr lang="en-US" dirty="0" smtClean="0"/>
              <a:t>Can provide a rich user interface over browser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SaaS</a:t>
            </a:r>
            <a:r>
              <a:rPr lang="en-US" dirty="0" smtClean="0"/>
              <a:t> cloud applications make use of AJAX</a:t>
            </a:r>
          </a:p>
          <a:p>
            <a:endParaRPr lang="en-US" dirty="0" smtClean="0"/>
          </a:p>
          <a:p>
            <a:r>
              <a:rPr lang="en-US" dirty="0" smtClean="0"/>
              <a:t>AJAX is a perfect example of MVC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C4A9E-F4E3-4136-B67A-D65FE544BD84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in Action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1219200"/>
            <a:ext cx="2743200" cy="2667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vel 10"/>
          <p:cNvSpPr/>
          <p:nvPr/>
        </p:nvSpPr>
        <p:spPr>
          <a:xfrm>
            <a:off x="762000" y="4953000"/>
            <a:ext cx="2743200" cy="1219200"/>
          </a:xfrm>
          <a:prstGeom prst="bevel">
            <a:avLst>
              <a:gd name="adj" fmla="val 90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</a:t>
            </a:r>
            <a:r>
              <a:rPr lang="en-US" dirty="0" err="1" smtClean="0"/>
              <a:t>server+Application</a:t>
            </a:r>
            <a:r>
              <a:rPr lang="en-US" dirty="0" smtClean="0"/>
              <a:t> </a:t>
            </a:r>
            <a:r>
              <a:rPr lang="en-US" dirty="0" err="1" smtClean="0"/>
              <a:t>server+Database</a:t>
            </a:r>
            <a:endParaRPr lang="en-US" dirty="0" smtClean="0"/>
          </a:p>
          <a:p>
            <a:pPr algn="ctr"/>
            <a:r>
              <a:rPr lang="en-US" dirty="0" smtClean="0"/>
              <a:t>Returns JSON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1295400"/>
            <a:ext cx="2438400" cy="10668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u="sng" dirty="0" smtClean="0"/>
              <a:t>Rich UI</a:t>
            </a:r>
          </a:p>
          <a:p>
            <a:pPr algn="ctr"/>
            <a:r>
              <a:rPr lang="en-US" dirty="0" smtClean="0"/>
              <a:t>Largely </a:t>
            </a:r>
            <a:r>
              <a:rPr lang="en-US" dirty="0" err="1" smtClean="0"/>
              <a:t>Javascript</a:t>
            </a:r>
            <a:r>
              <a:rPr lang="en-US" dirty="0" smtClean="0"/>
              <a:t> and HTML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14400" y="2667000"/>
            <a:ext cx="2438400" cy="10668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u="sng" dirty="0" smtClean="0"/>
              <a:t>AJAX controller</a:t>
            </a:r>
          </a:p>
          <a:p>
            <a:r>
              <a:rPr lang="en-US" dirty="0" smtClean="0"/>
              <a:t>-- queues request</a:t>
            </a:r>
          </a:p>
          <a:p>
            <a:r>
              <a:rPr lang="en-US" dirty="0" smtClean="0"/>
              <a:t>--calls response handlers</a:t>
            </a:r>
          </a:p>
        </p:txBody>
      </p:sp>
      <p:cxnSp>
        <p:nvCxnSpPr>
          <p:cNvPr id="15" name="Straight Arrow Connector 14"/>
          <p:cNvCxnSpPr>
            <a:stCxn id="10" idx="2"/>
            <a:endCxn id="11" idx="6"/>
          </p:cNvCxnSpPr>
          <p:nvPr/>
        </p:nvCxnSpPr>
        <p:spPr>
          <a:xfrm rot="5400000">
            <a:off x="1600200" y="4419600"/>
            <a:ext cx="1066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3600" y="4038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call (JSON over HTTP)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1"/>
          </p:cNvCxnSpPr>
          <p:nvPr/>
        </p:nvCxnSpPr>
        <p:spPr>
          <a:xfrm rot="10800000" flipH="1">
            <a:off x="762000" y="1828800"/>
            <a:ext cx="152400" cy="3733800"/>
          </a:xfrm>
          <a:prstGeom prst="curvedConnector3">
            <a:avLst>
              <a:gd name="adj1" fmla="val -381482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3810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HTML+Javascript</a:t>
            </a:r>
            <a:r>
              <a:rPr lang="en-US" dirty="0" smtClean="0"/>
              <a:t>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and MVC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219200"/>
            <a:ext cx="4419600" cy="5029200"/>
          </a:xfrm>
        </p:spPr>
        <p:txBody>
          <a:bodyPr/>
          <a:lstStyle/>
          <a:p>
            <a:r>
              <a:rPr lang="en-US" sz="2400" dirty="0" smtClean="0"/>
              <a:t>Controller</a:t>
            </a:r>
          </a:p>
          <a:p>
            <a:pPr lvl="1"/>
            <a:r>
              <a:rPr lang="en-US" sz="2000" dirty="0" smtClean="0"/>
              <a:t>Some part is in the server (traditional Struts framework) and some part moves to the client as AJAX controller</a:t>
            </a:r>
          </a:p>
          <a:p>
            <a:pPr lvl="1"/>
            <a:r>
              <a:rPr lang="en-US" sz="2000" dirty="0" smtClean="0"/>
              <a:t>It is possible to reflect the changes in the model immediately, unlike a traditional Web application</a:t>
            </a:r>
          </a:p>
          <a:p>
            <a:r>
              <a:rPr lang="en-US" sz="2400" dirty="0" smtClean="0"/>
              <a:t>View is the </a:t>
            </a:r>
            <a:r>
              <a:rPr lang="en-US" sz="2400" dirty="0" err="1" smtClean="0"/>
              <a:t>HTML+Javascript</a:t>
            </a:r>
            <a:endParaRPr lang="en-US" sz="2400" dirty="0" smtClean="0"/>
          </a:p>
          <a:p>
            <a:r>
              <a:rPr lang="en-US" sz="2400" dirty="0" smtClean="0"/>
              <a:t>Model is the business logic that changes the underlying data</a:t>
            </a:r>
          </a:p>
          <a:p>
            <a:pPr lvl="1"/>
            <a:r>
              <a:rPr lang="en-US" sz="2000" dirty="0" smtClean="0"/>
              <a:t>Model functions can change without impacting the UI or the controller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7DE20-915A-4363-8947-95CD17BFED16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4495800" cy="495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60929" y="2046739"/>
            <a:ext cx="126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016071" y="4975329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6800" y="1600200"/>
            <a:ext cx="3962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Rich Presentation Layer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2333978"/>
            <a:ext cx="3962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side AJAX based 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76800" y="3810000"/>
            <a:ext cx="3962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side Controller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76800" y="4524022"/>
            <a:ext cx="3962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6800" y="5257800"/>
            <a:ext cx="3962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Logic</a:t>
            </a:r>
            <a:endParaRPr lang="en-US" dirty="0"/>
          </a:p>
        </p:txBody>
      </p:sp>
      <p:cxnSp>
        <p:nvCxnSpPr>
          <p:cNvPr id="18" name="Curved Connector 17"/>
          <p:cNvCxnSpPr>
            <a:stCxn id="13" idx="2"/>
            <a:endCxn id="14" idx="0"/>
          </p:cNvCxnSpPr>
          <p:nvPr/>
        </p:nvCxnSpPr>
        <p:spPr>
          <a:xfrm rot="5400000">
            <a:off x="6462889" y="3414889"/>
            <a:ext cx="790222" cy="1588"/>
          </a:xfrm>
          <a:prstGeom prst="curvedConnector3">
            <a:avLst>
              <a:gd name="adj1" fmla="val 51786"/>
            </a:avLst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58000" y="313831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call (JSON over HTTP)</a:t>
            </a:r>
            <a:endParaRPr lang="en-US" dirty="0"/>
          </a:p>
        </p:txBody>
      </p:sp>
      <p:cxnSp>
        <p:nvCxnSpPr>
          <p:cNvPr id="22" name="Straight Connector 21"/>
          <p:cNvCxnSpPr>
            <a:endCxn id="20" idx="3"/>
          </p:cNvCxnSpPr>
          <p:nvPr/>
        </p:nvCxnSpPr>
        <p:spPr>
          <a:xfrm>
            <a:off x="4495800" y="3443111"/>
            <a:ext cx="4495800" cy="18366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Benefits</a:t>
            </a:r>
            <a:endParaRPr lang="en-IN" altLang="en-US" sz="320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views of the same model</a:t>
            </a:r>
          </a:p>
          <a:p>
            <a:pPr eaLnBrk="1" hangingPunct="1"/>
            <a:r>
              <a:rPr lang="en-US" altLang="en-US" dirty="0" smtClean="0"/>
              <a:t>Synchronized views</a:t>
            </a:r>
          </a:p>
          <a:p>
            <a:pPr eaLnBrk="1" hangingPunct="1"/>
            <a:r>
              <a:rPr lang="en-US" altLang="en-US" dirty="0" smtClean="0"/>
              <a:t>‘Pluggable’ views and controllers</a:t>
            </a:r>
          </a:p>
          <a:p>
            <a:pPr eaLnBrk="1" hangingPunct="1"/>
            <a:r>
              <a:rPr lang="en-US" altLang="en-US" dirty="0" smtClean="0"/>
              <a:t>Exchangeability of ‘look-and-feel’</a:t>
            </a:r>
          </a:p>
          <a:p>
            <a:pPr eaLnBrk="1" hangingPunct="1"/>
            <a:r>
              <a:rPr lang="en-US" altLang="en-US" dirty="0" smtClean="0"/>
              <a:t>Framework potential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A587C-6152-401A-9954-ED79DE2AEF8F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7699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Liabilities</a:t>
            </a:r>
            <a:endParaRPr lang="en-IN" altLang="en-US" sz="320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Increased complexity</a:t>
            </a:r>
          </a:p>
          <a:p>
            <a:pPr eaLnBrk="1" hangingPunct="1"/>
            <a:r>
              <a:rPr lang="en-US" altLang="en-US" sz="2800" dirty="0" smtClean="0"/>
              <a:t>Potential for excessive number of updates</a:t>
            </a:r>
          </a:p>
          <a:p>
            <a:pPr eaLnBrk="1" hangingPunct="1"/>
            <a:r>
              <a:rPr lang="en-US" altLang="en-US" sz="2800" dirty="0" smtClean="0"/>
              <a:t>Intimation connection between view and controller</a:t>
            </a:r>
          </a:p>
          <a:p>
            <a:pPr eaLnBrk="1" hangingPunct="1"/>
            <a:r>
              <a:rPr lang="en-US" altLang="en-US" sz="2800" dirty="0" smtClean="0"/>
              <a:t>Close coupling of views and controllers to a model</a:t>
            </a:r>
          </a:p>
          <a:p>
            <a:pPr eaLnBrk="1" hangingPunct="1"/>
            <a:r>
              <a:rPr lang="en-US" altLang="en-US" sz="2800" dirty="0" smtClean="0"/>
              <a:t>Inefficiency of data access in view</a:t>
            </a:r>
          </a:p>
          <a:p>
            <a:pPr eaLnBrk="1" hangingPunct="1"/>
            <a:r>
              <a:rPr lang="en-US" altLang="en-US" sz="2800" dirty="0" smtClean="0"/>
              <a:t>Difficulty of using MVC with modern user-interface tools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8F0A8F-043C-43E0-9B13-6E364B6CC5A2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384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3AC27-D533-4611-BAD2-5556E370A28B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92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Context</a:t>
            </a:r>
          </a:p>
          <a:p>
            <a:pPr lvl="1"/>
            <a:r>
              <a:rPr lang="en-US" sz="2400" dirty="0" smtClean="0"/>
              <a:t>Interactive application with flexible human-computer interface</a:t>
            </a:r>
          </a:p>
          <a:p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/>
              <a:t>the </a:t>
            </a:r>
            <a:r>
              <a:rPr lang="en-US" sz="2400" dirty="0" smtClean="0"/>
              <a:t>flow </a:t>
            </a:r>
            <a:r>
              <a:rPr lang="en-US" sz="2400" dirty="0"/>
              <a:t>of information is between the data store and </a:t>
            </a:r>
            <a:r>
              <a:rPr lang="en-US" sz="2400" dirty="0" smtClean="0"/>
              <a:t>UI, one may be inclined </a:t>
            </a:r>
            <a:r>
              <a:rPr lang="en-US" sz="2400" dirty="0"/>
              <a:t>to </a:t>
            </a:r>
            <a:r>
              <a:rPr lang="en-US" sz="2400" dirty="0" smtClean="0"/>
              <a:t>data and UI to </a:t>
            </a:r>
            <a:r>
              <a:rPr lang="en-US" sz="2400" dirty="0"/>
              <a:t>reduce the amount of coding and to improve application performance. </a:t>
            </a:r>
            <a:endParaRPr lang="en-US" sz="2400" dirty="0" smtClean="0"/>
          </a:p>
          <a:p>
            <a:pPr lvl="1"/>
            <a:r>
              <a:rPr lang="en-US" sz="2400" dirty="0" smtClean="0"/>
              <a:t>However</a:t>
            </a:r>
            <a:r>
              <a:rPr lang="en-US" sz="2400" dirty="0"/>
              <a:t>, </a:t>
            </a:r>
            <a:r>
              <a:rPr lang="en-US" sz="2400" dirty="0" smtClean="0"/>
              <a:t>the major problem is that UI tends </a:t>
            </a:r>
            <a:r>
              <a:rPr lang="en-US" sz="2400" dirty="0"/>
              <a:t>to change much more frequently than the data storage system. </a:t>
            </a:r>
            <a:endParaRPr lang="en-US" sz="2400" dirty="0" smtClean="0"/>
          </a:p>
          <a:p>
            <a:pPr lvl="1"/>
            <a:r>
              <a:rPr lang="en-US" sz="2400" dirty="0" smtClean="0"/>
              <a:t>Another </a:t>
            </a:r>
            <a:r>
              <a:rPr lang="en-US" sz="2400" dirty="0"/>
              <a:t>problem </a:t>
            </a:r>
            <a:r>
              <a:rPr lang="en-US" sz="2400" dirty="0" smtClean="0"/>
              <a:t>is </a:t>
            </a:r>
            <a:r>
              <a:rPr lang="en-US" sz="2400" dirty="0"/>
              <a:t>that business applications tend to incorporate </a:t>
            </a:r>
            <a:r>
              <a:rPr lang="en-US" sz="2400" dirty="0" smtClean="0"/>
              <a:t>complex business </a:t>
            </a:r>
            <a:r>
              <a:rPr lang="en-US" sz="2400" dirty="0"/>
              <a:t>logic </a:t>
            </a:r>
            <a:r>
              <a:rPr lang="en-US" sz="2400" dirty="0" smtClean="0"/>
              <a:t>which also gets mixed up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29E92-43E1-4C2A-ADE0-84C733F401E9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2304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7169"/>
            <a:ext cx="8382000" cy="5029200"/>
          </a:xfrm>
        </p:spPr>
        <p:txBody>
          <a:bodyPr/>
          <a:lstStyle/>
          <a:p>
            <a:r>
              <a:rPr lang="en-US" sz="2400" dirty="0" smtClean="0"/>
              <a:t>Same data with different presentation needed</a:t>
            </a:r>
          </a:p>
          <a:p>
            <a:r>
              <a:rPr lang="en-US" sz="2400" dirty="0" smtClean="0"/>
              <a:t>Display, behavior and data-manipulation to be reflected immediately</a:t>
            </a:r>
          </a:p>
          <a:p>
            <a:r>
              <a:rPr lang="en-US" sz="2400" dirty="0" smtClean="0"/>
              <a:t>UI is a different element altogether</a:t>
            </a:r>
          </a:p>
          <a:p>
            <a:pPr lvl="1"/>
            <a:r>
              <a:rPr lang="en-US" sz="2000" dirty="0" smtClean="0"/>
              <a:t>Changes are very frequent, more than data and business logic</a:t>
            </a:r>
          </a:p>
          <a:p>
            <a:pPr lvl="2"/>
            <a:r>
              <a:rPr lang="en-US" sz="1600" dirty="0" smtClean="0"/>
              <a:t>One should be able to test only the UI part</a:t>
            </a:r>
          </a:p>
          <a:p>
            <a:pPr lvl="1"/>
            <a:r>
              <a:rPr lang="en-US" sz="2000" dirty="0" smtClean="0"/>
              <a:t>Skillset: HTML </a:t>
            </a:r>
            <a:r>
              <a:rPr lang="en-US" sz="2000" dirty="0"/>
              <a:t>page designer skills are different from core app development. It is desirable to separate UI with the rest of the app</a:t>
            </a:r>
          </a:p>
          <a:p>
            <a:r>
              <a:rPr lang="en-US" sz="2400" dirty="0" smtClean="0"/>
              <a:t>Changing look-feel (even device dependency) shouldn’t affect the core app</a:t>
            </a:r>
          </a:p>
          <a:p>
            <a:r>
              <a:rPr lang="en-US" sz="2400" dirty="0" smtClean="0"/>
              <a:t>In web-app, one UI action can trigger many processing and then outcome may need to be collated into one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826AEF-CB31-46B0-96C2-AA3DADD9B6B1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804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2581260" y="2214563"/>
            <a:ext cx="1857388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Controller</a:t>
            </a:r>
            <a:endParaRPr lang="en-IN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View Controller</a:t>
            </a:r>
            <a:endParaRPr lang="en-IN" altLang="en-US" smtClean="0"/>
          </a:p>
        </p:txBody>
      </p:sp>
      <p:sp>
        <p:nvSpPr>
          <p:cNvPr id="4" name="Oval 3"/>
          <p:cNvSpPr/>
          <p:nvPr/>
        </p:nvSpPr>
        <p:spPr>
          <a:xfrm>
            <a:off x="2857488" y="1071546"/>
            <a:ext cx="1000132" cy="10001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Event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428860" y="2357430"/>
            <a:ext cx="1857388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Controller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42844" y="3500438"/>
            <a:ext cx="1857388" cy="7858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View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786314" y="3500438"/>
            <a:ext cx="1857388" cy="7858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View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428860" y="4714884"/>
            <a:ext cx="1857388" cy="78581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Model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9150" y="3143250"/>
            <a:ext cx="2355850" cy="357188"/>
          </a:xfrm>
          <a:prstGeom prst="straightConnector1">
            <a:avLst/>
          </a:prstGeom>
          <a:ln w="44450" cap="flat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570162" y="3929063"/>
            <a:ext cx="1573213" cy="1588"/>
          </a:xfrm>
          <a:prstGeom prst="straightConnector1">
            <a:avLst/>
          </a:prstGeom>
          <a:ln w="44450" cap="flat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1071563" y="3143250"/>
            <a:ext cx="2286000" cy="357188"/>
          </a:xfrm>
          <a:prstGeom prst="straightConnector1">
            <a:avLst/>
          </a:prstGeom>
          <a:ln w="44450" cap="flat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213894" y="2213769"/>
            <a:ext cx="285750" cy="1588"/>
          </a:xfrm>
          <a:prstGeom prst="straightConnector1">
            <a:avLst/>
          </a:prstGeom>
          <a:ln w="44450" cap="flat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86250" y="4286250"/>
            <a:ext cx="1428750" cy="822325"/>
          </a:xfrm>
          <a:prstGeom prst="straightConnector1">
            <a:avLst/>
          </a:prstGeom>
          <a:ln w="44450" cap="flat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071563" y="4286250"/>
            <a:ext cx="1357312" cy="8223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358607" y="4715669"/>
            <a:ext cx="857250" cy="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4286250" y="5143500"/>
            <a:ext cx="1500188" cy="1588"/>
          </a:xfrm>
          <a:prstGeom prst="straightConnector1">
            <a:avLst/>
          </a:prstGeom>
          <a:ln w="44450" cap="flat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43732" y="4714081"/>
            <a:ext cx="857250" cy="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71563" y="5143500"/>
            <a:ext cx="1357312" cy="1588"/>
          </a:xfrm>
          <a:prstGeom prst="straightConnector1">
            <a:avLst/>
          </a:prstGeom>
          <a:ln w="44450" cap="flat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57620" y="1344027"/>
            <a:ext cx="5072099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600" b="1" dirty="0"/>
              <a:t>Event </a:t>
            </a:r>
            <a:r>
              <a:rPr lang="en-US" sz="1600" b="1" dirty="0" smtClean="0"/>
              <a:t>(keyboard, mouse) passed </a:t>
            </a:r>
            <a:r>
              <a:rPr lang="en-US" sz="1600" b="1" dirty="0"/>
              <a:t>to the Controller</a:t>
            </a:r>
            <a:endParaRPr lang="en-IN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786313" y="1998405"/>
            <a:ext cx="4281487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Multiple Controllers possible.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Each controller interprets input events</a:t>
            </a:r>
            <a:r>
              <a:rPr lang="en-US" sz="1600" b="1" dirty="0"/>
              <a:t> </a:t>
            </a:r>
            <a:r>
              <a:rPr lang="en-US" sz="1600" b="1" dirty="0" smtClean="0"/>
              <a:t>and takes action</a:t>
            </a:r>
            <a:endParaRPr lang="en-IN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694118" y="3514918"/>
            <a:ext cx="2449882" cy="10772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Multiple Views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Each view manages display of information</a:t>
            </a:r>
            <a:endParaRPr lang="en-IN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750219" y="5631711"/>
            <a:ext cx="4724400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Captures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S</a:t>
            </a:r>
            <a:r>
              <a:rPr lang="en-US" sz="1600" b="1" dirty="0" smtClean="0"/>
              <a:t>ends data to View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R</a:t>
            </a:r>
            <a:r>
              <a:rPr lang="en-US" sz="1600" b="1" dirty="0" smtClean="0"/>
              <a:t>esponds to Controller for changing data</a:t>
            </a:r>
            <a:endParaRPr lang="en-IN" sz="1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9C23B-C06D-4E4D-9DBB-92C7356C0FD1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884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Model-View-Controller</a:t>
            </a:r>
            <a:endParaRPr lang="en-IN" altLang="en-US" smtClean="0"/>
          </a:p>
        </p:txBody>
      </p:sp>
      <p:pic>
        <p:nvPicPr>
          <p:cNvPr id="23554" name="Picture 2" descr="E:\workspace\mv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6617" r="6800" b="19587"/>
          <a:stretch/>
        </p:blipFill>
        <p:spPr bwMode="auto">
          <a:xfrm>
            <a:off x="1676400" y="1329071"/>
            <a:ext cx="5628167" cy="377455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5077361"/>
            <a:ext cx="6172200" cy="13234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User makes change in UI, which comes to controller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Controller interprets the change, informs model for the change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Model makes change in data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Model notifies all the relevant views regarding the change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View gets latest data and updates the display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05A55-BB08-4102-AFBA-845A4174FC7B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77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Model-View-Controller</a:t>
            </a:r>
            <a:endParaRPr lang="en-IN" altLang="en-US" smtClean="0"/>
          </a:p>
        </p:txBody>
      </p:sp>
      <p:pic>
        <p:nvPicPr>
          <p:cNvPr id="23554" name="Picture 2" descr="E:\workspace\mv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6617" r="6800" b="19587"/>
          <a:stretch/>
        </p:blipFill>
        <p:spPr bwMode="auto">
          <a:xfrm>
            <a:off x="1676400" y="1329071"/>
            <a:ext cx="5628167" cy="377455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5077361"/>
            <a:ext cx="6172200" cy="13234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User makes change in UI, which comes to controller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Controller interprets the change, informs model for the change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Model makes change in data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Model notifies all the relevant views regarding the change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View gets latest data and updates the display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96082-CCC6-4840-8986-E81930F13AA1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77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BC3032-F971-4845-85BA-7D9147DE03BA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Dynamics- User Event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pic>
        <p:nvPicPr>
          <p:cNvPr id="23554" name="Picture 2" descr="E:\workspace\mvc-se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229350" cy="55626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5334000" y="2128837"/>
            <a:ext cx="376237" cy="385763"/>
          </a:xfrm>
          <a:custGeom>
            <a:avLst/>
            <a:gdLst>
              <a:gd name="connsiteX0" fmla="*/ 18288 w 376428"/>
              <a:gd name="connsiteY0" fmla="*/ 166116 h 385572"/>
              <a:gd name="connsiteX1" fmla="*/ 283464 w 376428"/>
              <a:gd name="connsiteY1" fmla="*/ 28956 h 385572"/>
              <a:gd name="connsiteX2" fmla="*/ 329184 w 376428"/>
              <a:gd name="connsiteY2" fmla="*/ 339852 h 385572"/>
              <a:gd name="connsiteX3" fmla="*/ 0 w 376428"/>
              <a:gd name="connsiteY3" fmla="*/ 303276 h 3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28" h="385572">
                <a:moveTo>
                  <a:pt x="18288" y="166116"/>
                </a:moveTo>
                <a:cubicBezTo>
                  <a:pt x="124968" y="83058"/>
                  <a:pt x="231648" y="0"/>
                  <a:pt x="283464" y="28956"/>
                </a:cubicBezTo>
                <a:cubicBezTo>
                  <a:pt x="335280" y="57912"/>
                  <a:pt x="376428" y="294132"/>
                  <a:pt x="329184" y="339852"/>
                </a:cubicBezTo>
                <a:cubicBezTo>
                  <a:pt x="281940" y="385572"/>
                  <a:pt x="140970" y="344424"/>
                  <a:pt x="0" y="303276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533189" y="1985951"/>
            <a:ext cx="638316" cy="2616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100" dirty="0" smtClean="0"/>
              <a:t>notify()</a:t>
            </a:r>
            <a:endParaRPr lang="en-IN" sz="1100" dirty="0"/>
          </a:p>
        </p:txBody>
      </p:sp>
      <p:sp>
        <p:nvSpPr>
          <p:cNvPr id="10" name="Freeform 9"/>
          <p:cNvSpPr/>
          <p:nvPr/>
        </p:nvSpPr>
        <p:spPr>
          <a:xfrm>
            <a:off x="6848451" y="2890837"/>
            <a:ext cx="376238" cy="1376363"/>
          </a:xfrm>
          <a:custGeom>
            <a:avLst/>
            <a:gdLst>
              <a:gd name="connsiteX0" fmla="*/ 18288 w 376428"/>
              <a:gd name="connsiteY0" fmla="*/ 166116 h 385572"/>
              <a:gd name="connsiteX1" fmla="*/ 283464 w 376428"/>
              <a:gd name="connsiteY1" fmla="*/ 28956 h 385572"/>
              <a:gd name="connsiteX2" fmla="*/ 329184 w 376428"/>
              <a:gd name="connsiteY2" fmla="*/ 339852 h 385572"/>
              <a:gd name="connsiteX3" fmla="*/ 0 w 376428"/>
              <a:gd name="connsiteY3" fmla="*/ 303276 h 3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28" h="385572">
                <a:moveTo>
                  <a:pt x="18288" y="166116"/>
                </a:moveTo>
                <a:cubicBezTo>
                  <a:pt x="124968" y="83058"/>
                  <a:pt x="231648" y="0"/>
                  <a:pt x="283464" y="28956"/>
                </a:cubicBezTo>
                <a:cubicBezTo>
                  <a:pt x="335280" y="57912"/>
                  <a:pt x="376428" y="294132"/>
                  <a:pt x="329184" y="339852"/>
                </a:cubicBezTo>
                <a:cubicBezTo>
                  <a:pt x="281940" y="385572"/>
                  <a:pt x="140970" y="344424"/>
                  <a:pt x="0" y="303276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073287" y="3302019"/>
            <a:ext cx="763351" cy="27699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/>
              <a:t>d</a:t>
            </a:r>
            <a:r>
              <a:rPr lang="en-US" sz="1200" dirty="0" smtClean="0"/>
              <a:t>isplay()</a:t>
            </a:r>
            <a:endParaRPr lang="en-IN" sz="1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907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DB16EE-CAEA-4E1B-A8BF-B4D1A0DB9A07}" type="datetime1">
              <a:rPr lang="en-US" smtClean="0"/>
              <a:pPr>
                <a:defRPr/>
              </a:pPr>
              <a:t>9/24/15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Initialization</a:t>
            </a:r>
            <a:endParaRPr lang="en-US" dirty="0"/>
          </a:p>
        </p:txBody>
      </p:sp>
      <p:pic>
        <p:nvPicPr>
          <p:cNvPr id="24578" name="Picture 2" descr="E:\workspace\mvc-se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715125" cy="553402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2396" y="3499487"/>
            <a:ext cx="1326004" cy="27699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 smtClean="0"/>
              <a:t>makeController</a:t>
            </a:r>
            <a:r>
              <a:rPr lang="en-US" sz="1200" dirty="0" smtClean="0"/>
              <a:t>()</a:t>
            </a:r>
            <a:endParaRPr lang="en-IN" sz="1200" dirty="0"/>
          </a:p>
        </p:txBody>
      </p:sp>
      <p:sp>
        <p:nvSpPr>
          <p:cNvPr id="7" name="Freeform 6"/>
          <p:cNvSpPr/>
          <p:nvPr/>
        </p:nvSpPr>
        <p:spPr>
          <a:xfrm>
            <a:off x="4668818" y="3576638"/>
            <a:ext cx="376238" cy="385762"/>
          </a:xfrm>
          <a:custGeom>
            <a:avLst/>
            <a:gdLst>
              <a:gd name="connsiteX0" fmla="*/ 18288 w 376428"/>
              <a:gd name="connsiteY0" fmla="*/ 166116 h 385572"/>
              <a:gd name="connsiteX1" fmla="*/ 283464 w 376428"/>
              <a:gd name="connsiteY1" fmla="*/ 28956 h 385572"/>
              <a:gd name="connsiteX2" fmla="*/ 329184 w 376428"/>
              <a:gd name="connsiteY2" fmla="*/ 339852 h 385572"/>
              <a:gd name="connsiteX3" fmla="*/ 0 w 376428"/>
              <a:gd name="connsiteY3" fmla="*/ 303276 h 3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28" h="385572">
                <a:moveTo>
                  <a:pt x="18288" y="166116"/>
                </a:moveTo>
                <a:cubicBezTo>
                  <a:pt x="124968" y="83058"/>
                  <a:pt x="231648" y="0"/>
                  <a:pt x="283464" y="28956"/>
                </a:cubicBezTo>
                <a:cubicBezTo>
                  <a:pt x="335280" y="57912"/>
                  <a:pt x="376428" y="294132"/>
                  <a:pt x="329184" y="339852"/>
                </a:cubicBezTo>
                <a:cubicBezTo>
                  <a:pt x="281940" y="385572"/>
                  <a:pt x="140970" y="344424"/>
                  <a:pt x="0" y="303276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843424" y="5715016"/>
            <a:ext cx="1737976" cy="27699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 smtClean="0"/>
              <a:t>startEventProcessing</a:t>
            </a:r>
            <a:r>
              <a:rPr lang="en-US" sz="1200" dirty="0" smtClean="0"/>
              <a:t>()</a:t>
            </a:r>
            <a:endParaRPr lang="en-IN" sz="1200" dirty="0"/>
          </a:p>
        </p:txBody>
      </p:sp>
      <p:sp>
        <p:nvSpPr>
          <p:cNvPr id="9" name="Freeform 8"/>
          <p:cNvSpPr/>
          <p:nvPr/>
        </p:nvSpPr>
        <p:spPr>
          <a:xfrm>
            <a:off x="1581157" y="5792788"/>
            <a:ext cx="376237" cy="385762"/>
          </a:xfrm>
          <a:custGeom>
            <a:avLst/>
            <a:gdLst>
              <a:gd name="connsiteX0" fmla="*/ 18288 w 376428"/>
              <a:gd name="connsiteY0" fmla="*/ 166116 h 385572"/>
              <a:gd name="connsiteX1" fmla="*/ 283464 w 376428"/>
              <a:gd name="connsiteY1" fmla="*/ 28956 h 385572"/>
              <a:gd name="connsiteX2" fmla="*/ 329184 w 376428"/>
              <a:gd name="connsiteY2" fmla="*/ 339852 h 385572"/>
              <a:gd name="connsiteX3" fmla="*/ 0 w 376428"/>
              <a:gd name="connsiteY3" fmla="*/ 303276 h 3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28" h="385572">
                <a:moveTo>
                  <a:pt x="18288" y="166116"/>
                </a:moveTo>
                <a:cubicBezTo>
                  <a:pt x="124968" y="83058"/>
                  <a:pt x="231648" y="0"/>
                  <a:pt x="283464" y="28956"/>
                </a:cubicBezTo>
                <a:cubicBezTo>
                  <a:pt x="335280" y="57912"/>
                  <a:pt x="376428" y="294132"/>
                  <a:pt x="329184" y="339852"/>
                </a:cubicBezTo>
                <a:cubicBezTo>
                  <a:pt x="281940" y="385572"/>
                  <a:pt x="140970" y="344424"/>
                  <a:pt x="0" y="303276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01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8133</TotalTime>
  <Words>1402</Words>
  <Application>Microsoft Macintosh PowerPoint</Application>
  <PresentationFormat>On-screen Show (4:3)</PresentationFormat>
  <Paragraphs>255</Paragraphs>
  <Slides>24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think-cell Slide</vt:lpstr>
      <vt:lpstr>SS ZG653 (RL 12.1) : Software Architecture Interactive Systems</vt:lpstr>
      <vt:lpstr>The Need: Example</vt:lpstr>
      <vt:lpstr>Context and Problem</vt:lpstr>
      <vt:lpstr>Forces</vt:lpstr>
      <vt:lpstr>Model View Controller</vt:lpstr>
      <vt:lpstr>Model-View-Controller</vt:lpstr>
      <vt:lpstr>Model-View-Controller</vt:lpstr>
      <vt:lpstr>MVC Dynamics- User Event</vt:lpstr>
      <vt:lpstr>MVC Initialization</vt:lpstr>
      <vt:lpstr>Other Dynamic Scenarios</vt:lpstr>
      <vt:lpstr>MVC Implementation</vt:lpstr>
      <vt:lpstr>Implementation</vt:lpstr>
      <vt:lpstr>Initial Part</vt:lpstr>
      <vt:lpstr>3: Design the Model</vt:lpstr>
      <vt:lpstr>4: Design and Implement Views</vt:lpstr>
      <vt:lpstr>5: Design and Implement Controllers</vt:lpstr>
      <vt:lpstr>Variants</vt:lpstr>
      <vt:lpstr>MVC in AJAX based Applications</vt:lpstr>
      <vt:lpstr>AJAX Based Web Applications</vt:lpstr>
      <vt:lpstr>AJAX in Action</vt:lpstr>
      <vt:lpstr>AJAX and MVC</vt:lpstr>
      <vt:lpstr>Benefits</vt:lpstr>
      <vt:lpstr>Liabilities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994</cp:revision>
  <dcterms:created xsi:type="dcterms:W3CDTF">2015-09-24T03:53:11Z</dcterms:created>
  <dcterms:modified xsi:type="dcterms:W3CDTF">2015-09-24T04:27:58Z</dcterms:modified>
</cp:coreProperties>
</file>