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7"/>
  </p:notesMasterIdLst>
  <p:sldIdLst>
    <p:sldId id="344" r:id="rId2"/>
    <p:sldId id="418" r:id="rId3"/>
    <p:sldId id="421" r:id="rId4"/>
    <p:sldId id="422" r:id="rId5"/>
    <p:sldId id="423" r:id="rId6"/>
    <p:sldId id="424" r:id="rId7"/>
    <p:sldId id="453" r:id="rId8"/>
    <p:sldId id="454" r:id="rId9"/>
    <p:sldId id="466" r:id="rId10"/>
    <p:sldId id="455" r:id="rId11"/>
    <p:sldId id="456" r:id="rId12"/>
    <p:sldId id="463" r:id="rId13"/>
    <p:sldId id="433" r:id="rId14"/>
    <p:sldId id="434" r:id="rId15"/>
    <p:sldId id="458" r:id="rId16"/>
    <p:sldId id="459" r:id="rId17"/>
    <p:sldId id="460" r:id="rId18"/>
    <p:sldId id="461" r:id="rId19"/>
    <p:sldId id="462" r:id="rId20"/>
    <p:sldId id="447" r:id="rId21"/>
    <p:sldId id="464" r:id="rId22"/>
    <p:sldId id="465" r:id="rId23"/>
    <p:sldId id="457" r:id="rId24"/>
    <p:sldId id="448" r:id="rId25"/>
    <p:sldId id="45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<p14:section name="MVC Pattern" id="{E079857D-7025-4752-92DF-7B78DE4A995C}">
          <p14:sldIdLst>
            <p14:sldId id="344"/>
            <p14:sldId id="348"/>
            <p14:sldId id="397"/>
            <p14:sldId id="451"/>
            <p14:sldId id="452"/>
            <p14:sldId id="403"/>
            <p14:sldId id="404"/>
            <p14:sldId id="405"/>
            <p14:sldId id="406"/>
            <p14:sldId id="407"/>
            <p14:sldId id="408"/>
            <p14:sldId id="415"/>
            <p14:sldId id="416"/>
            <p14:sldId id="417"/>
          </p14:sldIdLst>
        </p14:section>
        <p14:section name="Microkernel" id="{A0881B19-12F5-45D1-A0F9-DAA37C163398}">
          <p14:sldIdLst>
            <p14:sldId id="418"/>
            <p14:sldId id="421"/>
            <p14:sldId id="420"/>
            <p14:sldId id="422"/>
            <p14:sldId id="423"/>
            <p14:sldId id="424"/>
            <p14:sldId id="453"/>
            <p14:sldId id="454"/>
            <p14:sldId id="455"/>
            <p14:sldId id="456"/>
            <p14:sldId id="433"/>
            <p14:sldId id="434"/>
            <p14:sldId id="458"/>
            <p14:sldId id="459"/>
            <p14:sldId id="460"/>
            <p14:sldId id="461"/>
            <p14:sldId id="462"/>
            <p14:sldId id="447"/>
            <p14:sldId id="457"/>
            <p14:sldId id="448"/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765" autoAdjust="0"/>
    <p:restoredTop sz="93073" autoAdjust="0"/>
  </p:normalViewPr>
  <p:slideViewPr>
    <p:cSldViewPr>
      <p:cViewPr>
        <p:scale>
          <a:sx n="110" d="100"/>
          <a:sy n="110" d="100"/>
        </p:scale>
        <p:origin x="-8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16445-7FBA-4D9E-BBE5-5247672A8625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C28B-D1F0-458C-A783-284BBAB6D9AD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FC7E7-110A-4F5B-B5A1-DB0AAF3C9F08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3238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4CBD3-B113-4381-A900-6B69CF9B2B11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AE5E-E5D7-4F92-A6FD-827F2432D7A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2CAD-0F0A-4A0D-A7CD-A453F6836D72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D03B0-2E71-4D29-8560-53899DBDE39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29752-61FD-4B47-808B-738EFCD32BB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A4817-8EB1-423C-9DB7-F9F96010538F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5E51D-A577-4FC1-A1A9-F5F3B4E97E5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4835F-116A-4AA9-916F-6693E30E1B98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ED8A5F-8D36-41A7-B59E-1C30ADB3BD16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huihoo.com/linux/kernel/a1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13.1):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Adaptable Systems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:\workspace\microkernel-seq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r="5792" b="7251"/>
          <a:stretch/>
        </p:blipFill>
        <p:spPr bwMode="auto">
          <a:xfrm>
            <a:off x="1130899" y="1285876"/>
            <a:ext cx="5778795" cy="516808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99" y="6494153"/>
            <a:ext cx="2133600" cy="365125"/>
          </a:xfrm>
        </p:spPr>
        <p:txBody>
          <a:bodyPr/>
          <a:lstStyle/>
          <a:p>
            <a:pPr>
              <a:defRPr/>
            </a:pPr>
            <a:fld id="{F110291C-4332-46C5-B2F7-135D99AB3451}" type="datetime1">
              <a:rPr lang="en-US" smtClean="0"/>
              <a:pPr>
                <a:defRPr/>
              </a:pPr>
              <a:t>9/26/15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Request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402419" y="2028475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832499" y="2794596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832499" y="3276600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290932" y="4242396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290932" y="5198749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3800" y="190500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createRequest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8147" y="398078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dispatchRequest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8147" y="493005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executeService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49701" y="2635101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findReceiver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88741" y="3383195"/>
            <a:ext cx="11594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Determines the address of the external server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6660" y="4135759"/>
            <a:ext cx="133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Possibly an RPC</a:t>
            </a:r>
            <a:endParaRPr lang="en-US" sz="11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47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1FC8F-CA1C-4817-8BBE-901C971876FC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Server Request</a:t>
            </a:r>
          </a:p>
        </p:txBody>
      </p:sp>
      <p:pic>
        <p:nvPicPr>
          <p:cNvPr id="24578" name="Picture 2" descr="E:\workspace\microkernel-se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413281"/>
            <a:ext cx="4762500" cy="408622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3352800" y="2150749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84181" y="2027274"/>
            <a:ext cx="1375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callInternalServer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8" name="Freeform 7"/>
          <p:cNvSpPr/>
          <p:nvPr/>
        </p:nvSpPr>
        <p:spPr>
          <a:xfrm>
            <a:off x="4795284" y="3392893"/>
            <a:ext cx="465478" cy="363851"/>
          </a:xfrm>
          <a:custGeom>
            <a:avLst/>
            <a:gdLst>
              <a:gd name="connsiteX0" fmla="*/ 0 w 465478"/>
              <a:gd name="connsiteY0" fmla="*/ 108669 h 363851"/>
              <a:gd name="connsiteX1" fmla="*/ 212651 w 465478"/>
              <a:gd name="connsiteY1" fmla="*/ 2344 h 363851"/>
              <a:gd name="connsiteX2" fmla="*/ 425302 w 465478"/>
              <a:gd name="connsiteY2" fmla="*/ 55506 h 363851"/>
              <a:gd name="connsiteX3" fmla="*/ 425302 w 465478"/>
              <a:gd name="connsiteY3" fmla="*/ 278790 h 363851"/>
              <a:gd name="connsiteX4" fmla="*/ 10632 w 465478"/>
              <a:gd name="connsiteY4" fmla="*/ 363851 h 3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478" h="363851">
                <a:moveTo>
                  <a:pt x="0" y="108669"/>
                </a:moveTo>
                <a:cubicBezTo>
                  <a:pt x="70883" y="59937"/>
                  <a:pt x="141767" y="11205"/>
                  <a:pt x="212651" y="2344"/>
                </a:cubicBezTo>
                <a:cubicBezTo>
                  <a:pt x="283535" y="-6517"/>
                  <a:pt x="389860" y="9432"/>
                  <a:pt x="425302" y="55506"/>
                </a:cubicBezTo>
                <a:cubicBezTo>
                  <a:pt x="460744" y="101580"/>
                  <a:pt x="494414" y="227399"/>
                  <a:pt x="425302" y="278790"/>
                </a:cubicBezTo>
                <a:cubicBezTo>
                  <a:pt x="356190" y="330181"/>
                  <a:pt x="183411" y="347016"/>
                  <a:pt x="10632" y="3638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32499" y="312420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executeService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037571"/>
            <a:ext cx="2803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server requests a service to microkernel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service is provided by an internal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 server can be a separate process or a shared library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3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 Detailed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 smtClean="0"/>
              <a:t>RL 13.2</a:t>
            </a:r>
            <a:endParaRPr lang="en-US" sz="5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829752-61FD-4B47-808B-738EFCD32BB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  <a:endParaRPr lang="en-IN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0624645"/>
              </p:ext>
            </p:extLst>
          </p:nvPr>
        </p:nvGraphicFramePr>
        <p:xfrm>
          <a:off x="357188" y="1334312"/>
          <a:ext cx="8358246" cy="50291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9455"/>
                <a:gridCol w="7748791"/>
              </a:tblGrid>
              <a:tr h="4411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Steps</a:t>
                      </a:r>
                      <a:endParaRPr lang="en-IN" sz="2000" dirty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Analyze</a:t>
                      </a:r>
                      <a:r>
                        <a:rPr lang="en-US" sz="1600" baseline="0" dirty="0" smtClean="0"/>
                        <a:t> the application domain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Analyze</a:t>
                      </a:r>
                      <a:r>
                        <a:rPr lang="en-US" sz="1600" baseline="0" dirty="0" smtClean="0"/>
                        <a:t> the external servers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Categorize the servers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Partition the categories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Find</a:t>
                      </a:r>
                      <a:r>
                        <a:rPr lang="en-US" sz="1600" baseline="0" dirty="0" smtClean="0"/>
                        <a:t> a consistent and complete set of operations and abstractions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Determine strategies for request transmission and retrieval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Structure the microkernel component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Specify the programming interfaces for the microkernel</a:t>
                      </a:r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Microkernel is responsible</a:t>
                      </a:r>
                      <a:r>
                        <a:rPr lang="en-US" sz="1600" baseline="0" dirty="0" smtClean="0"/>
                        <a:t> for all the system resources</a:t>
                      </a:r>
                      <a:endParaRPr lang="en-US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 and implement the internal servers</a:t>
                      </a:r>
                      <a:endParaRPr lang="en-IN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 the external servers</a:t>
                      </a:r>
                      <a:endParaRPr lang="en-IN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Implement the adapters</a:t>
                      </a:r>
                      <a:endParaRPr lang="en-IN" sz="1600" dirty="0" smtClean="0"/>
                    </a:p>
                  </a:txBody>
                  <a:tcPr/>
                </a:tc>
              </a:tr>
              <a:tr h="352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Develop client</a:t>
                      </a:r>
                      <a:r>
                        <a:rPr lang="en-US" sz="1600" baseline="0" dirty="0" smtClean="0"/>
                        <a:t> applications</a:t>
                      </a:r>
                      <a:endParaRPr lang="en-IN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3EB83-6648-4ACE-8AA5-838BC64D08ED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102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350"/>
            <a:ext cx="4040188" cy="639762"/>
          </a:xfrm>
        </p:spPr>
        <p:txBody>
          <a:bodyPr/>
          <a:lstStyle/>
          <a:p>
            <a:r>
              <a:rPr lang="en-US" dirty="0" smtClean="0"/>
              <a:t>1. Analyze Application Domain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the functionality required</a:t>
            </a:r>
          </a:p>
          <a:p>
            <a:pPr eaLnBrk="1" hangingPunct="1"/>
            <a:r>
              <a:rPr lang="en-US" dirty="0" smtClean="0"/>
              <a:t>Perform analysis to identify policies the external servers need to offer for the application domain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smtClean="0"/>
              <a:t>2. Analyze External Servers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Analyze </a:t>
            </a:r>
            <a:r>
              <a:rPr lang="en-US" dirty="0"/>
              <a:t>the policies the external servers are going to </a:t>
            </a:r>
            <a:r>
              <a:rPr lang="en-US" dirty="0" smtClean="0"/>
              <a:t>provide to define</a:t>
            </a:r>
            <a:endParaRPr lang="en-US" dirty="0"/>
          </a:p>
          <a:p>
            <a:pPr lvl="1" eaLnBrk="1" hangingPunct="1"/>
            <a:r>
              <a:rPr lang="en-US" dirty="0" smtClean="0"/>
              <a:t>High level interfaces </a:t>
            </a:r>
            <a:r>
              <a:rPr lang="en-US" dirty="0"/>
              <a:t>required to be provided</a:t>
            </a:r>
          </a:p>
          <a:p>
            <a:pPr lvl="1" eaLnBrk="1" hangingPunct="1"/>
            <a:r>
              <a:rPr lang="en-US" dirty="0"/>
              <a:t>List of services and service categories necessary</a:t>
            </a:r>
            <a:endParaRPr lang="en-IN" dirty="0"/>
          </a:p>
          <a:p>
            <a:endParaRPr lang="en-US" dirty="0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 Requirement</a:t>
            </a:r>
            <a:endParaRPr lang="en-IN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ECA4F-EA55-429A-83AA-67FE2582386B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1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963" grpId="0" build="p"/>
      <p:bldP spid="4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3. Categorize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Identify all core service functionality</a:t>
            </a:r>
          </a:p>
          <a:p>
            <a:pPr eaLnBrk="1" hangingPunct="1"/>
            <a:r>
              <a:rPr lang="en-US" sz="1800" dirty="0" smtClean="0"/>
              <a:t>Group them into a set of semantically-independent categories</a:t>
            </a:r>
          </a:p>
          <a:p>
            <a:pPr lvl="1" eaLnBrk="1" hangingPunct="1"/>
            <a:r>
              <a:rPr lang="en-US" sz="1600" dirty="0" smtClean="0"/>
              <a:t>Example: memory </a:t>
            </a:r>
            <a:r>
              <a:rPr lang="en-US" sz="1600" dirty="0" err="1" smtClean="0"/>
              <a:t>mgmt</a:t>
            </a:r>
            <a:r>
              <a:rPr lang="en-US" sz="1600" dirty="0" smtClean="0"/>
              <a:t>, process </a:t>
            </a:r>
            <a:r>
              <a:rPr lang="en-US" sz="1600" dirty="0" err="1" smtClean="0"/>
              <a:t>mgmt</a:t>
            </a:r>
            <a:r>
              <a:rPr lang="en-US" sz="1600" dirty="0" smtClean="0"/>
              <a:t>, low level I/O, communication</a:t>
            </a:r>
            <a:endParaRPr lang="en-US" sz="1600" dirty="0"/>
          </a:p>
          <a:p>
            <a:pPr eaLnBrk="1" hangingPunct="1"/>
            <a:r>
              <a:rPr lang="en-US" sz="1800" dirty="0" smtClean="0"/>
              <a:t>Identify categories </a:t>
            </a:r>
            <a:r>
              <a:rPr lang="en-US" sz="1800" dirty="0"/>
              <a:t>which are not directly related to application </a:t>
            </a:r>
            <a:r>
              <a:rPr lang="en-US" sz="1800" dirty="0" smtClean="0"/>
              <a:t>domain</a:t>
            </a:r>
          </a:p>
          <a:p>
            <a:pPr lvl="1" eaLnBrk="1" hangingPunct="1"/>
            <a:r>
              <a:rPr lang="en-US" sz="1600" dirty="0" smtClean="0"/>
              <a:t>Page handler for processes, file system </a:t>
            </a:r>
            <a:r>
              <a:rPr lang="en-US" sz="1600" dirty="0" err="1" smtClean="0"/>
              <a:t>mgmt</a:t>
            </a:r>
            <a:endParaRPr lang="en-US" sz="1600" dirty="0"/>
          </a:p>
          <a:p>
            <a:pPr eaLnBrk="1" hangingPunct="1"/>
            <a:r>
              <a:rPr lang="en-US" sz="1800" dirty="0"/>
              <a:t>Focus is to build the system infrastructure</a:t>
            </a:r>
          </a:p>
          <a:p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smtClean="0"/>
              <a:t>4. Partition categories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the categories of </a:t>
            </a:r>
            <a:r>
              <a:rPr lang="en-US" dirty="0" smtClean="0"/>
              <a:t>services that should belong to microkernel and internal servers</a:t>
            </a:r>
            <a:endParaRPr lang="en-US" dirty="0"/>
          </a:p>
          <a:p>
            <a:pPr lvl="1" eaLnBrk="1" hangingPunct="1"/>
            <a:r>
              <a:rPr lang="en-US" dirty="0"/>
              <a:t>Typically based on frequency of use or hardware dependent will be part of microkernel</a:t>
            </a:r>
          </a:p>
          <a:p>
            <a:pPr lvl="1" eaLnBrk="1" hangingPunct="1"/>
            <a:r>
              <a:rPr lang="en-US" dirty="0"/>
              <a:t>Page fault handlers, drivers and file system form part of internal servers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37CD03-7457-4287-975D-8D576954F40F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of Core Services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954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64308"/>
            <a:ext cx="4040188" cy="639762"/>
          </a:xfrm>
        </p:spPr>
        <p:txBody>
          <a:bodyPr/>
          <a:lstStyle/>
          <a:p>
            <a:r>
              <a:rPr lang="en-US" dirty="0" smtClean="0"/>
              <a:t>5. Identify operations for each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81534"/>
            <a:ext cx="4040188" cy="3994158"/>
          </a:xfrm>
        </p:spPr>
        <p:txBody>
          <a:bodyPr/>
          <a:lstStyle/>
          <a:p>
            <a:pPr eaLnBrk="1" hangingPunct="1"/>
            <a:r>
              <a:rPr lang="en-US" sz="2000" dirty="0"/>
              <a:t>Find a consistent and complete set of operations and abstractions</a:t>
            </a:r>
          </a:p>
          <a:p>
            <a:pPr eaLnBrk="1" hangingPunct="1"/>
            <a:r>
              <a:rPr lang="en-US" sz="2000" dirty="0"/>
              <a:t>Microkernel provides mechanisms for the policies of external server; each policy is implemented thru use of services the microkernel offers</a:t>
            </a:r>
          </a:p>
          <a:p>
            <a:pPr eaLnBrk="1" hangingPunct="1"/>
            <a:r>
              <a:rPr lang="en-US" sz="2000" dirty="0"/>
              <a:t>Example</a:t>
            </a:r>
          </a:p>
          <a:p>
            <a:pPr lvl="1" eaLnBrk="1" hangingPunct="1"/>
            <a:r>
              <a:rPr lang="en-US" sz="1800" dirty="0"/>
              <a:t>Creating and terminating processes and </a:t>
            </a:r>
            <a:r>
              <a:rPr lang="en-US" sz="1800" dirty="0" smtClean="0"/>
              <a:t>threads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5025" y="1338908"/>
            <a:ext cx="4041775" cy="639762"/>
          </a:xfrm>
        </p:spPr>
        <p:txBody>
          <a:bodyPr/>
          <a:lstStyle/>
          <a:p>
            <a:r>
              <a:rPr lang="en-US" dirty="0" smtClean="0"/>
              <a:t>6. Determine communication strategies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156691"/>
            <a:ext cx="4041775" cy="4017818"/>
          </a:xfrm>
        </p:spPr>
        <p:txBody>
          <a:bodyPr/>
          <a:lstStyle/>
          <a:p>
            <a:pPr eaLnBrk="1" hangingPunct="1"/>
            <a:r>
              <a:rPr lang="en-US" sz="2000" dirty="0"/>
              <a:t>Specify the facilities that microkernel should provide for communication between components</a:t>
            </a:r>
          </a:p>
          <a:p>
            <a:pPr lvl="1" eaLnBrk="1" hangingPunct="1"/>
            <a:r>
              <a:rPr lang="en-US" sz="1800" dirty="0"/>
              <a:t>Synchronous/Asynchronous</a:t>
            </a:r>
          </a:p>
          <a:p>
            <a:pPr lvl="1" eaLnBrk="1" hangingPunct="1"/>
            <a:r>
              <a:rPr lang="en-US" sz="1800" dirty="0"/>
              <a:t>Relationship: one-to-one, many-to-one or a many-to-many</a:t>
            </a:r>
          </a:p>
          <a:p>
            <a:pPr eaLnBrk="1" hangingPunct="1"/>
            <a:r>
              <a:rPr lang="en-US" sz="2000" dirty="0"/>
              <a:t>Build core services of message passing or shared memory, based on which the other services can be built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82A59-E0F7-40B7-9E51-1195C8508250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 Design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0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/>
              <a:t>7:Structure the microkernel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81534"/>
            <a:ext cx="4040188" cy="3994158"/>
          </a:xfrm>
        </p:spPr>
        <p:txBody>
          <a:bodyPr/>
          <a:lstStyle/>
          <a:p>
            <a:pPr eaLnBrk="1" hangingPunct="1"/>
            <a:r>
              <a:rPr lang="en-US" dirty="0"/>
              <a:t>Separate system-specific parts from system-independent parts</a:t>
            </a:r>
          </a:p>
          <a:p>
            <a:pPr eaLnBrk="1" hangingPunct="1"/>
            <a:r>
              <a:rPr lang="en-US" dirty="0" smtClean="0"/>
              <a:t>Use Layer pattern</a:t>
            </a:r>
            <a:endParaRPr lang="en-US" dirty="0"/>
          </a:p>
          <a:p>
            <a:pPr lvl="1" eaLnBrk="1" hangingPunct="1"/>
            <a:r>
              <a:rPr lang="en-US" dirty="0"/>
              <a:t>Lowermost – system specific</a:t>
            </a:r>
          </a:p>
          <a:p>
            <a:pPr lvl="1" eaLnBrk="1" hangingPunct="1"/>
            <a:r>
              <a:rPr lang="en-US" dirty="0"/>
              <a:t>Uppermost – system independent; focusing on the services which microkernel will </a:t>
            </a:r>
            <a:r>
              <a:rPr lang="en-US" dirty="0" smtClean="0"/>
              <a:t>expose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8:Specify the </a:t>
            </a:r>
            <a:r>
              <a:rPr lang="en-US" dirty="0" smtClean="0"/>
              <a:t>microkernel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156691"/>
            <a:ext cx="4041775" cy="4017818"/>
          </a:xfrm>
        </p:spPr>
        <p:txBody>
          <a:bodyPr/>
          <a:lstStyle/>
          <a:p>
            <a:pPr eaLnBrk="1" hangingPunct="1"/>
            <a:r>
              <a:rPr lang="en-US" dirty="0"/>
              <a:t>Decide how the interfaces should be available externally</a:t>
            </a:r>
          </a:p>
          <a:p>
            <a:pPr eaLnBrk="1" hangingPunct="1"/>
            <a:r>
              <a:rPr lang="en-US" dirty="0"/>
              <a:t>Microkernel as a</a:t>
            </a:r>
          </a:p>
          <a:p>
            <a:pPr lvl="1" eaLnBrk="1" hangingPunct="1"/>
            <a:r>
              <a:rPr lang="en-US" dirty="0"/>
              <a:t>Separate process</a:t>
            </a:r>
          </a:p>
          <a:p>
            <a:pPr lvl="1" eaLnBrk="1" hangingPunct="1"/>
            <a:r>
              <a:rPr lang="en-US" dirty="0"/>
              <a:t>Module physically shared by other components</a:t>
            </a:r>
          </a:p>
          <a:p>
            <a:pPr eaLnBrk="1" hangingPunct="1"/>
            <a:r>
              <a:rPr lang="en-US" dirty="0" smtClean="0"/>
              <a:t>Main Quality attribute: </a:t>
            </a:r>
            <a:r>
              <a:rPr lang="en-US" dirty="0"/>
              <a:t>E</a:t>
            </a:r>
            <a:r>
              <a:rPr lang="en-US" dirty="0" smtClean="0"/>
              <a:t>fficiency </a:t>
            </a:r>
            <a:r>
              <a:rPr lang="en-US" dirty="0"/>
              <a:t>and not make microkernel a bottle neck</a:t>
            </a:r>
            <a:endParaRPr lang="en-IN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E85F-4928-4BD4-A053-5E762822279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486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44852"/>
            <a:ext cx="4040188" cy="639762"/>
          </a:xfrm>
        </p:spPr>
        <p:txBody>
          <a:bodyPr/>
          <a:lstStyle/>
          <a:p>
            <a:r>
              <a:rPr lang="en-US" dirty="0" smtClean="0"/>
              <a:t>9:Design Microkernel resource </a:t>
            </a:r>
            <a:r>
              <a:rPr lang="en-US" dirty="0" err="1" smtClean="0"/>
              <a:t>mgmt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 </a:t>
            </a:r>
            <a:r>
              <a:rPr lang="en-US" dirty="0"/>
              <a:t>strategies for sharing, locking, allocation and </a:t>
            </a:r>
            <a:r>
              <a:rPr lang="en-US" dirty="0" err="1"/>
              <a:t>deallocation</a:t>
            </a:r>
            <a:r>
              <a:rPr lang="en-US" dirty="0"/>
              <a:t> of resources</a:t>
            </a:r>
          </a:p>
          <a:p>
            <a:pPr eaLnBrk="1" hangingPunct="1"/>
            <a:r>
              <a:rPr lang="en-US" dirty="0"/>
              <a:t>Maintain the information about resources and allow access to them in a coordinated and systematic </a:t>
            </a:r>
            <a:r>
              <a:rPr lang="en-US" dirty="0" smtClean="0"/>
              <a:t>way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5025" y="1319452"/>
            <a:ext cx="4041775" cy="639762"/>
          </a:xfrm>
        </p:spPr>
        <p:txBody>
          <a:bodyPr/>
          <a:lstStyle/>
          <a:p>
            <a:r>
              <a:rPr lang="en-US" dirty="0"/>
              <a:t>10:Design &amp; Implement Internal Servers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Separate processes or shared </a:t>
            </a:r>
            <a:r>
              <a:rPr lang="en-US" dirty="0" smtClean="0"/>
              <a:t>libraries centered around resources</a:t>
            </a:r>
            <a:endParaRPr lang="en-US" dirty="0"/>
          </a:p>
          <a:p>
            <a:pPr lvl="1" eaLnBrk="1" hangingPunct="1"/>
            <a:r>
              <a:rPr lang="en-US" dirty="0"/>
              <a:t>Active servers are implemented as processes</a:t>
            </a:r>
          </a:p>
          <a:p>
            <a:pPr lvl="1" eaLnBrk="1" hangingPunct="1"/>
            <a:r>
              <a:rPr lang="en-US" dirty="0"/>
              <a:t>Passive servers are implemented as shared libraries</a:t>
            </a:r>
          </a:p>
          <a:p>
            <a:pPr eaLnBrk="1" hangingPunct="1"/>
            <a:r>
              <a:rPr lang="en-US" dirty="0"/>
              <a:t>Graphics card driver </a:t>
            </a:r>
            <a:r>
              <a:rPr lang="en-US" dirty="0">
                <a:sym typeface="Wingdings" pitchFamily="2" charset="2"/>
              </a:rPr>
              <a:t> shared libraries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Page fault handler  separate </a:t>
            </a:r>
            <a:r>
              <a:rPr lang="en-US" dirty="0" smtClean="0">
                <a:sym typeface="Wingdings" pitchFamily="2" charset="2"/>
              </a:rPr>
              <a:t>processes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FA3FB-E156-43E7-A857-C0F68D682085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300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/>
              <a:t>11:Implement </a:t>
            </a:r>
            <a:r>
              <a:rPr lang="en-US" dirty="0" smtClean="0"/>
              <a:t>external </a:t>
            </a:r>
            <a:r>
              <a:rPr lang="en-US" dirty="0"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external server is implemented as a separate process that provides it’s own service interface</a:t>
            </a:r>
          </a:p>
          <a:p>
            <a:pPr eaLnBrk="1" hangingPunct="1"/>
            <a:r>
              <a:rPr lang="en-US" dirty="0"/>
              <a:t>Internal architecture depends on the policies it comprises</a:t>
            </a:r>
          </a:p>
          <a:p>
            <a:pPr eaLnBrk="1" hangingPunct="1"/>
            <a:r>
              <a:rPr lang="en-US" dirty="0"/>
              <a:t>Specify how external servers dispatch requests to their internal </a:t>
            </a: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12:Implement </a:t>
            </a:r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Decide on strategy of adapter; one adapter for all clients or every client associated with one adapter (trade off)</a:t>
            </a:r>
          </a:p>
          <a:p>
            <a:pPr eaLnBrk="1" hangingPunct="1"/>
            <a:r>
              <a:rPr lang="en-US" dirty="0"/>
              <a:t>Adapter needs to package all relevant information into a request and forwards the request to appropriate external server</a:t>
            </a:r>
          </a:p>
          <a:p>
            <a:pPr eaLnBrk="1" hangingPunct="1"/>
            <a:r>
              <a:rPr lang="en-US" dirty="0" smtClean="0"/>
              <a:t>Use </a:t>
            </a:r>
            <a:r>
              <a:rPr lang="en-US" dirty="0"/>
              <a:t>“Proxy</a:t>
            </a:r>
            <a:r>
              <a:rPr lang="en-US" dirty="0" smtClean="0"/>
              <a:t>” pattern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5651C-B606-4921-81E6-B892AE383C66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Access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48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microkernel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Adaptable Systems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29D7D-510C-44A2-8B53-8C9FD9C19DD1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94BB5-FA31-4C4A-832D-C4069DAEFC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099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Variants</a:t>
            </a:r>
            <a:endParaRPr lang="en-IN" sz="4800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Microkernel system with indirect Client-Server connections</a:t>
            </a:r>
          </a:p>
          <a:p>
            <a:pPr eaLnBrk="1" hangingPunct="1"/>
            <a:r>
              <a:rPr lang="en-US" dirty="0" smtClean="0"/>
              <a:t>Distributed Microkernel System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A18BED-7447-4CF3-A0AC-F2268C40624A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474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2667000"/>
          </a:xfrm>
        </p:spPr>
        <p:txBody>
          <a:bodyPr/>
          <a:lstStyle/>
          <a:p>
            <a:r>
              <a:rPr lang="en-US" sz="2400" dirty="0" smtClean="0"/>
              <a:t>While Traditional BSD kernel was monolithic, microkernel architecture is loosely coupled</a:t>
            </a:r>
          </a:p>
          <a:p>
            <a:r>
              <a:rPr lang="en-US" sz="2400" dirty="0" smtClean="0"/>
              <a:t>During </a:t>
            </a:r>
            <a:r>
              <a:rPr lang="en-US" sz="2400" dirty="0" smtClean="0"/>
              <a:t>startup microkernel-based system requires device </a:t>
            </a:r>
            <a:r>
              <a:rPr lang="en-US" sz="2400" dirty="0" smtClean="0"/>
              <a:t>drivers (internal server), </a:t>
            </a:r>
            <a:r>
              <a:rPr lang="en-US" sz="2400" dirty="0" smtClean="0"/>
              <a:t>which are not part of the kernel.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 smtClean="0"/>
              <a:t>means that they are packaged with the kernel in the boot image, and the kernel supports a bootstrap protocol that defines how the drivers are located and started;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4CBD3-B113-4381-A900-6B69CF9B2B11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3780" t="26575" r="3780" b="5315"/>
          <a:stretch>
            <a:fillRect/>
          </a:stretch>
        </p:blipFill>
        <p:spPr>
          <a:xfrm>
            <a:off x="990600" y="3810001"/>
            <a:ext cx="6787001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0" y="6488668"/>
            <a:ext cx="26699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https://</a:t>
            </a:r>
            <a:r>
              <a:rPr lang="en-US" sz="1100" dirty="0" err="1" smtClean="0"/>
              <a:t>en.wikipedia.org</a:t>
            </a:r>
            <a:r>
              <a:rPr lang="en-US" sz="1100" dirty="0" smtClean="0"/>
              <a:t>/wiki/Microkernel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05000"/>
            <a:ext cx="5137150" cy="3278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Singularity 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4343400" cy="5029200"/>
          </a:xfrm>
        </p:spPr>
        <p:txBody>
          <a:bodyPr/>
          <a:lstStyle/>
          <a:p>
            <a:r>
              <a:rPr lang="en-US" sz="2400" dirty="0" smtClean="0"/>
              <a:t>Microkernel provides memory mgmt, process creation, communication, scheduling and I/O</a:t>
            </a:r>
          </a:p>
          <a:p>
            <a:pPr lvl="1"/>
            <a:r>
              <a:rPr lang="en-US" sz="2000" dirty="0" smtClean="0"/>
              <a:t>Kernel calls only passes value</a:t>
            </a:r>
          </a:p>
          <a:p>
            <a:pPr lvl="1"/>
            <a:r>
              <a:rPr lang="en-US" sz="2000" dirty="0" smtClean="0"/>
              <a:t>A process can’t change the state of another process</a:t>
            </a:r>
          </a:p>
          <a:p>
            <a:r>
              <a:rPr lang="en-US" sz="2400" dirty="0" smtClean="0"/>
              <a:t>Code in Singularity is either verified by the compiler or trusted</a:t>
            </a:r>
          </a:p>
          <a:p>
            <a:r>
              <a:rPr lang="en-US" sz="2400" dirty="0" smtClean="0"/>
              <a:t>Software isolated processes </a:t>
            </a:r>
          </a:p>
          <a:p>
            <a:pPr lvl="1"/>
            <a:r>
              <a:rPr lang="en-US" sz="2000" smtClean="0"/>
              <a:t>Encapsulates </a:t>
            </a:r>
            <a:r>
              <a:rPr lang="en-US" sz="2000" dirty="0" smtClean="0"/>
              <a:t>applications for failure isolation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4CBD3-B113-4381-A900-6B69CF9B2B11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http://research.microsoft.com/pubs/52716/tr-2005-135.pdf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</a:p>
          <a:p>
            <a:pPr lvl="1"/>
            <a:r>
              <a:rPr lang="en-US" dirty="0" smtClean="0"/>
              <a:t>Coupling</a:t>
            </a:r>
          </a:p>
          <a:p>
            <a:pPr lvl="2"/>
            <a:r>
              <a:rPr lang="en-US" dirty="0" smtClean="0"/>
              <a:t>Broker is decentralized</a:t>
            </a:r>
          </a:p>
          <a:p>
            <a:pPr lvl="2"/>
            <a:r>
              <a:rPr lang="en-US" dirty="0" smtClean="0"/>
              <a:t>Microkernel is more tightly coupled</a:t>
            </a:r>
          </a:p>
          <a:p>
            <a:pPr lvl="1"/>
            <a:r>
              <a:rPr lang="en-US" dirty="0" smtClean="0"/>
              <a:t>Client </a:t>
            </a:r>
            <a:r>
              <a:rPr lang="en-US" dirty="0" err="1" smtClean="0"/>
              <a:t>communiction</a:t>
            </a:r>
            <a:endParaRPr lang="en-US" dirty="0" smtClean="0"/>
          </a:p>
          <a:p>
            <a:pPr lvl="2"/>
            <a:r>
              <a:rPr lang="en-US" dirty="0" smtClean="0"/>
              <a:t>In broker, clients communicate via message passing</a:t>
            </a:r>
          </a:p>
          <a:p>
            <a:pPr lvl="2"/>
            <a:r>
              <a:rPr lang="en-US" dirty="0" smtClean="0"/>
              <a:t>Microkernel uses adapter strategy so that clients do not call the service directly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Layer</a:t>
            </a:r>
          </a:p>
          <a:p>
            <a:pPr lvl="1"/>
            <a:r>
              <a:rPr lang="en-US" dirty="0" smtClean="0"/>
              <a:t>Microkernel can be thought of as a variant of layered architecture</a:t>
            </a:r>
          </a:p>
          <a:p>
            <a:pPr lvl="1"/>
            <a:r>
              <a:rPr lang="en-US" dirty="0" smtClean="0"/>
              <a:t>Each layer is a VM</a:t>
            </a:r>
          </a:p>
          <a:p>
            <a:pPr lvl="2"/>
            <a:r>
              <a:rPr lang="en-US" dirty="0" smtClean="0"/>
              <a:t>Lowest layer – internal server</a:t>
            </a:r>
          </a:p>
          <a:p>
            <a:pPr lvl="2"/>
            <a:r>
              <a:rPr lang="en-US" dirty="0" smtClean="0"/>
              <a:t>Middle layer external </a:t>
            </a:r>
            <a:r>
              <a:rPr lang="en-US" dirty="0" err="1" smtClean="0"/>
              <a:t>server+adapter</a:t>
            </a:r>
            <a:endParaRPr lang="en-US" dirty="0" smtClean="0"/>
          </a:p>
          <a:p>
            <a:pPr lvl="2"/>
            <a:r>
              <a:rPr lang="en-US" dirty="0" smtClean="0"/>
              <a:t>Topmost layer – client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DBEC9-62C5-46BC-A548-3A13D0018E72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with Other Patterns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96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Portability</a:t>
            </a:r>
          </a:p>
          <a:p>
            <a:pPr eaLnBrk="1" hangingPunct="1"/>
            <a:r>
              <a:rPr lang="en-US" dirty="0" smtClean="0"/>
              <a:t>Flexibility and Extensibility</a:t>
            </a:r>
          </a:p>
          <a:p>
            <a:pPr eaLnBrk="1" hangingPunct="1"/>
            <a:r>
              <a:rPr lang="en-US" dirty="0" smtClean="0"/>
              <a:t>Separation of policy and </a:t>
            </a:r>
            <a:r>
              <a:rPr lang="en-US" dirty="0" smtClean="0"/>
              <a:t>mechanism</a:t>
            </a:r>
          </a:p>
          <a:p>
            <a:pPr eaLnBrk="1" hangingPunct="1"/>
            <a:r>
              <a:rPr lang="en-US" dirty="0" smtClean="0"/>
              <a:t>Easy to ensure security as everything else can run in user mode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Scalability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Reliability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Transparency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Performance is worse than a monolithic </a:t>
            </a:r>
            <a:r>
              <a:rPr lang="en-US" dirty="0" smtClean="0"/>
              <a:t>kernel</a:t>
            </a:r>
          </a:p>
          <a:p>
            <a:pPr lvl="1" eaLnBrk="1" hangingPunct="1"/>
            <a:r>
              <a:rPr lang="en-US" dirty="0" smtClean="0"/>
              <a:t>Much  more IPC due to internal and external servers, unlike a monolithic solution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/>
              <a:t>Complexity of design and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Pros and Cons</a:t>
            </a:r>
            <a:endParaRPr lang="en-IN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D23FCE-3323-493A-8AE0-A2BC8FC980BA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648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Known Uses</a:t>
            </a:r>
            <a:endParaRPr lang="en-IN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Amoeba </a:t>
            </a:r>
            <a:r>
              <a:rPr lang="en-US" sz="2800" dirty="0" smtClean="0"/>
              <a:t>operating System</a:t>
            </a:r>
          </a:p>
          <a:p>
            <a:pPr eaLnBrk="1" hangingPunct="1"/>
            <a:r>
              <a:rPr lang="en-US" sz="2800" dirty="0" smtClean="0"/>
              <a:t>Chorus</a:t>
            </a:r>
          </a:p>
          <a:p>
            <a:pPr eaLnBrk="1" hangingPunct="1"/>
            <a:r>
              <a:rPr lang="en-US" sz="2800" dirty="0" smtClean="0"/>
              <a:t>Windows NT</a:t>
            </a:r>
          </a:p>
          <a:p>
            <a:pPr eaLnBrk="1" hangingPunct="1"/>
            <a:r>
              <a:rPr lang="en-US" sz="2800" dirty="0" err="1" smtClean="0"/>
              <a:t>Symbian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iOS</a:t>
            </a:r>
            <a:r>
              <a:rPr lang="en-US" sz="2800" dirty="0" smtClean="0"/>
              <a:t> – based on Darwin which is a microkernel architecture</a:t>
            </a:r>
            <a:endParaRPr lang="en-US" sz="2800" dirty="0" smtClean="0"/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Find </a:t>
            </a:r>
            <a:r>
              <a:rPr lang="en-US" sz="2800" dirty="0" smtClean="0">
                <a:solidFill>
                  <a:srgbClr val="FF0000"/>
                </a:solidFill>
              </a:rPr>
              <a:t>(at least 2) more popular uses and document them</a:t>
            </a:r>
          </a:p>
          <a:p>
            <a:pPr eaLnBrk="1" hangingPunct="1"/>
            <a:r>
              <a:rPr lang="en-IN" sz="2800" b="1" dirty="0" smtClean="0">
                <a:solidFill>
                  <a:srgbClr val="FF0000"/>
                </a:solidFill>
              </a:rPr>
              <a:t>Conceptual Architecture of the Linux Kernel </a:t>
            </a:r>
            <a:r>
              <a:rPr lang="en-US" sz="2800" dirty="0" smtClean="0">
                <a:solidFill>
                  <a:srgbClr val="FF0000"/>
                </a:solidFill>
                <a:hlinkClick r:id="rId2"/>
              </a:rPr>
              <a:t>http://docs.huihoo.com/linux/kernel/a1/index.html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IN" sz="2800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0D05B-CC55-4BB0-9AC9-7FE60DA38AD7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025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 – 3 part schema</a:t>
            </a:r>
            <a:endParaRPr lang="en-IN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r>
              <a:rPr lang="en-US" sz="2000" dirty="0" smtClean="0"/>
              <a:t>Context</a:t>
            </a:r>
          </a:p>
          <a:p>
            <a:pPr lvl="1"/>
            <a:r>
              <a:rPr lang="en-US" sz="1800" dirty="0"/>
              <a:t>The development of several applications that use similar programming interfaces that build on the same core functionality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Problem</a:t>
            </a:r>
          </a:p>
          <a:p>
            <a:pPr lvl="1"/>
            <a:r>
              <a:rPr lang="en-US" sz="1800" dirty="0"/>
              <a:t>Developing software for an application domain that needs to cope with a broad spectrum of similar standards and technologies</a:t>
            </a:r>
          </a:p>
          <a:p>
            <a:pPr lvl="1"/>
            <a:r>
              <a:rPr lang="en-US" sz="1800" dirty="0"/>
              <a:t>Continuous evolution (software and hardware), platform must be extensible, portable and adaptable</a:t>
            </a:r>
            <a:endParaRPr lang="en-US" sz="1800" dirty="0" smtClean="0"/>
          </a:p>
          <a:p>
            <a:endParaRPr lang="en-US" sz="2000" dirty="0" smtClean="0"/>
          </a:p>
          <a:p>
            <a:r>
              <a:rPr lang="en-US" sz="2000" dirty="0" smtClean="0"/>
              <a:t>Solution- Microkernel</a:t>
            </a:r>
          </a:p>
          <a:p>
            <a:pPr lvl="1"/>
            <a:r>
              <a:rPr lang="en-US" sz="1800" dirty="0"/>
              <a:t>Encapsulate the fundamental services of</a:t>
            </a:r>
            <a:r>
              <a:rPr lang="en-US" sz="1800" dirty="0" smtClean="0"/>
              <a:t> in </a:t>
            </a:r>
            <a:r>
              <a:rPr lang="en-US" sz="1800" dirty="0"/>
              <a:t>a microkernel </a:t>
            </a:r>
            <a:r>
              <a:rPr lang="en-US" sz="1800" dirty="0" smtClean="0"/>
              <a:t>component</a:t>
            </a:r>
          </a:p>
          <a:p>
            <a:pPr lvl="2"/>
            <a:r>
              <a:rPr lang="en-US" sz="1400" dirty="0" smtClean="0"/>
              <a:t>Often encapsulates the hardware dependent aspects</a:t>
            </a:r>
          </a:p>
          <a:p>
            <a:pPr lvl="1"/>
            <a:r>
              <a:rPr lang="en-US" sz="1800" dirty="0" smtClean="0"/>
              <a:t>Allows other components to interact with microkernel through well-defined API</a:t>
            </a:r>
          </a:p>
          <a:p>
            <a:pPr lvl="1"/>
            <a:r>
              <a:rPr lang="en-US" sz="1800" dirty="0" smtClean="0"/>
              <a:t>Size should be really small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5E866-BD18-48EE-9D60-9386C01F2ECA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328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</a:t>
            </a:r>
            <a:endParaRPr lang="en-IN" smtClean="0"/>
          </a:p>
        </p:txBody>
      </p:sp>
      <p:sp>
        <p:nvSpPr>
          <p:cNvPr id="32" name="Rounded Rectangle 31"/>
          <p:cNvSpPr/>
          <p:nvPr/>
        </p:nvSpPr>
        <p:spPr>
          <a:xfrm>
            <a:off x="235390" y="1527750"/>
            <a:ext cx="1214437" cy="78581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Client</a:t>
            </a:r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1384300" y="1447800"/>
            <a:ext cx="6259534" cy="4950038"/>
            <a:chOff x="1384300" y="785794"/>
            <a:chExt cx="6259534" cy="5929354"/>
          </a:xfrm>
        </p:grpSpPr>
        <p:sp>
          <p:nvSpPr>
            <p:cNvPr id="30" name="Oval 29"/>
            <p:cNvSpPr/>
            <p:nvPr/>
          </p:nvSpPr>
          <p:spPr>
            <a:xfrm>
              <a:off x="1428728" y="785794"/>
              <a:ext cx="6215106" cy="59293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1928794" y="1214422"/>
              <a:ext cx="5214974" cy="514353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IN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643174" y="1928802"/>
              <a:ext cx="3714776" cy="3643338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IN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00430" y="2786058"/>
              <a:ext cx="1928826" cy="185738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71868" y="1500174"/>
              <a:ext cx="200567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External Servers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961" y="2285992"/>
              <a:ext cx="19287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Internal Servers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6204" y="3500438"/>
              <a:ext cx="14798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Microkernel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0496" y="857232"/>
              <a:ext cx="10567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Adapter</a:t>
              </a:r>
              <a:endPara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Up-Down Arrow 32"/>
            <p:cNvSpPr/>
            <p:nvPr/>
          </p:nvSpPr>
          <p:spPr>
            <a:xfrm rot="18458203">
              <a:off x="1598613" y="1274762"/>
              <a:ext cx="357188" cy="78581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3C81FA-798C-4398-9733-1F5086E668B1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Participating Components</a:t>
            </a:r>
            <a:endParaRPr lang="en-IN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Internal Servers</a:t>
            </a:r>
          </a:p>
          <a:p>
            <a:pPr lvl="1"/>
            <a:r>
              <a:rPr lang="en-US" sz="2000" dirty="0" smtClean="0"/>
              <a:t>Implements additional services, typically device drivers</a:t>
            </a:r>
          </a:p>
          <a:p>
            <a:pPr lvl="1"/>
            <a:r>
              <a:rPr lang="en-US" sz="2000" dirty="0" smtClean="0"/>
              <a:t>Runs as a process or a shared lib</a:t>
            </a:r>
          </a:p>
          <a:p>
            <a:r>
              <a:rPr lang="en-US" sz="2400" dirty="0" smtClean="0"/>
              <a:t>External Servers</a:t>
            </a:r>
          </a:p>
          <a:p>
            <a:pPr lvl="1"/>
            <a:r>
              <a:rPr lang="en-US" sz="2000" dirty="0" smtClean="0"/>
              <a:t>More complex functionality for the clients. Typically run as separate processes</a:t>
            </a:r>
          </a:p>
          <a:p>
            <a:r>
              <a:rPr lang="en-US" sz="2400" dirty="0" smtClean="0"/>
              <a:t>Adapters</a:t>
            </a:r>
          </a:p>
          <a:p>
            <a:pPr lvl="1"/>
            <a:r>
              <a:rPr lang="en-US" sz="2000" dirty="0" smtClean="0"/>
              <a:t>Provides interface between external server and client</a:t>
            </a:r>
          </a:p>
          <a:p>
            <a:r>
              <a:rPr lang="en-US" sz="2400" dirty="0" smtClean="0"/>
              <a:t>Clients</a:t>
            </a:r>
          </a:p>
          <a:p>
            <a:r>
              <a:rPr lang="en-US" sz="2400" dirty="0" smtClean="0"/>
              <a:t>Microkernel</a:t>
            </a:r>
          </a:p>
          <a:p>
            <a:pPr lvl="1"/>
            <a:r>
              <a:rPr lang="en-US" sz="2000" dirty="0" smtClean="0"/>
              <a:t>Only core functionality + communication mechanism</a:t>
            </a:r>
          </a:p>
          <a:p>
            <a:pPr lvl="1"/>
            <a:r>
              <a:rPr lang="en-US" sz="2000" dirty="0" smtClean="0"/>
              <a:t>Interacts with Internal server</a:t>
            </a:r>
            <a:endParaRPr lang="en-IN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398C-80E2-4A86-A521-55B163F8909B}" type="datetime1">
              <a:rPr lang="en-US" smtClean="0"/>
              <a:pPr/>
              <a:t>9/26/15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EA1C-A7DB-4043-A966-3C32264105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47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Microkernel</a:t>
            </a:r>
            <a:endParaRPr lang="en-IN" smtClean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91200" cy="2057400"/>
          </a:xfr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/>
              <a:buChar char="•"/>
            </a:pPr>
            <a:r>
              <a:rPr lang="en-US" sz="1600" dirty="0" smtClean="0"/>
              <a:t>Main component of the pattern, which is optimized for memory</a:t>
            </a:r>
          </a:p>
          <a:p>
            <a:pPr eaLnBrk="1" hangingPunct="1">
              <a:buFont typeface="Arial"/>
              <a:buChar char="•"/>
            </a:pPr>
            <a:r>
              <a:rPr lang="en-US" sz="1600" dirty="0" smtClean="0"/>
              <a:t>Provides core mechanisms</a:t>
            </a:r>
          </a:p>
          <a:p>
            <a:pPr eaLnBrk="1" hangingPunct="1">
              <a:buFont typeface="Arial"/>
              <a:buChar char="•"/>
            </a:pPr>
            <a:r>
              <a:rPr lang="en-US" sz="1600" dirty="0" smtClean="0"/>
              <a:t>Encapsulates system specific dependencies : Hardware dependent parts</a:t>
            </a:r>
          </a:p>
          <a:p>
            <a:pPr eaLnBrk="1" hangingPunct="1">
              <a:buFont typeface="Arial"/>
              <a:buChar char="•"/>
            </a:pPr>
            <a:r>
              <a:rPr lang="en-US" sz="1600" dirty="0" smtClean="0"/>
              <a:t>Maintain system resources such as Processes, Files</a:t>
            </a:r>
          </a:p>
          <a:p>
            <a:pPr eaLnBrk="1" hangingPunct="1">
              <a:buFont typeface="Arial"/>
              <a:buChar char="•"/>
            </a:pPr>
            <a:r>
              <a:rPr lang="en-US" sz="1600" dirty="0" smtClean="0"/>
              <a:t>Provides a set of atomic services- known as mechanisms</a:t>
            </a:r>
          </a:p>
          <a:p>
            <a:pPr lvl="1" eaLnBrk="1" hangingPunct="1">
              <a:buFont typeface="Arial"/>
              <a:buChar char="•"/>
            </a:pPr>
            <a:r>
              <a:rPr lang="en-US" sz="1200" dirty="0" smtClean="0"/>
              <a:t>More complex functionality can be built by composing these atomic services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D761FB-973F-41CA-B025-1A1B8DA66E3F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477000" y="1295401"/>
            <a:ext cx="2514600" cy="1447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 smtClean="0">
                <a:latin typeface="+mn-lt"/>
              </a:rPr>
              <a:t>In OS design, Microkernel would run in the privileged mode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Everything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else runs in user mode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3388" y="3288145"/>
            <a:ext cx="5568012" cy="3194171"/>
            <a:chOff x="1753388" y="3288145"/>
            <a:chExt cx="5568012" cy="3194171"/>
          </a:xfrm>
        </p:grpSpPr>
        <p:pic>
          <p:nvPicPr>
            <p:cNvPr id="23554" name="Picture 2" descr="E:\workspace\microkerne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 l="10119" t="27882" r="27956" b="26800"/>
            <a:stretch/>
          </p:blipFill>
          <p:spPr bwMode="auto">
            <a:xfrm>
              <a:off x="1753388" y="3318296"/>
              <a:ext cx="5568012" cy="316402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29370" y="3288145"/>
              <a:ext cx="1112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Microkernel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44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Also known as subsystem</a:t>
            </a:r>
          </a:p>
          <a:p>
            <a:pPr eaLnBrk="1" hangingPunct="1"/>
            <a:r>
              <a:rPr lang="en-US" sz="2200" dirty="0"/>
              <a:t>Extends functionality provided by Microkernel</a:t>
            </a:r>
          </a:p>
          <a:p>
            <a:pPr eaLnBrk="1" hangingPunct="1"/>
            <a:r>
              <a:rPr lang="en-US" sz="2200" dirty="0"/>
              <a:t>Microkernel invokes services based on client requests</a:t>
            </a:r>
          </a:p>
          <a:p>
            <a:pPr lvl="1" eaLnBrk="1" hangingPunct="1"/>
            <a:r>
              <a:rPr lang="en-US" sz="1400" dirty="0" smtClean="0"/>
              <a:t>Example: Device </a:t>
            </a:r>
            <a:r>
              <a:rPr lang="en-US" sz="1400" dirty="0"/>
              <a:t>drivers</a:t>
            </a:r>
          </a:p>
          <a:p>
            <a:pPr eaLnBrk="1" hangingPunct="1"/>
            <a:r>
              <a:rPr lang="en-US" sz="2200" dirty="0"/>
              <a:t>Consider as extensions which are accessible to microkernel only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5800" y="1231900"/>
            <a:ext cx="4419599" cy="639762"/>
          </a:xfrm>
        </p:spPr>
        <p:txBody>
          <a:bodyPr/>
          <a:lstStyle/>
          <a:p>
            <a:r>
              <a:rPr lang="en-US" dirty="0" smtClean="0"/>
              <a:t>External Server (aka Personality)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117975" cy="441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Implements </a:t>
            </a:r>
            <a:r>
              <a:rPr lang="en-US" sz="2000" dirty="0"/>
              <a:t>it’s own ‘view’ of the underlying </a:t>
            </a:r>
            <a:r>
              <a:rPr lang="en-US" sz="2000" dirty="0" smtClean="0"/>
              <a:t>microkernel</a:t>
            </a:r>
          </a:p>
          <a:p>
            <a:pPr lvl="1" eaLnBrk="1" hangingPunct="1"/>
            <a:r>
              <a:rPr lang="en-US" sz="1600" dirty="0" smtClean="0"/>
              <a:t>E.g. OS/2 flavor on top of microkernel </a:t>
            </a:r>
          </a:p>
          <a:p>
            <a:pPr lvl="1" eaLnBrk="1" hangingPunct="1"/>
            <a:r>
              <a:rPr lang="en-US" sz="1600" dirty="0" err="1" smtClean="0"/>
              <a:t>MacOS</a:t>
            </a:r>
            <a:r>
              <a:rPr lang="en-US" sz="1600" dirty="0" smtClean="0"/>
              <a:t> on top of microkernel</a:t>
            </a:r>
            <a:endParaRPr lang="en-US" sz="1600" dirty="0"/>
          </a:p>
          <a:p>
            <a:pPr eaLnBrk="1" hangingPunct="1"/>
            <a:r>
              <a:rPr lang="en-US" sz="2000" dirty="0"/>
              <a:t>Different servers implement different policies for specific application domains</a:t>
            </a:r>
          </a:p>
          <a:p>
            <a:pPr eaLnBrk="1" hangingPunct="1"/>
            <a:r>
              <a:rPr lang="en-US" sz="2000" dirty="0" smtClean="0"/>
              <a:t>Perform:</a:t>
            </a:r>
          </a:p>
          <a:p>
            <a:pPr lvl="1" eaLnBrk="1" hangingPunct="1"/>
            <a:r>
              <a:rPr lang="en-US" sz="1600" dirty="0" smtClean="0"/>
              <a:t>Receives </a:t>
            </a:r>
            <a:r>
              <a:rPr lang="en-US" sz="1600" dirty="0"/>
              <a:t>service requests from client applications using the </a:t>
            </a:r>
            <a:r>
              <a:rPr lang="en-US" sz="1600" dirty="0" smtClean="0"/>
              <a:t>communication </a:t>
            </a:r>
            <a:r>
              <a:rPr lang="en-US" sz="1600" dirty="0"/>
              <a:t>facilities provided by the </a:t>
            </a:r>
            <a:r>
              <a:rPr lang="en-US" sz="1600" dirty="0" smtClean="0"/>
              <a:t>microkernel </a:t>
            </a:r>
          </a:p>
          <a:p>
            <a:pPr lvl="1" eaLnBrk="1" hangingPunct="1"/>
            <a:r>
              <a:rPr lang="en-US" sz="1600" dirty="0" smtClean="0"/>
              <a:t>interprets </a:t>
            </a:r>
            <a:r>
              <a:rPr lang="en-US" sz="1600" dirty="0"/>
              <a:t>these </a:t>
            </a:r>
            <a:r>
              <a:rPr lang="en-US" sz="1600" dirty="0" smtClean="0"/>
              <a:t>requests </a:t>
            </a:r>
          </a:p>
          <a:p>
            <a:pPr lvl="1" eaLnBrk="1" hangingPunct="1"/>
            <a:r>
              <a:rPr lang="en-US" sz="1600" dirty="0" smtClean="0"/>
              <a:t>executes </a:t>
            </a:r>
            <a:r>
              <a:rPr lang="en-US" sz="1600" dirty="0"/>
              <a:t>the appropriate </a:t>
            </a:r>
            <a:r>
              <a:rPr lang="en-US" sz="1600" dirty="0" smtClean="0"/>
              <a:t>services</a:t>
            </a:r>
          </a:p>
          <a:p>
            <a:pPr lvl="1" eaLnBrk="1" hangingPunct="1"/>
            <a:r>
              <a:rPr lang="en-US" sz="1600" dirty="0" smtClean="0"/>
              <a:t>returns </a:t>
            </a:r>
            <a:r>
              <a:rPr lang="en-US" sz="1600" dirty="0"/>
              <a:t>results to the clients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9BA49-7154-4587-B2E0-B768D630616C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32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Represents an application</a:t>
            </a:r>
          </a:p>
          <a:p>
            <a:pPr eaLnBrk="1" hangingPunct="1"/>
            <a:r>
              <a:rPr lang="en-US" dirty="0" smtClean="0"/>
              <a:t>Associated </a:t>
            </a:r>
            <a:r>
              <a:rPr lang="en-US" dirty="0"/>
              <a:t>with exactly one external </a:t>
            </a:r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No direct communication, through Adapter only</a:t>
            </a:r>
            <a:endParaRPr lang="en-US" dirty="0"/>
          </a:p>
          <a:p>
            <a:pPr eaLnBrk="1" hangingPunct="1"/>
            <a:r>
              <a:rPr lang="en-US" dirty="0"/>
              <a:t>Accesses </a:t>
            </a:r>
            <a:r>
              <a:rPr lang="en-US" dirty="0" smtClean="0"/>
              <a:t>the services provided </a:t>
            </a:r>
            <a:r>
              <a:rPr lang="en-US" dirty="0"/>
              <a:t>by the external </a:t>
            </a:r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thru </a:t>
            </a:r>
            <a:r>
              <a:rPr lang="en-US" dirty="0"/>
              <a:t>adapter as a service </a:t>
            </a:r>
            <a:r>
              <a:rPr lang="en-US" dirty="0" smtClean="0"/>
              <a:t>request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/>
              <a:t>Protect the client from implementation details of the microkernel</a:t>
            </a:r>
          </a:p>
          <a:p>
            <a:pPr lvl="1" eaLnBrk="1" hangingPunct="1"/>
            <a:r>
              <a:rPr lang="en-US" dirty="0"/>
              <a:t>Uses communication mechanism provided by the microkernel</a:t>
            </a:r>
          </a:p>
          <a:p>
            <a:pPr eaLnBrk="1" hangingPunct="1"/>
            <a:r>
              <a:rPr lang="en-US" dirty="0"/>
              <a:t>Service requests from client </a:t>
            </a:r>
          </a:p>
          <a:p>
            <a:pPr lvl="1" eaLnBrk="1" hangingPunct="1"/>
            <a:r>
              <a:rPr lang="en-US" dirty="0"/>
              <a:t>forwards the call to the appropriate server</a:t>
            </a:r>
          </a:p>
          <a:p>
            <a:pPr lvl="1" eaLnBrk="1" hangingPunct="1"/>
            <a:r>
              <a:rPr lang="en-US" dirty="0"/>
              <a:t>Invokes methods of external servers on behalf of </a:t>
            </a:r>
            <a:r>
              <a:rPr lang="en-US" dirty="0" smtClean="0"/>
              <a:t>clients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1CE4C7-0808-4E94-9354-237221E9AAF6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526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D03B0-2E71-4D29-8560-53899DBDE39E}" type="datetime1">
              <a:rPr lang="en-US" smtClean="0"/>
              <a:pPr>
                <a:defRPr/>
              </a:pPr>
              <a:t>9/26/15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 Layered design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1447800"/>
            <a:ext cx="5562600" cy="4953000"/>
            <a:chOff x="2286000" y="1447800"/>
            <a:chExt cx="5562600" cy="4953000"/>
          </a:xfrm>
        </p:grpSpPr>
        <p:grpSp>
          <p:nvGrpSpPr>
            <p:cNvPr id="28" name="Group 27"/>
            <p:cNvGrpSpPr/>
            <p:nvPr/>
          </p:nvGrpSpPr>
          <p:grpSpPr>
            <a:xfrm>
              <a:off x="2286000" y="1447800"/>
              <a:ext cx="5562600" cy="4953000"/>
              <a:chOff x="2286000" y="1295400"/>
              <a:chExt cx="5562600" cy="4953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286000" y="4419600"/>
                <a:ext cx="55626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Microkernel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629400" y="54102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81600" y="54102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33800" y="54102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86000" y="54102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0" y="32004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19600" y="32004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67000" y="3200400"/>
                <a:ext cx="1219200" cy="8382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External</a:t>
                </a:r>
              </a:p>
              <a:p>
                <a:pPr algn="ctr"/>
                <a:r>
                  <a:rPr lang="en-US" dirty="0" smtClean="0"/>
                  <a:t>Server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86000" y="2343725"/>
                <a:ext cx="5562600" cy="533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Adapter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38400" y="1295400"/>
                <a:ext cx="10668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App-1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1295400"/>
                <a:ext cx="10668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App-2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105400" y="1295400"/>
                <a:ext cx="10668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App-3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53200" y="1295400"/>
                <a:ext cx="1066800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App-4</a:t>
                </a:r>
              </a:p>
            </p:txBody>
          </p:sp>
        </p:grpSp>
        <p:cxnSp>
          <p:nvCxnSpPr>
            <p:cNvPr id="31" name="Straight Arrow Connector 30"/>
            <p:cNvCxnSpPr>
              <a:stCxn id="24" idx="2"/>
            </p:cNvCxnSpPr>
            <p:nvPr/>
          </p:nvCxnSpPr>
          <p:spPr>
            <a:xfrm rot="5400000">
              <a:off x="2781300" y="23241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152106" y="23233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2"/>
            </p:cNvCxnSpPr>
            <p:nvPr/>
          </p:nvCxnSpPr>
          <p:spPr>
            <a:xfrm rot="5400000">
              <a:off x="5448300" y="23241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2"/>
            </p:cNvCxnSpPr>
            <p:nvPr/>
          </p:nvCxnSpPr>
          <p:spPr>
            <a:xfrm rot="5400000">
              <a:off x="6896100" y="2324100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>
              <a:off x="3086894" y="3196141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4837906" y="320768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6567416" y="3203071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6592094" y="43807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4839494" y="43807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3086894" y="4380706"/>
              <a:ext cx="381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2742406" y="5333206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4167116" y="5344751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5563394" y="5333206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7085806" y="5333206"/>
              <a:ext cx="45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9053</TotalTime>
  <Words>1479</Words>
  <Application>Microsoft Macintosh PowerPoint</Application>
  <PresentationFormat>On-screen Show (4:3)</PresentationFormat>
  <Paragraphs>303</Paragraphs>
  <Slides>25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think-cell Slide</vt:lpstr>
      <vt:lpstr>SS ZG653 (RL 13.1): Software Architecture Adaptable Systems</vt:lpstr>
      <vt:lpstr>microkernel</vt:lpstr>
      <vt:lpstr>Microkernel – 3 part schema</vt:lpstr>
      <vt:lpstr>Microkernel</vt:lpstr>
      <vt:lpstr>Participating Components</vt:lpstr>
      <vt:lpstr>Microkernel</vt:lpstr>
      <vt:lpstr>Server</vt:lpstr>
      <vt:lpstr>Client</vt:lpstr>
      <vt:lpstr>Microkernel Layered design</vt:lpstr>
      <vt:lpstr>Client Request</vt:lpstr>
      <vt:lpstr>External Server Request</vt:lpstr>
      <vt:lpstr>Microkernel Detailed</vt:lpstr>
      <vt:lpstr>Implementation</vt:lpstr>
      <vt:lpstr>Client Requirement</vt:lpstr>
      <vt:lpstr>Category of Core Services</vt:lpstr>
      <vt:lpstr>Core Service Design</vt:lpstr>
      <vt:lpstr>Microkernel</vt:lpstr>
      <vt:lpstr>Resource Management</vt:lpstr>
      <vt:lpstr>Client Access</vt:lpstr>
      <vt:lpstr>Variants</vt:lpstr>
      <vt:lpstr>Example</vt:lpstr>
      <vt:lpstr>Microsoft’s Singularity OS </vt:lpstr>
      <vt:lpstr>Relationship with Other Patterns</vt:lpstr>
      <vt:lpstr>Pros and Cons</vt:lpstr>
      <vt:lpstr>Known Uses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1145</cp:revision>
  <dcterms:created xsi:type="dcterms:W3CDTF">2015-09-26T07:34:22Z</dcterms:created>
  <dcterms:modified xsi:type="dcterms:W3CDTF">2015-09-26T16:53:00Z</dcterms:modified>
</cp:coreProperties>
</file>