
<file path=[Content_Types].xml><?xml version="1.0" encoding="utf-8"?>
<Types xmlns="http://schemas.openxmlformats.org/package/2006/content-types">
  <Override PartName="/ppt/tags/tag1.xml" ContentType="application/vnd.openxmlformats-officedocument.presentationml.tags+xml"/>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Default Extension="emf" ContentType="image/x-emf"/>
  <Override PartName="/ppt/slideLayouts/slideLayout8.xml" ContentType="application/vnd.openxmlformats-officedocument.presentationml.slideLayout+xml"/>
  <Override PartName="/ppt/slides/slide7.xml" ContentType="application/vnd.openxmlformats-officedocument.presentationml.slide+xml"/>
  <Override PartName="/ppt/embeddings/oleObject1.bin" ContentType="application/vnd.openxmlformats-officedocument.oleObject"/>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tags/tag4.xml" ContentType="application/vnd.openxmlformats-officedocument.presentationml.tags+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13.xml" ContentType="application/vnd.openxmlformats-officedocument.presentationml.slideLayout+xml"/>
  <Default Extension="vml" ContentType="application/vnd.openxmlformats-officedocument.vmlDrawing"/>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gs/tag3.xml" ContentType="application/vnd.openxmlformats-officedocument.presentationml.tag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16"/>
  </p:notesMasterIdLst>
  <p:sldIdLst>
    <p:sldId id="344" r:id="rId2"/>
    <p:sldId id="346" r:id="rId3"/>
    <p:sldId id="347" r:id="rId4"/>
    <p:sldId id="348" r:id="rId5"/>
    <p:sldId id="349" r:id="rId6"/>
    <p:sldId id="350" r:id="rId7"/>
    <p:sldId id="351" r:id="rId8"/>
    <p:sldId id="352" r:id="rId9"/>
    <p:sldId id="353" r:id="rId10"/>
    <p:sldId id="356" r:id="rId11"/>
    <p:sldId id="357" r:id="rId12"/>
    <p:sldId id="359" r:id="rId13"/>
    <p:sldId id="354" r:id="rId14"/>
    <p:sldId id="360"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p14:section name="MVC Pattern" id="{E079857D-7025-4752-92DF-7B78DE4A995C}">
          <p14:sldIdLst>
            <p14:sldId id="344"/>
            <p14:sldId id="348"/>
            <p14:sldId id="397"/>
            <p14:sldId id="451"/>
            <p14:sldId id="452"/>
            <p14:sldId id="403"/>
            <p14:sldId id="404"/>
            <p14:sldId id="405"/>
            <p14:sldId id="406"/>
            <p14:sldId id="407"/>
            <p14:sldId id="408"/>
            <p14:sldId id="415"/>
            <p14:sldId id="416"/>
            <p14:sldId id="417"/>
          </p14:sldIdLst>
        </p14:section>
        <p14:section name="Microkernel" id="{A0881B19-12F5-45D1-A0F9-DAA37C163398}">
          <p14:sldIdLst>
            <p14:sldId id="418"/>
            <p14:sldId id="421"/>
            <p14:sldId id="420"/>
            <p14:sldId id="422"/>
            <p14:sldId id="423"/>
            <p14:sldId id="424"/>
            <p14:sldId id="453"/>
            <p14:sldId id="454"/>
            <p14:sldId id="455"/>
            <p14:sldId id="456"/>
            <p14:sldId id="433"/>
            <p14:sldId id="434"/>
            <p14:sldId id="458"/>
            <p14:sldId id="459"/>
            <p14:sldId id="460"/>
            <p14:sldId id="461"/>
            <p14:sldId id="462"/>
            <p14:sldId id="447"/>
            <p14:sldId id="457"/>
            <p14:sldId id="448"/>
            <p14:sldId id="450"/>
          </p14:sldIdLst>
        </p14:section>
      </p14:section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1765" autoAdjust="0"/>
    <p:restoredTop sz="93073" autoAdjust="0"/>
  </p:normalViewPr>
  <p:slideViewPr>
    <p:cSldViewPr>
      <p:cViewPr>
        <p:scale>
          <a:sx n="98" d="100"/>
          <a:sy n="98" d="100"/>
        </p:scale>
        <p:origin x="-3008" y="-1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F21BF7A-F4C0-4BE5-9CA6-90349A756B16}" type="datetimeFigureOut">
              <a:rPr lang="en-US"/>
              <a:pPr>
                <a:defRPr/>
              </a:pPr>
              <a:t>11/25/15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96D13BD-4742-4A2D-88DE-6ACD5EA17108}" type="slidenum">
              <a:rPr lang="en-US"/>
              <a:pPr>
                <a:defRPr/>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68550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D6A9747-0BED-4693-9C1F-FF931999E1A8}" type="slidenum">
              <a:rPr lang="en-US" smtClean="0">
                <a:latin typeface="Arial" charset="0"/>
              </a:rPr>
              <a:pPr fontAlgn="base">
                <a:spcBef>
                  <a:spcPct val="0"/>
                </a:spcBef>
                <a:spcAft>
                  <a:spcPct val="0"/>
                </a:spcAft>
              </a:pPr>
              <a:t>1</a:t>
            </a:fld>
            <a:endParaRPr lang="en-US" smtClean="0">
              <a:latin typeface="Arial" charset="0"/>
            </a:endParaRPr>
          </a:p>
        </p:txBody>
      </p:sp>
      <p:sp>
        <p:nvSpPr>
          <p:cNvPr id="8195" name="Rectangle 9"/>
          <p:cNvSpPr>
            <a:spLocks noGrp="1" noRot="1" noChangeAspect="1" noChangeArrowheads="1" noTextEdit="1"/>
          </p:cNvSpPr>
          <p:nvPr>
            <p:ph type="sldImg"/>
          </p:nvPr>
        </p:nvSpPr>
        <p:spPr bwMode="auto">
          <a:noFill/>
          <a:ln>
            <a:solidFill>
              <a:srgbClr val="000000"/>
            </a:solidFill>
            <a:miter lim="800000"/>
            <a:headEnd/>
            <a:tailEnd/>
          </a:ln>
        </p:spPr>
      </p:sp>
      <p:sp>
        <p:nvSpPr>
          <p:cNvPr id="8196" name="Rectangle 10"/>
          <p:cNvSpPr>
            <a:spLocks noGrp="1" noChangeArrowheads="1"/>
          </p:cNvSpPr>
          <p:nvPr>
            <p:ph type="body" idx="1"/>
          </p:nvPr>
        </p:nvSpPr>
        <p:spPr bwMode="auto">
          <a:xfrm>
            <a:off x="555625" y="4913313"/>
            <a:ext cx="5843588" cy="225425"/>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xml"/><Relationship Id="rId4" Type="http://schemas.openxmlformats.org/officeDocument/2006/relationships/tags" Target="../tags/tag3.xml"/><Relationship Id="rId5" Type="http://schemas.openxmlformats.org/officeDocument/2006/relationships/tags" Target="../tags/tag4.xml"/><Relationship Id="rId6" Type="http://schemas.openxmlformats.org/officeDocument/2006/relationships/slideMaster" Target="../slideMasters/slideMaster1.xml"/><Relationship Id="rId7" Type="http://schemas.openxmlformats.org/officeDocument/2006/relationships/oleObject" Target="../embeddings/oleObject1.bin"/><Relationship Id="rId8" Type="http://schemas.openxmlformats.org/officeDocument/2006/relationships/image" Target="../media/image3.jpeg"/><Relationship Id="rId9" Type="http://schemas.openxmlformats.org/officeDocument/2006/relationships/image" Target="../media/image4.emf"/><Relationship Id="rId10"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916445-7FBA-4D9E-BBE5-5247672A8625}" type="datetime1">
              <a:rPr lang="en-US" smtClean="0"/>
              <a:pPr>
                <a:defRPr/>
              </a:pPr>
              <a:t>11/25/15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en-US" dirty="0" smtClean="0"/>
              <a:t>SS ZG653 Second Semester 2014-15</a:t>
            </a:r>
          </a:p>
        </p:txBody>
      </p:sp>
      <p:sp>
        <p:nvSpPr>
          <p:cNvPr id="6" name="Slide Number Placeholder 5"/>
          <p:cNvSpPr>
            <a:spLocks noGrp="1"/>
          </p:cNvSpPr>
          <p:nvPr>
            <p:ph type="sldNum" sz="quarter" idx="12"/>
          </p:nvPr>
        </p:nvSpPr>
        <p:spPr/>
        <p:txBody>
          <a:bodyPr/>
          <a:lstStyle>
            <a:lvl1pPr>
              <a:defRPr/>
            </a:lvl1pPr>
          </a:lstStyle>
          <a:p>
            <a:pPr>
              <a:defRPr/>
            </a:pPr>
            <a:fld id="{B6C8258B-7833-4A72-9B7C-65F74D8B82E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53AC28B-D1F0-458C-A783-284BBAB6D9AD}" type="datetime1">
              <a:rPr lang="en-US" smtClean="0"/>
              <a:pPr>
                <a:defRPr/>
              </a:pPr>
              <a:t>11/25/15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en-US" dirty="0" smtClean="0"/>
              <a:t>SS ZG653 Second Semester 2014-15</a:t>
            </a:r>
          </a:p>
        </p:txBody>
      </p:sp>
      <p:sp>
        <p:nvSpPr>
          <p:cNvPr id="6" name="Slide Number Placeholder 5"/>
          <p:cNvSpPr>
            <a:spLocks noGrp="1"/>
          </p:cNvSpPr>
          <p:nvPr>
            <p:ph type="sldNum" sz="quarter" idx="12"/>
          </p:nvPr>
        </p:nvSpPr>
        <p:spPr/>
        <p:txBody>
          <a:bodyPr/>
          <a:lstStyle>
            <a:lvl1pPr>
              <a:defRPr/>
            </a:lvl1pPr>
          </a:lstStyle>
          <a:p>
            <a:pPr>
              <a:defRPr/>
            </a:pPr>
            <a:fld id="{68B2C5CF-B68F-4558-8DFD-8562AE00187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60FC7E7-110A-4F5B-B5A1-DB0AAF3C9F08}" type="datetime1">
              <a:rPr lang="en-US" smtClean="0"/>
              <a:pPr>
                <a:defRPr/>
              </a:pPr>
              <a:t>11/25/15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en-US" dirty="0" smtClean="0"/>
              <a:t>SS ZG653 Second Semester 2014-15</a:t>
            </a:r>
          </a:p>
        </p:txBody>
      </p:sp>
      <p:sp>
        <p:nvSpPr>
          <p:cNvPr id="6" name="Slide Number Placeholder 5"/>
          <p:cNvSpPr>
            <a:spLocks noGrp="1"/>
          </p:cNvSpPr>
          <p:nvPr>
            <p:ph type="sldNum" sz="quarter" idx="12"/>
          </p:nvPr>
        </p:nvSpPr>
        <p:spPr/>
        <p:txBody>
          <a:bodyPr/>
          <a:lstStyle>
            <a:lvl1pPr>
              <a:defRPr/>
            </a:lvl1pPr>
          </a:lstStyle>
          <a:p>
            <a:pPr>
              <a:defRPr/>
            </a:pPr>
            <a:fld id="{CC33111B-94F2-4EC4-BB5A-B60C70B5E95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Title Slide">
    <p:spTree>
      <p:nvGrpSpPr>
        <p:cNvPr id="1" name=""/>
        <p:cNvGrpSpPr/>
        <p:nvPr/>
      </p:nvGrpSpPr>
      <p:grpSpPr>
        <a:xfrm>
          <a:off x="0" y="0"/>
          <a:ext cx="0" cy="0"/>
          <a:chOff x="0" y="0"/>
          <a:chExt cx="0" cy="0"/>
        </a:xfrm>
      </p:grpSpPr>
      <p:graphicFrame>
        <p:nvGraphicFramePr>
          <p:cNvPr id="4" name="Object 1"/>
          <p:cNvGraphicFramePr>
            <a:graphicFrameLocks noChangeAspect="1"/>
          </p:cNvGraphicFramePr>
          <p:nvPr>
            <p:custDataLst>
              <p:tags r:id="rId2"/>
            </p:custDataLst>
          </p:nvPr>
        </p:nvGraphicFramePr>
        <p:xfrm>
          <a:off x="0" y="0"/>
          <a:ext cx="161925" cy="161925"/>
        </p:xfrm>
        <a:graphic>
          <a:graphicData uri="http://schemas.openxmlformats.org/presentationml/2006/ole">
            <p:oleObj spid="_x0000_s23238" name="think-cell Slide" r:id="rId7" imgW="6350000" imgH="6350000" progId="">
              <p:embed/>
            </p:oleObj>
          </a:graphicData>
        </a:graphic>
      </p:graphicFrame>
      <p:pic>
        <p:nvPicPr>
          <p:cNvPr id="5" name="Picture 2" descr="\\Server\D\jyoti\FI023_BITS_v1\styleguide img\IMG_5627_b.jpg"/>
          <p:cNvPicPr>
            <a:picLocks noChangeAspect="1" noChangeArrowheads="1"/>
          </p:cNvPicPr>
          <p:nvPr userDrawn="1">
            <p:custDataLst>
              <p:tags r:id="rId3"/>
            </p:custDataLst>
          </p:nvPr>
        </p:nvPicPr>
        <p:blipFill>
          <a:blip r:embed="rId8" cstate="print"/>
          <a:srcRect r="5666" b="5637"/>
          <a:stretch>
            <a:fillRect/>
          </a:stretch>
        </p:blipFill>
        <p:spPr bwMode="auto">
          <a:xfrm>
            <a:off x="0" y="0"/>
            <a:ext cx="9144000" cy="6859588"/>
          </a:xfrm>
          <a:prstGeom prst="rect">
            <a:avLst/>
          </a:prstGeom>
          <a:noFill/>
          <a:ln w="9525">
            <a:noFill/>
            <a:miter lim="800000"/>
            <a:headEnd/>
            <a:tailEnd/>
          </a:ln>
        </p:spPr>
      </p:pic>
      <p:grpSp>
        <p:nvGrpSpPr>
          <p:cNvPr id="6" name="Title Elements"/>
          <p:cNvGrpSpPr>
            <a:grpSpLocks/>
          </p:cNvGrpSpPr>
          <p:nvPr>
            <p:custDataLst>
              <p:tags r:id="rId4"/>
            </p:custDataLst>
          </p:nvPr>
        </p:nvGrpSpPr>
        <p:grpSpPr bwMode="auto">
          <a:xfrm>
            <a:off x="0" y="0"/>
            <a:ext cx="9140825" cy="6859588"/>
            <a:chOff x="0" y="0"/>
            <a:chExt cx="5643" cy="4235"/>
          </a:xfrm>
        </p:grpSpPr>
        <p:sp>
          <p:nvSpPr>
            <p:cNvPr id="7" name="TitleBottomPlaceholder" hidden="1"/>
            <p:cNvSpPr>
              <a:spLocks noChangeArrowheads="1"/>
            </p:cNvSpPr>
            <p:nvPr/>
          </p:nvSpPr>
          <p:spPr bwMode="auto">
            <a:xfrm>
              <a:off x="0" y="1410"/>
              <a:ext cx="1382" cy="2825"/>
            </a:xfrm>
            <a:prstGeom prst="rect">
              <a:avLst/>
            </a:prstGeom>
            <a:solidFill>
              <a:srgbClr val="0065CC"/>
            </a:solidFill>
            <a:ln>
              <a:noFill/>
            </a:ln>
            <a:effectLst/>
            <a:extLst/>
          </p:spPr>
          <p:txBody>
            <a:bodyPr wrap="none" anchor="ctr"/>
            <a:lstStyle/>
            <a:p>
              <a:pPr fontAlgn="auto">
                <a:spcBef>
                  <a:spcPts val="0"/>
                </a:spcBef>
                <a:spcAft>
                  <a:spcPts val="0"/>
                </a:spcAft>
                <a:defRPr/>
              </a:pPr>
              <a:endParaRPr lang="en-US" dirty="0">
                <a:latin typeface="+mn-lt"/>
              </a:endParaRPr>
            </a:p>
          </p:txBody>
        </p:sp>
        <p:sp>
          <p:nvSpPr>
            <p:cNvPr id="8" name="TitleTopPlaceholder" hidden="1"/>
            <p:cNvSpPr>
              <a:spLocks noChangeArrowheads="1"/>
            </p:cNvSpPr>
            <p:nvPr/>
          </p:nvSpPr>
          <p:spPr bwMode="auto">
            <a:xfrm>
              <a:off x="0" y="0"/>
              <a:ext cx="1382" cy="1410"/>
            </a:xfrm>
            <a:prstGeom prst="rect">
              <a:avLst/>
            </a:prstGeom>
            <a:solidFill>
              <a:srgbClr val="91AFFF"/>
            </a:solidFill>
            <a:ln>
              <a:noFill/>
            </a:ln>
            <a:effectLst/>
            <a:extLst/>
          </p:spPr>
          <p:txBody>
            <a:bodyPr wrap="none" anchor="ctr"/>
            <a:lstStyle/>
            <a:p>
              <a:pPr fontAlgn="auto">
                <a:spcBef>
                  <a:spcPts val="0"/>
                </a:spcBef>
                <a:spcAft>
                  <a:spcPts val="0"/>
                </a:spcAft>
                <a:defRPr/>
              </a:pPr>
              <a:endParaRPr lang="en-US" dirty="0">
                <a:latin typeface="+mn-lt"/>
              </a:endParaRPr>
            </a:p>
          </p:txBody>
        </p:sp>
        <p:sp>
          <p:nvSpPr>
            <p:cNvPr id="9" name="Rectangle 1189" hidden="1"/>
            <p:cNvSpPr>
              <a:spLocks noChangeArrowheads="1"/>
            </p:cNvSpPr>
            <p:nvPr/>
          </p:nvSpPr>
          <p:spPr bwMode="auto">
            <a:xfrm>
              <a:off x="0" y="0"/>
              <a:ext cx="5643" cy="4234"/>
            </a:xfrm>
            <a:prstGeom prst="rect">
              <a:avLst/>
            </a:prstGeom>
            <a:noFill/>
            <a:ln w="3175">
              <a:solidFill>
                <a:srgbClr val="000000"/>
              </a:solidFill>
              <a:miter lim="800000"/>
              <a:headEnd/>
              <a:tailEnd/>
            </a:ln>
            <a:effectLst/>
            <a:extLst/>
          </p:spPr>
          <p:txBody>
            <a:bodyPr wrap="none" anchor="ctr"/>
            <a:lstStyle/>
            <a:p>
              <a:pPr fontAlgn="auto">
                <a:spcBef>
                  <a:spcPts val="0"/>
                </a:spcBef>
                <a:spcAft>
                  <a:spcPts val="0"/>
                </a:spcAft>
                <a:defRPr/>
              </a:pPr>
              <a:endParaRPr lang="en-US" dirty="0">
                <a:latin typeface="+mn-lt"/>
              </a:endParaRPr>
            </a:p>
          </p:txBody>
        </p:sp>
      </p:grpSp>
      <p:pic>
        <p:nvPicPr>
          <p:cNvPr id="10" name="TitleBottomBarBW" hidden="1"/>
          <p:cNvPicPr>
            <a:picLocks noChangeAspect="1" noChangeArrowheads="1"/>
          </p:cNvPicPr>
          <p:nvPr>
            <p:custDataLst>
              <p:tags r:id="rId5"/>
            </p:custDataLst>
          </p:nvPr>
        </p:nvPicPr>
        <p:blipFill>
          <a:blip r:embed="rId9" cstate="print"/>
          <a:srcRect/>
          <a:stretch>
            <a:fillRect/>
          </a:stretch>
        </p:blipFill>
        <p:spPr bwMode="auto">
          <a:xfrm>
            <a:off x="7319963" y="6573838"/>
            <a:ext cx="1670050" cy="196850"/>
          </a:xfrm>
          <a:prstGeom prst="rect">
            <a:avLst/>
          </a:prstGeom>
          <a:noFill/>
          <a:ln w="9525">
            <a:noFill/>
            <a:miter lim="800000"/>
            <a:headEnd/>
            <a:tailEnd/>
          </a:ln>
        </p:spPr>
      </p:pic>
      <p:sp>
        <p:nvSpPr>
          <p:cNvPr id="11" name="Rectangle 30"/>
          <p:cNvSpPr/>
          <p:nvPr userDrawn="1"/>
        </p:nvSpPr>
        <p:spPr>
          <a:xfrm>
            <a:off x="0" y="3440113"/>
            <a:ext cx="8863013" cy="2798762"/>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12" name="Rectangle 31"/>
          <p:cNvSpPr/>
          <p:nvPr userDrawn="1"/>
        </p:nvSpPr>
        <p:spPr>
          <a:xfrm>
            <a:off x="2954338" y="6238875"/>
            <a:ext cx="2954337" cy="77788"/>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sp>
        <p:nvSpPr>
          <p:cNvPr id="13" name="Rectangle 32"/>
          <p:cNvSpPr/>
          <p:nvPr userDrawn="1"/>
        </p:nvSpPr>
        <p:spPr>
          <a:xfrm>
            <a:off x="0" y="6238875"/>
            <a:ext cx="2954338" cy="77788"/>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sp>
        <p:nvSpPr>
          <p:cNvPr id="14" name="Rectangle 33"/>
          <p:cNvSpPr/>
          <p:nvPr userDrawn="1"/>
        </p:nvSpPr>
        <p:spPr>
          <a:xfrm>
            <a:off x="5908675" y="6238875"/>
            <a:ext cx="2954338" cy="7778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pic>
        <p:nvPicPr>
          <p:cNvPr id="15" name="Picture 34" descr="BITS_university_logo_whitevert.png"/>
          <p:cNvPicPr>
            <a:picLocks noChangeAspect="1"/>
          </p:cNvPicPr>
          <p:nvPr userDrawn="1"/>
        </p:nvPicPr>
        <p:blipFill>
          <a:blip r:embed="rId10" cstate="print"/>
          <a:srcRect t="2" b="28592"/>
          <a:stretch>
            <a:fillRect/>
          </a:stretch>
        </p:blipFill>
        <p:spPr bwMode="auto">
          <a:xfrm>
            <a:off x="77788" y="3440113"/>
            <a:ext cx="2098675" cy="2020887"/>
          </a:xfrm>
          <a:prstGeom prst="rect">
            <a:avLst/>
          </a:prstGeom>
          <a:noFill/>
          <a:ln w="9525">
            <a:noFill/>
            <a:miter lim="800000"/>
            <a:headEnd/>
            <a:tailEnd/>
          </a:ln>
        </p:spPr>
      </p:pic>
      <p:grpSp>
        <p:nvGrpSpPr>
          <p:cNvPr id="16" name="Group 35"/>
          <p:cNvGrpSpPr>
            <a:grpSpLocks/>
          </p:cNvGrpSpPr>
          <p:nvPr userDrawn="1"/>
        </p:nvGrpSpPr>
        <p:grpSpPr bwMode="auto">
          <a:xfrm>
            <a:off x="-77788" y="5384800"/>
            <a:ext cx="2254251" cy="698500"/>
            <a:chOff x="76200" y="2209800"/>
            <a:chExt cx="2209800" cy="685800"/>
          </a:xfrm>
        </p:grpSpPr>
        <p:sp>
          <p:nvSpPr>
            <p:cNvPr id="17" name="TextBox 36"/>
            <p:cNvSpPr txBox="1"/>
            <p:nvPr userDrawn="1"/>
          </p:nvSpPr>
          <p:spPr>
            <a:xfrm>
              <a:off x="76200" y="2209800"/>
              <a:ext cx="2209800" cy="553316"/>
            </a:xfrm>
            <a:prstGeom prst="rect">
              <a:avLst/>
            </a:prstGeom>
            <a:noFill/>
          </p:spPr>
          <p:txBody>
            <a:bodyPr>
              <a:spAutoFit/>
            </a:bodyPr>
            <a:lstStyle/>
            <a:p>
              <a:pPr algn="ctr" fontAlgn="auto">
                <a:spcBef>
                  <a:spcPts val="0"/>
                </a:spcBef>
                <a:spcAft>
                  <a:spcPts val="0"/>
                </a:spcAft>
                <a:defRPr/>
              </a:pPr>
              <a:r>
                <a:rPr lang="en-US" sz="3000" b="1" spc="-153" dirty="0">
                  <a:solidFill>
                    <a:schemeClr val="bg1"/>
                  </a:solidFill>
                  <a:latin typeface="Arial"/>
                  <a:cs typeface="Arial"/>
                </a:rPr>
                <a:t>BITS</a:t>
              </a:r>
              <a:r>
                <a:rPr lang="en-US" sz="3000" spc="-153" dirty="0">
                  <a:solidFill>
                    <a:schemeClr val="bg1"/>
                  </a:solidFill>
                  <a:latin typeface="Arial"/>
                  <a:cs typeface="Arial"/>
                </a:rPr>
                <a:t> Pilani</a:t>
              </a:r>
            </a:p>
          </p:txBody>
        </p:sp>
        <p:sp>
          <p:nvSpPr>
            <p:cNvPr id="18" name="TextBox 37"/>
            <p:cNvSpPr txBox="1"/>
            <p:nvPr userDrawn="1"/>
          </p:nvSpPr>
          <p:spPr>
            <a:xfrm>
              <a:off x="228708" y="2664922"/>
              <a:ext cx="1904785" cy="230678"/>
            </a:xfrm>
            <a:prstGeom prst="rect">
              <a:avLst/>
            </a:prstGeom>
            <a:noFill/>
          </p:spPr>
          <p:txBody>
            <a:bodyPr>
              <a:spAutoFit/>
            </a:bodyPr>
            <a:lstStyle/>
            <a:p>
              <a:pPr algn="ctr" fontAlgn="auto">
                <a:spcBef>
                  <a:spcPts val="0"/>
                </a:spcBef>
                <a:spcAft>
                  <a:spcPts val="0"/>
                </a:spcAft>
                <a:defRPr/>
              </a:pPr>
              <a:r>
                <a:rPr lang="en-US" sz="900" spc="-153" dirty="0">
                  <a:solidFill>
                    <a:srgbClr val="FFFFFF"/>
                  </a:solidFill>
                  <a:latin typeface="Arial"/>
                  <a:cs typeface="Arial"/>
                </a:rPr>
                <a:t>Pilani | Dubai | Goa | Hyderabad</a:t>
              </a:r>
            </a:p>
          </p:txBody>
        </p:sp>
      </p:grpSp>
      <p:sp>
        <p:nvSpPr>
          <p:cNvPr id="41" name="Rectangle 1026"/>
          <p:cNvSpPr>
            <a:spLocks noGrp="1" noChangeArrowheads="1"/>
          </p:cNvSpPr>
          <p:nvPr>
            <p:ph type="ctrTitle"/>
          </p:nvPr>
        </p:nvSpPr>
        <p:spPr>
          <a:xfrm>
            <a:off x="2565827" y="3683300"/>
            <a:ext cx="6199129" cy="1567913"/>
          </a:xfrm>
          <a:prstGeom prst="rect">
            <a:avLst/>
          </a:prstGeom>
        </p:spPr>
        <p:txBody>
          <a:bodyPr/>
          <a:lstStyle>
            <a:lvl1pPr>
              <a:defRPr sz="4500" b="1" baseline="0">
                <a:solidFill>
                  <a:schemeClr val="bg1"/>
                </a:solidFill>
                <a:latin typeface="+mj-lt"/>
                <a:ea typeface="Arial Unicode MS" pitchFamily="34" charset="-128"/>
                <a:cs typeface="Arial Unicode MS" pitchFamily="34" charset="-128"/>
              </a:defRPr>
            </a:lvl1pPr>
          </a:lstStyle>
          <a:p>
            <a:pPr lvl="0"/>
            <a:r>
              <a:rPr lang="en-US" noProof="0" dirty="0" smtClean="0"/>
              <a:t>Click to edit Master title style</a:t>
            </a:r>
          </a:p>
        </p:txBody>
      </p:sp>
      <p:sp>
        <p:nvSpPr>
          <p:cNvPr id="42" name="Rectangle 1027"/>
          <p:cNvSpPr>
            <a:spLocks noGrp="1" noChangeArrowheads="1"/>
          </p:cNvSpPr>
          <p:nvPr>
            <p:ph type="subTitle" idx="1"/>
          </p:nvPr>
        </p:nvSpPr>
        <p:spPr>
          <a:xfrm>
            <a:off x="2565827" y="5431835"/>
            <a:ext cx="6199129" cy="369332"/>
          </a:xfrm>
        </p:spPr>
        <p:txBody>
          <a:bodyPr>
            <a:spAutoFit/>
          </a:bodyPr>
          <a:lstStyle>
            <a:lvl1pPr algn="r">
              <a:defRPr sz="1800" baseline="0">
                <a:solidFill>
                  <a:schemeClr val="bg1"/>
                </a:solidFill>
                <a:latin typeface="+mj-lt"/>
                <a:ea typeface="Arial Unicode MS" pitchFamily="34" charset="-128"/>
                <a:cs typeface="Arial Unicode MS" pitchFamily="34" charset="-128"/>
              </a:defRPr>
            </a:lvl1pPr>
          </a:lstStyle>
          <a:p>
            <a:pPr lvl="0"/>
            <a:r>
              <a:rPr lang="en-US" noProof="0" dirty="0" smtClean="0"/>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00113" y="101600"/>
            <a:ext cx="7543800" cy="9159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3850" y="1196975"/>
            <a:ext cx="4189413"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5663" y="1196975"/>
            <a:ext cx="41910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2209800" y="6524625"/>
            <a:ext cx="4343400" cy="339725"/>
          </a:xfrm>
        </p:spPr>
        <p:txBody>
          <a:bodyPr/>
          <a:lstStyle>
            <a:lvl1pPr>
              <a:defRPr/>
            </a:lvl1pPr>
          </a:lstStyle>
          <a:p>
            <a:r>
              <a:rPr lang="en-US" altLang="en-US" dirty="0" smtClean="0"/>
              <a:t>SS ZG653 Second Semester 2014-15</a:t>
            </a:r>
          </a:p>
        </p:txBody>
      </p:sp>
      <p:sp>
        <p:nvSpPr>
          <p:cNvPr id="6" name="Slide Number Placeholder 5"/>
          <p:cNvSpPr>
            <a:spLocks noGrp="1"/>
          </p:cNvSpPr>
          <p:nvPr>
            <p:ph type="sldNum" sz="quarter" idx="11"/>
          </p:nvPr>
        </p:nvSpPr>
        <p:spPr>
          <a:xfrm>
            <a:off x="6629400" y="6669088"/>
            <a:ext cx="1146175" cy="193675"/>
          </a:xfrm>
        </p:spPr>
        <p:txBody>
          <a:bodyPr/>
          <a:lstStyle>
            <a:lvl1pPr>
              <a:defRPr/>
            </a:lvl1pPr>
          </a:lstStyle>
          <a:p>
            <a:fld id="{9CFDB6F3-717B-4EFA-AE68-39ABADDA5018}" type="slidenum">
              <a:rPr lang="en-US" altLang="en-US"/>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27812388"/>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79400"/>
            <a:ext cx="8229600" cy="9398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04800" y="1371600"/>
            <a:ext cx="83820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304800" y="6492875"/>
            <a:ext cx="2133600" cy="365125"/>
          </a:xfrm>
        </p:spPr>
        <p:txBody>
          <a:bodyPr/>
          <a:lstStyle>
            <a:lvl1pPr>
              <a:defRPr/>
            </a:lvl1pPr>
          </a:lstStyle>
          <a:p>
            <a:pPr>
              <a:defRPr/>
            </a:pPr>
            <a:fld id="{C394CBD3-B113-4381-A900-6B69CF9B2B11}" type="datetime1">
              <a:rPr lang="en-US" smtClean="0"/>
              <a:pPr>
                <a:defRPr/>
              </a:pPr>
              <a:t>11/25/15</a:t>
            </a:fld>
            <a:endParaRPr lang="en-US"/>
          </a:p>
        </p:txBody>
      </p:sp>
      <p:sp>
        <p:nvSpPr>
          <p:cNvPr id="5" name="Footer Placeholder 4"/>
          <p:cNvSpPr>
            <a:spLocks noGrp="1"/>
          </p:cNvSpPr>
          <p:nvPr>
            <p:ph type="ftr" sz="quarter" idx="11"/>
          </p:nvPr>
        </p:nvSpPr>
        <p:spPr>
          <a:xfrm>
            <a:off x="3128168" y="6492875"/>
            <a:ext cx="2895600" cy="365125"/>
          </a:xfrm>
        </p:spPr>
        <p:txBody>
          <a:bodyPr/>
          <a:lstStyle>
            <a:lvl1pPr>
              <a:defRPr/>
            </a:lvl1pPr>
          </a:lstStyle>
          <a:p>
            <a:pPr>
              <a:defRPr/>
            </a:pPr>
            <a:r>
              <a:rPr lang="en-US" altLang="en-US" dirty="0" smtClean="0"/>
              <a:t>SS ZG653 Second Semester 2014-15</a:t>
            </a:r>
          </a:p>
        </p:txBody>
      </p:sp>
      <p:sp>
        <p:nvSpPr>
          <p:cNvPr id="6" name="Slide Number Placeholder 5"/>
          <p:cNvSpPr>
            <a:spLocks noGrp="1"/>
          </p:cNvSpPr>
          <p:nvPr>
            <p:ph type="sldNum" sz="quarter" idx="12"/>
          </p:nvPr>
        </p:nvSpPr>
        <p:spPr>
          <a:xfrm>
            <a:off x="6629400" y="6492875"/>
            <a:ext cx="2133600" cy="365125"/>
          </a:xfrm>
        </p:spPr>
        <p:txBody>
          <a:bodyPr/>
          <a:lstStyle>
            <a:lvl1pPr>
              <a:defRPr/>
            </a:lvl1pPr>
          </a:lstStyle>
          <a:p>
            <a:pPr>
              <a:defRPr/>
            </a:pPr>
            <a:fld id="{D3B5EA1C-A7DB-4043-A966-3C322641058E}" type="slidenum">
              <a:rPr lang="en-US"/>
              <a:pPr>
                <a:defRPr/>
              </a:pPr>
              <a:t>‹#›</a:t>
            </a:fld>
            <a:endParaRPr lang="en-US"/>
          </a:p>
        </p:txBody>
      </p:sp>
      <p:grpSp>
        <p:nvGrpSpPr>
          <p:cNvPr id="15" name="Group 14"/>
          <p:cNvGrpSpPr/>
          <p:nvPr userDrawn="1"/>
        </p:nvGrpSpPr>
        <p:grpSpPr>
          <a:xfrm>
            <a:off x="865187" y="1219200"/>
            <a:ext cx="7059613" cy="47625"/>
            <a:chOff x="304800" y="1387475"/>
            <a:chExt cx="7059613" cy="47625"/>
          </a:xfrm>
        </p:grpSpPr>
        <p:sp>
          <p:nvSpPr>
            <p:cNvPr id="7" name="Rectangle 6"/>
            <p:cNvSpPr/>
            <p:nvPr userDrawn="1"/>
          </p:nvSpPr>
          <p:spPr>
            <a:xfrm>
              <a:off x="2851150" y="1387475"/>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129213" y="1387475"/>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304800" y="1387475"/>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0"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grpSp>
        <p:nvGrpSpPr>
          <p:cNvPr id="11" name="Group 10"/>
          <p:cNvGrpSpPr/>
          <p:nvPr userDrawn="1"/>
        </p:nvGrpSpPr>
        <p:grpSpPr>
          <a:xfrm>
            <a:off x="1066800" y="6477000"/>
            <a:ext cx="7086599" cy="53975"/>
            <a:chOff x="2084388" y="6550025"/>
            <a:chExt cx="7086599" cy="53975"/>
          </a:xfrm>
        </p:grpSpPr>
        <p:sp>
          <p:nvSpPr>
            <p:cNvPr id="12" name="Rectangle 11"/>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11DAE5E-E5D7-4F92-A6FD-827F2432D7AE}" type="datetime1">
              <a:rPr lang="en-US" smtClean="0"/>
              <a:pPr>
                <a:defRPr/>
              </a:pPr>
              <a:t>11/25/15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en-US" dirty="0" smtClean="0"/>
              <a:t>SS ZG653 Second Semester 2014-15</a:t>
            </a:r>
          </a:p>
        </p:txBody>
      </p:sp>
      <p:sp>
        <p:nvSpPr>
          <p:cNvPr id="6" name="Slide Number Placeholder 5"/>
          <p:cNvSpPr>
            <a:spLocks noGrp="1"/>
          </p:cNvSpPr>
          <p:nvPr>
            <p:ph type="sldNum" sz="quarter" idx="12"/>
          </p:nvPr>
        </p:nvSpPr>
        <p:spPr/>
        <p:txBody>
          <a:bodyPr/>
          <a:lstStyle>
            <a:lvl1pPr>
              <a:defRPr/>
            </a:lvl1pPr>
          </a:lstStyle>
          <a:p>
            <a:pPr>
              <a:defRPr/>
            </a:pPr>
            <a:fld id="{4D094BB5-FA31-4C4A-832D-C4069DAEFC65}" type="slidenum">
              <a:rPr lang="en-US"/>
              <a:pPr>
                <a:defRPr/>
              </a:pPr>
              <a:t>‹#›</a:t>
            </a:fld>
            <a:endParaRPr lang="en-US"/>
          </a:p>
        </p:txBody>
      </p:sp>
      <p:grpSp>
        <p:nvGrpSpPr>
          <p:cNvPr id="7" name="Group 6"/>
          <p:cNvGrpSpPr/>
          <p:nvPr userDrawn="1"/>
        </p:nvGrpSpPr>
        <p:grpSpPr>
          <a:xfrm>
            <a:off x="990600" y="6248400"/>
            <a:ext cx="7086599" cy="53975"/>
            <a:chOff x="2084388" y="6550025"/>
            <a:chExt cx="7086599" cy="53975"/>
          </a:xfrm>
        </p:grpSpPr>
        <p:sp>
          <p:nvSpPr>
            <p:cNvPr id="8" name="Rectangle 7"/>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68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68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492875"/>
            <a:ext cx="2133600" cy="365125"/>
          </a:xfrm>
        </p:spPr>
        <p:txBody>
          <a:bodyPr/>
          <a:lstStyle>
            <a:lvl1pPr>
              <a:defRPr/>
            </a:lvl1pPr>
          </a:lstStyle>
          <a:p>
            <a:pPr>
              <a:defRPr/>
            </a:pPr>
            <a:fld id="{86402CAD-0F0A-4A0D-A7CD-A453F6836D72}" type="datetime1">
              <a:rPr lang="en-US" smtClean="0"/>
              <a:pPr>
                <a:defRPr/>
              </a:pPr>
              <a:t>11/25/15</a:t>
            </a:fld>
            <a:endParaRPr lang="en-US"/>
          </a:p>
        </p:txBody>
      </p:sp>
      <p:sp>
        <p:nvSpPr>
          <p:cNvPr id="6" name="Footer Placeholder 4"/>
          <p:cNvSpPr>
            <a:spLocks noGrp="1"/>
          </p:cNvSpPr>
          <p:nvPr>
            <p:ph type="ftr" sz="quarter" idx="11"/>
          </p:nvPr>
        </p:nvSpPr>
        <p:spPr>
          <a:xfrm>
            <a:off x="3124200" y="6492875"/>
            <a:ext cx="2895600" cy="365125"/>
          </a:xfrm>
        </p:spPr>
        <p:txBody>
          <a:bodyPr/>
          <a:lstStyle>
            <a:lvl1pPr>
              <a:defRPr/>
            </a:lvl1pPr>
          </a:lstStyle>
          <a:p>
            <a:pPr>
              <a:defRPr/>
            </a:pPr>
            <a:r>
              <a:rPr lang="en-US" altLang="en-US" dirty="0" smtClean="0"/>
              <a:t>SS ZG653 Second Semester 2014-15</a:t>
            </a:r>
          </a:p>
        </p:txBody>
      </p:sp>
      <p:sp>
        <p:nvSpPr>
          <p:cNvPr id="7" name="Slide Number Placeholder 5"/>
          <p:cNvSpPr>
            <a:spLocks noGrp="1"/>
          </p:cNvSpPr>
          <p:nvPr>
            <p:ph type="sldNum" sz="quarter" idx="12"/>
          </p:nvPr>
        </p:nvSpPr>
        <p:spPr>
          <a:xfrm>
            <a:off x="6553200" y="6492875"/>
            <a:ext cx="2133600" cy="365125"/>
          </a:xfrm>
        </p:spPr>
        <p:txBody>
          <a:bodyPr/>
          <a:lstStyle>
            <a:lvl1pPr>
              <a:defRPr/>
            </a:lvl1pPr>
          </a:lstStyle>
          <a:p>
            <a:pPr>
              <a:defRPr/>
            </a:pPr>
            <a:fld id="{50D719E3-4EA4-4EB4-A6A2-0A7E31A94560}" type="slidenum">
              <a:rPr lang="en-US"/>
              <a:pPr>
                <a:defRPr/>
              </a:pPr>
              <a:t>‹#›</a:t>
            </a:fld>
            <a:endParaRPr lang="en-US"/>
          </a:p>
        </p:txBody>
      </p:sp>
      <p:pic>
        <p:nvPicPr>
          <p:cNvPr id="8"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9" name="Title 1"/>
          <p:cNvSpPr>
            <a:spLocks noGrp="1"/>
          </p:cNvSpPr>
          <p:nvPr>
            <p:ph type="title"/>
          </p:nvPr>
        </p:nvSpPr>
        <p:spPr>
          <a:xfrm>
            <a:off x="304800" y="152400"/>
            <a:ext cx="8229600" cy="914400"/>
          </a:xfrm>
        </p:spPr>
        <p:txBody>
          <a:bodyPr/>
          <a:lstStyle/>
          <a:p>
            <a:r>
              <a:rPr lang="en-US" smtClean="0"/>
              <a:t>Click to edit Master title style</a:t>
            </a:r>
            <a:endParaRPr lang="en-US"/>
          </a:p>
        </p:txBody>
      </p:sp>
      <p:grpSp>
        <p:nvGrpSpPr>
          <p:cNvPr id="17" name="Group 16"/>
          <p:cNvGrpSpPr/>
          <p:nvPr userDrawn="1"/>
        </p:nvGrpSpPr>
        <p:grpSpPr>
          <a:xfrm>
            <a:off x="865187" y="1066800"/>
            <a:ext cx="7059613" cy="47625"/>
            <a:chOff x="304800" y="1219200"/>
            <a:chExt cx="7059613" cy="47625"/>
          </a:xfrm>
        </p:grpSpPr>
        <p:sp>
          <p:nvSpPr>
            <p:cNvPr id="10" name="Rectangle 9"/>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p:nvPr userDrawn="1"/>
        </p:nvGrpSpPr>
        <p:grpSpPr>
          <a:xfrm>
            <a:off x="1066800" y="6477000"/>
            <a:ext cx="7086599" cy="53975"/>
            <a:chOff x="2084388" y="6550025"/>
            <a:chExt cx="7086599" cy="53975"/>
          </a:xfrm>
        </p:grpSpPr>
        <p:sp>
          <p:nvSpPr>
            <p:cNvPr id="14" name="Rectangle 13"/>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573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981826"/>
            <a:ext cx="4040188" cy="43935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319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55800"/>
            <a:ext cx="4041775" cy="4419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2875"/>
            <a:ext cx="2133600" cy="365125"/>
          </a:xfrm>
        </p:spPr>
        <p:txBody>
          <a:bodyPr/>
          <a:lstStyle>
            <a:lvl1pPr>
              <a:defRPr/>
            </a:lvl1pPr>
          </a:lstStyle>
          <a:p>
            <a:pPr>
              <a:defRPr/>
            </a:pPr>
            <a:fld id="{5A9D03B0-2E71-4D29-8560-53899DBDE39E}" type="datetime1">
              <a:rPr lang="en-US" smtClean="0"/>
              <a:pPr>
                <a:defRPr/>
              </a:pPr>
              <a:t>11/25/15</a:t>
            </a:fld>
            <a:endParaRPr lang="en-US"/>
          </a:p>
        </p:txBody>
      </p:sp>
      <p:sp>
        <p:nvSpPr>
          <p:cNvPr id="9" name="Slide Number Placeholder 5"/>
          <p:cNvSpPr>
            <a:spLocks noGrp="1"/>
          </p:cNvSpPr>
          <p:nvPr>
            <p:ph type="sldNum" sz="quarter" idx="12"/>
          </p:nvPr>
        </p:nvSpPr>
        <p:spPr>
          <a:xfrm>
            <a:off x="6553200" y="6492875"/>
            <a:ext cx="2133600" cy="365125"/>
          </a:xfrm>
        </p:spPr>
        <p:txBody>
          <a:bodyPr/>
          <a:lstStyle>
            <a:lvl1pPr>
              <a:defRPr/>
            </a:lvl1pPr>
          </a:lstStyle>
          <a:p>
            <a:pPr>
              <a:defRPr/>
            </a:pPr>
            <a:fld id="{2B6314A3-D523-4C7A-9CDF-5B6E2E9490D5}" type="slidenum">
              <a:rPr lang="en-US"/>
              <a:pPr>
                <a:defRPr/>
              </a:pPr>
              <a:t>‹#›</a:t>
            </a:fld>
            <a:endParaRPr lang="en-US"/>
          </a:p>
        </p:txBody>
      </p:sp>
      <p:pic>
        <p:nvPicPr>
          <p:cNvPr id="10"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11" name="Title 1"/>
          <p:cNvSpPr>
            <a:spLocks noGrp="1"/>
          </p:cNvSpPr>
          <p:nvPr>
            <p:ph type="title"/>
          </p:nvPr>
        </p:nvSpPr>
        <p:spPr>
          <a:xfrm>
            <a:off x="304800" y="228600"/>
            <a:ext cx="8229600" cy="914400"/>
          </a:xfrm>
        </p:spPr>
        <p:txBody>
          <a:bodyPr/>
          <a:lstStyle/>
          <a:p>
            <a:r>
              <a:rPr lang="en-US" smtClean="0"/>
              <a:t>Click to edit Master title style</a:t>
            </a:r>
            <a:endParaRPr lang="en-US"/>
          </a:p>
        </p:txBody>
      </p:sp>
      <p:grpSp>
        <p:nvGrpSpPr>
          <p:cNvPr id="20" name="Group 19"/>
          <p:cNvGrpSpPr/>
          <p:nvPr userDrawn="1"/>
        </p:nvGrpSpPr>
        <p:grpSpPr>
          <a:xfrm>
            <a:off x="865187" y="1143000"/>
            <a:ext cx="7059613" cy="47625"/>
            <a:chOff x="304800" y="1219200"/>
            <a:chExt cx="7059613" cy="47625"/>
          </a:xfrm>
        </p:grpSpPr>
        <p:sp>
          <p:nvSpPr>
            <p:cNvPr id="12" name="Rectangle 11"/>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Footer Placeholder 4"/>
          <p:cNvSpPr>
            <a:spLocks noGrp="1"/>
          </p:cNvSpPr>
          <p:nvPr>
            <p:ph type="ftr" sz="quarter" idx="11"/>
          </p:nvPr>
        </p:nvSpPr>
        <p:spPr>
          <a:xfrm>
            <a:off x="3124200" y="6492875"/>
            <a:ext cx="2895600" cy="365125"/>
          </a:xfrm>
        </p:spPr>
        <p:txBody>
          <a:bodyPr/>
          <a:lstStyle>
            <a:lvl1pPr>
              <a:defRPr/>
            </a:lvl1pPr>
          </a:lstStyle>
          <a:p>
            <a:pPr>
              <a:defRPr/>
            </a:pPr>
            <a:r>
              <a:rPr lang="en-US" altLang="en-US" dirty="0" smtClean="0"/>
              <a:t>SS ZG653 Second Semester 2014-15</a:t>
            </a:r>
          </a:p>
        </p:txBody>
      </p:sp>
      <p:grpSp>
        <p:nvGrpSpPr>
          <p:cNvPr id="16" name="Group 15"/>
          <p:cNvGrpSpPr/>
          <p:nvPr userDrawn="1"/>
        </p:nvGrpSpPr>
        <p:grpSpPr>
          <a:xfrm>
            <a:off x="1066800" y="6477000"/>
            <a:ext cx="7086599" cy="53975"/>
            <a:chOff x="2084388" y="6550025"/>
            <a:chExt cx="7086599" cy="53975"/>
          </a:xfrm>
        </p:grpSpPr>
        <p:sp>
          <p:nvSpPr>
            <p:cNvPr id="17" name="Rectangle 16"/>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457200" y="6492875"/>
            <a:ext cx="2133600" cy="365125"/>
          </a:xfrm>
        </p:spPr>
        <p:txBody>
          <a:bodyPr/>
          <a:lstStyle>
            <a:lvl1pPr>
              <a:defRPr/>
            </a:lvl1pPr>
          </a:lstStyle>
          <a:p>
            <a:pPr>
              <a:defRPr/>
            </a:pPr>
            <a:fld id="{DA829752-61FD-4B47-808B-738EFCD32BBE}" type="datetime1">
              <a:rPr lang="en-US" smtClean="0"/>
              <a:pPr>
                <a:defRPr/>
              </a:pPr>
              <a:t>11/25/15</a:t>
            </a:fld>
            <a:endParaRPr lang="en-US"/>
          </a:p>
        </p:txBody>
      </p:sp>
      <p:sp>
        <p:nvSpPr>
          <p:cNvPr id="5" name="Slide Number Placeholder 5"/>
          <p:cNvSpPr>
            <a:spLocks noGrp="1"/>
          </p:cNvSpPr>
          <p:nvPr>
            <p:ph type="sldNum" sz="quarter" idx="12"/>
          </p:nvPr>
        </p:nvSpPr>
        <p:spPr>
          <a:xfrm>
            <a:off x="6553200" y="6492875"/>
            <a:ext cx="2133600" cy="365125"/>
          </a:xfrm>
        </p:spPr>
        <p:txBody>
          <a:bodyPr/>
          <a:lstStyle>
            <a:lvl1pPr>
              <a:defRPr/>
            </a:lvl1pPr>
          </a:lstStyle>
          <a:p>
            <a:pPr>
              <a:defRPr/>
            </a:pPr>
            <a:fld id="{5E92D608-A983-474B-810A-71D2C64AE7AF}" type="slidenum">
              <a:rPr lang="en-US"/>
              <a:pPr>
                <a:defRPr/>
              </a:pPr>
              <a:t>‹#›</a:t>
            </a:fld>
            <a:endParaRPr lang="en-US"/>
          </a:p>
        </p:txBody>
      </p:sp>
      <p:pic>
        <p:nvPicPr>
          <p:cNvPr id="6"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7" name="Title 1"/>
          <p:cNvSpPr>
            <a:spLocks noGrp="1"/>
          </p:cNvSpPr>
          <p:nvPr>
            <p:ph type="title"/>
          </p:nvPr>
        </p:nvSpPr>
        <p:spPr>
          <a:xfrm>
            <a:off x="346869" y="203200"/>
            <a:ext cx="8229600" cy="1016000"/>
          </a:xfrm>
        </p:spPr>
        <p:txBody>
          <a:bodyPr/>
          <a:lstStyle/>
          <a:p>
            <a:r>
              <a:rPr lang="en-US" smtClean="0"/>
              <a:t>Click to edit Master title style</a:t>
            </a:r>
            <a:endParaRPr lang="en-US"/>
          </a:p>
        </p:txBody>
      </p:sp>
      <p:grpSp>
        <p:nvGrpSpPr>
          <p:cNvPr id="16" name="Group 15"/>
          <p:cNvGrpSpPr/>
          <p:nvPr userDrawn="1"/>
        </p:nvGrpSpPr>
        <p:grpSpPr>
          <a:xfrm>
            <a:off x="865187" y="1219200"/>
            <a:ext cx="7059613" cy="47625"/>
            <a:chOff x="304800" y="1219200"/>
            <a:chExt cx="7059613" cy="47625"/>
          </a:xfrm>
        </p:grpSpPr>
        <p:sp>
          <p:nvSpPr>
            <p:cNvPr id="8" name="Rectangle 7"/>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1" name="Footer Placeholder 4"/>
          <p:cNvSpPr txBox="1">
            <a:spLocks/>
          </p:cNvSpPr>
          <p:nvPr userDrawn="1"/>
        </p:nvSpPr>
        <p:spPr>
          <a:xfrm>
            <a:off x="3124200" y="6492875"/>
            <a:ext cx="2895600" cy="365125"/>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altLang="en-US" dirty="0" smtClean="0"/>
              <a:t>SS ZG653 Second Semester 2014-15</a:t>
            </a:r>
          </a:p>
        </p:txBody>
      </p:sp>
      <p:grpSp>
        <p:nvGrpSpPr>
          <p:cNvPr id="12" name="Group 11"/>
          <p:cNvGrpSpPr/>
          <p:nvPr userDrawn="1"/>
        </p:nvGrpSpPr>
        <p:grpSpPr>
          <a:xfrm>
            <a:off x="1066800" y="6477000"/>
            <a:ext cx="7086599" cy="53975"/>
            <a:chOff x="2084388" y="6550025"/>
            <a:chExt cx="7086599" cy="53975"/>
          </a:xfrm>
        </p:grpSpPr>
        <p:sp>
          <p:nvSpPr>
            <p:cNvPr id="13" name="Rectangle 12"/>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FEA4817-8EB1-423C-9DB7-F9F96010538F}" type="datetime1">
              <a:rPr lang="en-US" smtClean="0"/>
              <a:pPr>
                <a:defRPr/>
              </a:pPr>
              <a:t>11/25/15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ltLang="en-US" dirty="0" smtClean="0"/>
              <a:t>SS ZG653 Second Semester 2014-15</a:t>
            </a:r>
          </a:p>
        </p:txBody>
      </p:sp>
      <p:sp>
        <p:nvSpPr>
          <p:cNvPr id="4" name="Slide Number Placeholder 5"/>
          <p:cNvSpPr>
            <a:spLocks noGrp="1"/>
          </p:cNvSpPr>
          <p:nvPr>
            <p:ph type="sldNum" sz="quarter" idx="12"/>
          </p:nvPr>
        </p:nvSpPr>
        <p:spPr/>
        <p:txBody>
          <a:bodyPr/>
          <a:lstStyle>
            <a:lvl1pPr>
              <a:defRPr/>
            </a:lvl1pPr>
          </a:lstStyle>
          <a:p>
            <a:pPr>
              <a:defRPr/>
            </a:pPr>
            <a:fld id="{223084DF-DC46-4C12-978C-A84F77F3D69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5E51D-A577-4FC1-A1A9-F5F3B4E97E5E}" type="datetime1">
              <a:rPr lang="en-US" smtClean="0"/>
              <a:pPr>
                <a:defRPr/>
              </a:pPr>
              <a:t>11/25/15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dirty="0" smtClean="0"/>
              <a:t>SS ZG653 Second Semester 2014-15</a:t>
            </a:r>
          </a:p>
        </p:txBody>
      </p:sp>
      <p:sp>
        <p:nvSpPr>
          <p:cNvPr id="7" name="Slide Number Placeholder 5"/>
          <p:cNvSpPr>
            <a:spLocks noGrp="1"/>
          </p:cNvSpPr>
          <p:nvPr>
            <p:ph type="sldNum" sz="quarter" idx="12"/>
          </p:nvPr>
        </p:nvSpPr>
        <p:spPr/>
        <p:txBody>
          <a:bodyPr/>
          <a:lstStyle>
            <a:lvl1pPr>
              <a:defRPr/>
            </a:lvl1pPr>
          </a:lstStyle>
          <a:p>
            <a:pPr>
              <a:defRPr/>
            </a:pPr>
            <a:fld id="{0E79DEAB-A622-469A-A93C-6A44F10F99D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964835F-116A-4AA9-916F-6693E30E1B98}" type="datetime1">
              <a:rPr lang="en-US" smtClean="0"/>
              <a:pPr>
                <a:defRPr/>
              </a:pPr>
              <a:t>11/25/15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dirty="0" smtClean="0"/>
              <a:t>SS ZG653 Second Semester 2014-15</a:t>
            </a:r>
          </a:p>
        </p:txBody>
      </p:sp>
      <p:sp>
        <p:nvSpPr>
          <p:cNvPr id="7" name="Slide Number Placeholder 5"/>
          <p:cNvSpPr>
            <a:spLocks noGrp="1"/>
          </p:cNvSpPr>
          <p:nvPr>
            <p:ph type="sldNum" sz="quarter" idx="12"/>
          </p:nvPr>
        </p:nvSpPr>
        <p:spPr/>
        <p:txBody>
          <a:bodyPr/>
          <a:lstStyle>
            <a:lvl1pPr>
              <a:defRPr/>
            </a:lvl1pPr>
          </a:lstStyle>
          <a:p>
            <a:pPr>
              <a:defRPr/>
            </a:pPr>
            <a:fld id="{80AC480E-89B4-4B68-9362-EC75E0717D1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4EED8A5F-8D36-41A7-B59E-1C30ADB3BD16}" type="datetime1">
              <a:rPr lang="en-US" smtClean="0"/>
              <a:pPr>
                <a:defRPr/>
              </a:pPr>
              <a:t>11/25/15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altLang="en-US" dirty="0" smtClean="0"/>
              <a:t>SS ZG653 Second Semester 2014-15</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6CAB3F-691D-476E-BA2C-15613104DAD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37"/>
          <p:cNvSpPr>
            <a:spLocks noChangeArrowheads="1"/>
          </p:cNvSpPr>
          <p:nvPr/>
        </p:nvSpPr>
        <p:spPr bwMode="auto">
          <a:xfrm>
            <a:off x="0" y="0"/>
            <a:ext cx="9140825" cy="6858000"/>
          </a:xfrm>
          <a:prstGeom prst="rect">
            <a:avLst/>
          </a:prstGeom>
          <a:noFill/>
          <a:ln w="3175">
            <a:solidFill>
              <a:srgbClr val="000000"/>
            </a:solidFill>
            <a:miter lim="800000"/>
            <a:headEnd/>
            <a:tailEnd/>
          </a:ln>
        </p:spPr>
        <p:txBody>
          <a:bodyPr wrap="none" lIns="93296" tIns="46648" rIns="93296" bIns="46648" anchor="ctr"/>
          <a:lstStyle/>
          <a:p>
            <a:endParaRPr lang="en-US">
              <a:latin typeface="Calibri" pitchFamily="34" charset="0"/>
            </a:endParaRPr>
          </a:p>
        </p:txBody>
      </p:sp>
      <p:sp>
        <p:nvSpPr>
          <p:cNvPr id="2" name="Title 1"/>
          <p:cNvSpPr>
            <a:spLocks noGrp="1"/>
          </p:cNvSpPr>
          <p:nvPr>
            <p:ph type="ctrTitle"/>
          </p:nvPr>
        </p:nvSpPr>
        <p:spPr>
          <a:xfrm>
            <a:off x="1839913" y="3433763"/>
            <a:ext cx="6923087" cy="2281237"/>
          </a:xfrm>
        </p:spPr>
        <p:txBody>
          <a:bodyPr>
            <a:normAutofit fontScale="90000"/>
          </a:bodyPr>
          <a:lstStyle/>
          <a:p>
            <a:pPr eaLnBrk="1" hangingPunct="1">
              <a:lnSpc>
                <a:spcPct val="150000"/>
              </a:lnSpc>
              <a:defRPr/>
            </a:pPr>
            <a:r>
              <a:rPr lang="en-GB" sz="3600" dirty="0" smtClean="0"/>
              <a:t>SS ZG653 (RL 13.3): </a:t>
            </a:r>
            <a:r>
              <a:rPr lang="en-GB" sz="3600" dirty="0"/>
              <a:t>Software </a:t>
            </a:r>
            <a:r>
              <a:rPr lang="en-GB" sz="3600" dirty="0" smtClean="0"/>
              <a:t>Architecture</a:t>
            </a:r>
            <a:br>
              <a:rPr lang="en-GB" sz="3600" dirty="0" smtClean="0"/>
            </a:br>
            <a:r>
              <a:rPr lang="en-GB" sz="3600" dirty="0" smtClean="0"/>
              <a:t>(Adaptable Systems) </a:t>
            </a:r>
            <a:r>
              <a:rPr lang="en-GB" sz="3200" dirty="0" smtClean="0"/>
              <a:t>Reflection Pattern</a:t>
            </a:r>
            <a:endParaRPr lang="en-GB" sz="3600" dirty="0" smtClean="0"/>
          </a:p>
        </p:txBody>
      </p:sp>
      <p:sp>
        <p:nvSpPr>
          <p:cNvPr id="4" name="TextBox 3"/>
          <p:cNvSpPr txBox="1"/>
          <p:nvPr/>
        </p:nvSpPr>
        <p:spPr>
          <a:xfrm>
            <a:off x="7391400" y="6547950"/>
            <a:ext cx="1752600" cy="276999"/>
          </a:xfrm>
          <a:prstGeom prst="rect">
            <a:avLst/>
          </a:prstGeom>
          <a:noFill/>
        </p:spPr>
        <p:txBody>
          <a:bodyPr wrap="square" rtlCol="0">
            <a:spAutoFit/>
          </a:bodyPr>
          <a:lstStyle/>
          <a:p>
            <a:pPr algn="r"/>
            <a:r>
              <a:rPr lang="en-US" sz="1200" dirty="0" smtClean="0">
                <a:solidFill>
                  <a:schemeClr val="bg1"/>
                </a:solidFill>
              </a:rPr>
              <a:t>March 3, 2015</a:t>
            </a:r>
            <a:endParaRPr lang="en-US" sz="1200" dirty="0">
              <a:solidFill>
                <a:schemeClr val="bg1"/>
              </a:solidFill>
            </a:endParaRPr>
          </a:p>
        </p:txBody>
      </p:sp>
      <p:sp>
        <p:nvSpPr>
          <p:cNvPr id="6" name="TextBox 5"/>
          <p:cNvSpPr txBox="1"/>
          <p:nvPr/>
        </p:nvSpPr>
        <p:spPr>
          <a:xfrm>
            <a:off x="3429000" y="5757446"/>
            <a:ext cx="3886200" cy="369332"/>
          </a:xfrm>
          <a:prstGeom prst="rect">
            <a:avLst/>
          </a:prstGeom>
          <a:noFill/>
        </p:spPr>
        <p:txBody>
          <a:bodyPr wrap="square" rtlCol="0">
            <a:spAutoFit/>
          </a:bodyPr>
          <a:lstStyle/>
          <a:p>
            <a:pPr algn="ctr"/>
            <a:r>
              <a:rPr lang="en-US" b="1" dirty="0" smtClean="0">
                <a:solidFill>
                  <a:schemeClr val="bg1"/>
                </a:solidFill>
              </a:rPr>
              <a:t>Instructor: Prof. </a:t>
            </a:r>
            <a:r>
              <a:rPr lang="en-US" b="1" dirty="0" err="1" smtClean="0">
                <a:solidFill>
                  <a:schemeClr val="bg1"/>
                </a:solidFill>
              </a:rPr>
              <a:t>Santonu</a:t>
            </a:r>
            <a:r>
              <a:rPr lang="en-US" b="1" dirty="0" smtClean="0">
                <a:solidFill>
                  <a:schemeClr val="bg1"/>
                </a:solidFill>
              </a:rPr>
              <a:t> </a:t>
            </a:r>
            <a:r>
              <a:rPr lang="en-US" b="1" dirty="0" err="1" smtClean="0">
                <a:solidFill>
                  <a:schemeClr val="bg1"/>
                </a:solidFill>
              </a:rPr>
              <a:t>Sarkar</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49158" name="Rectangle 6"/>
          <p:cNvSpPr>
            <a:spLocks noGrp="1" noChangeArrowheads="1"/>
          </p:cNvSpPr>
          <p:nvPr>
            <p:ph type="title"/>
          </p:nvPr>
        </p:nvSpPr>
        <p:spPr/>
        <p:txBody>
          <a:bodyPr/>
          <a:lstStyle/>
          <a:p>
            <a:r>
              <a:rPr lang="en-US" dirty="0" smtClean="0"/>
              <a:t>Power of Java Reflection</a:t>
            </a:r>
            <a:endParaRPr lang="en-US" dirty="0"/>
          </a:p>
        </p:txBody>
      </p:sp>
      <p:sp>
        <p:nvSpPr>
          <p:cNvPr id="49159" name="Rectangle 7"/>
          <p:cNvSpPr>
            <a:spLocks noGrp="1" noChangeArrowheads="1"/>
          </p:cNvSpPr>
          <p:nvPr>
            <p:ph type="body" idx="1"/>
          </p:nvPr>
        </p:nvSpPr>
        <p:spPr/>
        <p:txBody>
          <a:bodyPr/>
          <a:lstStyle/>
          <a:p>
            <a:pPr>
              <a:lnSpc>
                <a:spcPct val="90000"/>
              </a:lnSpc>
            </a:pPr>
            <a:r>
              <a:rPr lang="en-US" sz="2600" dirty="0" smtClean="0"/>
              <a:t>Load </a:t>
            </a:r>
            <a:r>
              <a:rPr lang="en-US" sz="2600" dirty="0"/>
              <a:t>a class</a:t>
            </a:r>
          </a:p>
          <a:p>
            <a:pPr>
              <a:lnSpc>
                <a:spcPct val="90000"/>
              </a:lnSpc>
            </a:pPr>
            <a:r>
              <a:rPr lang="en-US" sz="2600" dirty="0"/>
              <a:t>Determine if it is a class or interface</a:t>
            </a:r>
          </a:p>
          <a:p>
            <a:pPr>
              <a:lnSpc>
                <a:spcPct val="90000"/>
              </a:lnSpc>
            </a:pPr>
            <a:r>
              <a:rPr lang="en-US" sz="2600" dirty="0"/>
              <a:t>Determine its </a:t>
            </a:r>
            <a:r>
              <a:rPr lang="en-US" sz="2600" dirty="0" err="1"/>
              <a:t>superclass</a:t>
            </a:r>
            <a:r>
              <a:rPr lang="en-US" sz="2600" dirty="0"/>
              <a:t> and implemented interfaces</a:t>
            </a:r>
          </a:p>
          <a:p>
            <a:pPr>
              <a:lnSpc>
                <a:spcPct val="90000"/>
              </a:lnSpc>
            </a:pPr>
            <a:r>
              <a:rPr lang="en-US" sz="2600" dirty="0"/>
              <a:t>Instantiate a new instance of a class</a:t>
            </a:r>
          </a:p>
          <a:p>
            <a:pPr>
              <a:lnSpc>
                <a:spcPct val="90000"/>
              </a:lnSpc>
            </a:pPr>
            <a:r>
              <a:rPr lang="en-US" sz="2600" dirty="0"/>
              <a:t>Determine class and instance methods</a:t>
            </a:r>
          </a:p>
          <a:p>
            <a:pPr>
              <a:lnSpc>
                <a:spcPct val="90000"/>
              </a:lnSpc>
            </a:pPr>
            <a:r>
              <a:rPr lang="en-US" sz="2600" dirty="0"/>
              <a:t>Invoke class and instance methods</a:t>
            </a:r>
          </a:p>
          <a:p>
            <a:pPr>
              <a:lnSpc>
                <a:spcPct val="90000"/>
              </a:lnSpc>
            </a:pPr>
            <a:r>
              <a:rPr lang="en-US" sz="2600" dirty="0"/>
              <a:t>Determine and possibly manipulate fields</a:t>
            </a:r>
          </a:p>
          <a:p>
            <a:pPr>
              <a:lnSpc>
                <a:spcPct val="90000"/>
              </a:lnSpc>
            </a:pPr>
            <a:r>
              <a:rPr lang="en-US" sz="2600" dirty="0"/>
              <a:t>Determine the modifiers for fields, methods, classes, </a:t>
            </a:r>
            <a:br>
              <a:rPr lang="en-US" sz="2600" dirty="0"/>
            </a:br>
            <a:r>
              <a:rPr lang="en-US" sz="2600" dirty="0"/>
              <a:t>and </a:t>
            </a:r>
            <a:r>
              <a:rPr lang="en-US" sz="2600" dirty="0" smtClean="0"/>
              <a:t>interfaces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499"/>
                                          </p:stCondLst>
                                        </p:cTn>
                                        <p:tgtEl>
                                          <p:spTgt spid="49159">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500"/>
                                  </p:stCondLst>
                                  <p:childTnLst>
                                    <p:set>
                                      <p:cBhvr>
                                        <p:cTn id="9" dur="1" fill="hold">
                                          <p:stCondLst>
                                            <p:cond delay="499"/>
                                          </p:stCondLst>
                                        </p:cTn>
                                        <p:tgtEl>
                                          <p:spTgt spid="49159">
                                            <p:txEl>
                                              <p:pRg st="1" end="1"/>
                                            </p:txEl>
                                          </p:spTgt>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500"/>
                                  </p:stCondLst>
                                  <p:childTnLst>
                                    <p:set>
                                      <p:cBhvr>
                                        <p:cTn id="12" dur="1" fill="hold">
                                          <p:stCondLst>
                                            <p:cond delay="499"/>
                                          </p:stCondLst>
                                        </p:cTn>
                                        <p:tgtEl>
                                          <p:spTgt spid="49159">
                                            <p:txEl>
                                              <p:pRg st="2" end="2"/>
                                            </p:txEl>
                                          </p:spTgt>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grpId="0" nodeType="afterEffect">
                                  <p:stCondLst>
                                    <p:cond delay="500"/>
                                  </p:stCondLst>
                                  <p:childTnLst>
                                    <p:set>
                                      <p:cBhvr>
                                        <p:cTn id="15" dur="1" fill="hold">
                                          <p:stCondLst>
                                            <p:cond delay="499"/>
                                          </p:stCondLst>
                                        </p:cTn>
                                        <p:tgtEl>
                                          <p:spTgt spid="49159">
                                            <p:txEl>
                                              <p:pRg st="3" end="3"/>
                                            </p:txEl>
                                          </p:spTgt>
                                        </p:tgtEl>
                                        <p:attrNameLst>
                                          <p:attrName>style.visibility</p:attrName>
                                        </p:attrNameLst>
                                      </p:cBhvr>
                                      <p:to>
                                        <p:strVal val="visible"/>
                                      </p:to>
                                    </p:set>
                                  </p:childTnLst>
                                </p:cTn>
                              </p:par>
                            </p:childTnLst>
                          </p:cTn>
                        </p:par>
                        <p:par>
                          <p:cTn id="16" fill="hold">
                            <p:stCondLst>
                              <p:cond delay="4000"/>
                            </p:stCondLst>
                            <p:childTnLst>
                              <p:par>
                                <p:cTn id="17" presetID="1" presetClass="entr" presetSubtype="0" fill="hold" grpId="0" nodeType="afterEffect">
                                  <p:stCondLst>
                                    <p:cond delay="500"/>
                                  </p:stCondLst>
                                  <p:childTnLst>
                                    <p:set>
                                      <p:cBhvr>
                                        <p:cTn id="18" dur="1" fill="hold">
                                          <p:stCondLst>
                                            <p:cond delay="499"/>
                                          </p:stCondLst>
                                        </p:cTn>
                                        <p:tgtEl>
                                          <p:spTgt spid="49159">
                                            <p:txEl>
                                              <p:pRg st="4" end="4"/>
                                            </p:txEl>
                                          </p:spTgt>
                                        </p:tgtEl>
                                        <p:attrNameLst>
                                          <p:attrName>style.visibility</p:attrName>
                                        </p:attrNameLst>
                                      </p:cBhvr>
                                      <p:to>
                                        <p:strVal val="visible"/>
                                      </p:to>
                                    </p:set>
                                  </p:childTnLst>
                                </p:cTn>
                              </p:par>
                            </p:childTnLst>
                          </p:cTn>
                        </p:par>
                        <p:par>
                          <p:cTn id="19" fill="hold">
                            <p:stCondLst>
                              <p:cond delay="5000"/>
                            </p:stCondLst>
                            <p:childTnLst>
                              <p:par>
                                <p:cTn id="20" presetID="1" presetClass="entr" presetSubtype="0" fill="hold" grpId="0" nodeType="afterEffect">
                                  <p:stCondLst>
                                    <p:cond delay="500"/>
                                  </p:stCondLst>
                                  <p:childTnLst>
                                    <p:set>
                                      <p:cBhvr>
                                        <p:cTn id="21" dur="1" fill="hold">
                                          <p:stCondLst>
                                            <p:cond delay="499"/>
                                          </p:stCondLst>
                                        </p:cTn>
                                        <p:tgtEl>
                                          <p:spTgt spid="49159">
                                            <p:txEl>
                                              <p:pRg st="5" end="5"/>
                                            </p:txEl>
                                          </p:spTgt>
                                        </p:tgtEl>
                                        <p:attrNameLst>
                                          <p:attrName>style.visibility</p:attrName>
                                        </p:attrNameLst>
                                      </p:cBhvr>
                                      <p:to>
                                        <p:strVal val="visible"/>
                                      </p:to>
                                    </p:set>
                                  </p:childTnLst>
                                </p:cTn>
                              </p:par>
                            </p:childTnLst>
                          </p:cTn>
                        </p:par>
                        <p:par>
                          <p:cTn id="22" fill="hold">
                            <p:stCondLst>
                              <p:cond delay="6000"/>
                            </p:stCondLst>
                            <p:childTnLst>
                              <p:par>
                                <p:cTn id="23" presetID="1" presetClass="entr" presetSubtype="0" fill="hold" grpId="0" nodeType="afterEffect">
                                  <p:stCondLst>
                                    <p:cond delay="500"/>
                                  </p:stCondLst>
                                  <p:childTnLst>
                                    <p:set>
                                      <p:cBhvr>
                                        <p:cTn id="24" dur="1" fill="hold">
                                          <p:stCondLst>
                                            <p:cond delay="499"/>
                                          </p:stCondLst>
                                        </p:cTn>
                                        <p:tgtEl>
                                          <p:spTgt spid="49159">
                                            <p:txEl>
                                              <p:pRg st="6" end="6"/>
                                            </p:txEl>
                                          </p:spTgt>
                                        </p:tgtEl>
                                        <p:attrNameLst>
                                          <p:attrName>style.visibility</p:attrName>
                                        </p:attrNameLst>
                                      </p:cBhvr>
                                      <p:to>
                                        <p:strVal val="visible"/>
                                      </p:to>
                                    </p:set>
                                  </p:childTnLst>
                                </p:cTn>
                              </p:par>
                            </p:childTnLst>
                          </p:cTn>
                        </p:par>
                        <p:par>
                          <p:cTn id="25" fill="hold">
                            <p:stCondLst>
                              <p:cond delay="7000"/>
                            </p:stCondLst>
                            <p:childTnLst>
                              <p:par>
                                <p:cTn id="26" presetID="1" presetClass="entr" presetSubtype="0" fill="hold" grpId="0" nodeType="afterEffect">
                                  <p:stCondLst>
                                    <p:cond delay="500"/>
                                  </p:stCondLst>
                                  <p:childTnLst>
                                    <p:set>
                                      <p:cBhvr>
                                        <p:cTn id="27" dur="1" fill="hold">
                                          <p:stCondLst>
                                            <p:cond delay="499"/>
                                          </p:stCondLst>
                                        </p:cTn>
                                        <p:tgtEl>
                                          <p:spTgt spid="491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build="p" bldLvl="2" autoUpdateAnimBg="0" advAuto="500"/>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50179" name="Rectangle 3"/>
          <p:cNvSpPr>
            <a:spLocks noGrp="1" noChangeArrowheads="1"/>
          </p:cNvSpPr>
          <p:nvPr>
            <p:ph sz="half" idx="1"/>
          </p:nvPr>
        </p:nvSpPr>
        <p:spPr/>
        <p:txBody>
          <a:bodyPr/>
          <a:lstStyle/>
          <a:p>
            <a:r>
              <a:rPr lang="en-US" sz="2400" dirty="0"/>
              <a:t>Load a class</a:t>
            </a:r>
          </a:p>
          <a:p>
            <a:pPr lvl="1">
              <a:buFont typeface="Wingdings" charset="2"/>
              <a:buNone/>
            </a:pPr>
            <a:r>
              <a:rPr lang="en-US" sz="2000" b="1" dirty="0">
                <a:latin typeface="Courier New" charset="0"/>
              </a:rPr>
              <a:t>Class </a:t>
            </a:r>
            <a:r>
              <a:rPr lang="en-US" sz="2000" b="1" dirty="0" err="1">
                <a:latin typeface="Courier New" charset="0"/>
              </a:rPr>
              <a:t>c</a:t>
            </a:r>
            <a:r>
              <a:rPr lang="en-US" sz="2000" b="1" dirty="0">
                <a:latin typeface="Courier New" charset="0"/>
              </a:rPr>
              <a:t> = </a:t>
            </a:r>
            <a:r>
              <a:rPr lang="en-US" sz="2000" b="1" dirty="0" err="1">
                <a:latin typeface="Courier New" charset="0"/>
              </a:rPr>
              <a:t>Class.forName</a:t>
            </a:r>
            <a:r>
              <a:rPr lang="en-US" sz="2000" b="1" dirty="0">
                <a:latin typeface="Courier New" charset="0"/>
              </a:rPr>
              <a:t> (“</a:t>
            </a:r>
            <a:r>
              <a:rPr lang="en-US" sz="2000" b="1" dirty="0" err="1">
                <a:latin typeface="Courier New" charset="0"/>
              </a:rPr>
              <a:t>Classname</a:t>
            </a:r>
            <a:r>
              <a:rPr lang="en-US" sz="2000" b="1" dirty="0">
                <a:latin typeface="Courier New" charset="0"/>
              </a:rPr>
              <a:t>”)</a:t>
            </a:r>
          </a:p>
          <a:p>
            <a:r>
              <a:rPr lang="en-US" sz="2400" dirty="0"/>
              <a:t>Determine if a class or interface</a:t>
            </a:r>
          </a:p>
          <a:p>
            <a:pPr lvl="1">
              <a:buFont typeface="Wingdings" charset="2"/>
              <a:buNone/>
            </a:pPr>
            <a:r>
              <a:rPr lang="en-US" sz="2000" b="1" dirty="0" err="1">
                <a:latin typeface="Courier New" charset="0"/>
              </a:rPr>
              <a:t>c.isInterface</a:t>
            </a:r>
            <a:r>
              <a:rPr lang="en-US" sz="2000" b="1" dirty="0">
                <a:latin typeface="Courier New" charset="0"/>
              </a:rPr>
              <a:t> () </a:t>
            </a:r>
          </a:p>
          <a:p>
            <a:r>
              <a:rPr lang="en-US" sz="2400" dirty="0"/>
              <a:t>Determine</a:t>
            </a:r>
            <a:r>
              <a:rPr lang="en-US" sz="2400" dirty="0" smtClean="0"/>
              <a:t> Inheritance and Implementation</a:t>
            </a:r>
          </a:p>
          <a:p>
            <a:pPr lvl="1"/>
            <a:r>
              <a:rPr lang="en-US" sz="2000" dirty="0" err="1"/>
              <a:t>Superclass</a:t>
            </a:r>
            <a:endParaRPr lang="en-US" sz="2000" dirty="0"/>
          </a:p>
          <a:p>
            <a:pPr lvl="2">
              <a:buFont typeface="Wingdings" charset="2"/>
              <a:buNone/>
            </a:pPr>
            <a:r>
              <a:rPr lang="en-US" sz="1800" b="1" dirty="0">
                <a:latin typeface="Courier New" charset="0"/>
              </a:rPr>
              <a:t>Class c1 = </a:t>
            </a:r>
            <a:r>
              <a:rPr lang="en-US" sz="1800" b="1" dirty="0" err="1">
                <a:latin typeface="Courier New" charset="0"/>
              </a:rPr>
              <a:t>c.getSuperclass</a:t>
            </a:r>
            <a:r>
              <a:rPr lang="en-US" sz="1800" b="1" dirty="0">
                <a:latin typeface="Courier New" charset="0"/>
              </a:rPr>
              <a:t> ()</a:t>
            </a:r>
          </a:p>
          <a:p>
            <a:pPr lvl="1"/>
            <a:r>
              <a:rPr lang="en-US" sz="2000" dirty="0" err="1"/>
              <a:t>Superinterface</a:t>
            </a:r>
            <a:endParaRPr lang="en-US" sz="2000" dirty="0"/>
          </a:p>
          <a:p>
            <a:pPr lvl="2">
              <a:buFont typeface="Wingdings" charset="2"/>
              <a:buNone/>
            </a:pPr>
            <a:r>
              <a:rPr lang="en-US" sz="1800" b="1" dirty="0">
                <a:latin typeface="Courier New" charset="0"/>
              </a:rPr>
              <a:t>Class[] c2 = </a:t>
            </a:r>
            <a:r>
              <a:rPr lang="en-US" sz="1800" b="1" dirty="0" err="1">
                <a:latin typeface="Courier New" charset="0"/>
              </a:rPr>
              <a:t>c.getInterfaces</a:t>
            </a:r>
            <a:r>
              <a:rPr lang="en-US" sz="1800" b="1" dirty="0">
                <a:latin typeface="Courier New" charset="0"/>
              </a:rPr>
              <a:t> ()</a:t>
            </a:r>
            <a:endParaRPr lang="en-US" sz="1800" dirty="0"/>
          </a:p>
        </p:txBody>
      </p:sp>
      <p:sp>
        <p:nvSpPr>
          <p:cNvPr id="4" name="Content Placeholder 3"/>
          <p:cNvSpPr>
            <a:spLocks noGrp="1"/>
          </p:cNvSpPr>
          <p:nvPr>
            <p:ph sz="half" idx="2"/>
          </p:nvPr>
        </p:nvSpPr>
        <p:spPr>
          <a:xfrm>
            <a:off x="4648200" y="1168400"/>
            <a:ext cx="4267200" cy="5257800"/>
          </a:xfrm>
        </p:spPr>
        <p:txBody>
          <a:bodyPr/>
          <a:lstStyle/>
          <a:p>
            <a:pPr>
              <a:lnSpc>
                <a:spcPct val="90000"/>
              </a:lnSpc>
            </a:pPr>
            <a:r>
              <a:rPr lang="en-US" sz="2400" dirty="0" smtClean="0"/>
              <a:t>Determine implemented interfaces</a:t>
            </a:r>
          </a:p>
          <a:p>
            <a:pPr lvl="1">
              <a:lnSpc>
                <a:spcPct val="90000"/>
              </a:lnSpc>
              <a:buFont typeface="Wingdings" charset="2"/>
              <a:buNone/>
            </a:pPr>
            <a:r>
              <a:rPr lang="en-US" sz="1600" b="1" dirty="0" smtClean="0">
                <a:latin typeface="Courier New" charset="0"/>
              </a:rPr>
              <a:t>Class[] c2=</a:t>
            </a:r>
            <a:r>
              <a:rPr lang="en-US" sz="1600" b="1" dirty="0" err="1" smtClean="0">
                <a:latin typeface="Courier New" charset="0"/>
              </a:rPr>
              <a:t>c.getInterfaces</a:t>
            </a:r>
            <a:r>
              <a:rPr lang="en-US" sz="1600" b="1" dirty="0" smtClean="0">
                <a:latin typeface="Courier New" charset="0"/>
              </a:rPr>
              <a:t>()</a:t>
            </a:r>
            <a:endParaRPr lang="en-US" sz="1600" dirty="0" smtClean="0"/>
          </a:p>
          <a:p>
            <a:pPr>
              <a:lnSpc>
                <a:spcPct val="90000"/>
              </a:lnSpc>
            </a:pPr>
            <a:r>
              <a:rPr lang="en-US" sz="2400" dirty="0" smtClean="0"/>
              <a:t>Determine constructors</a:t>
            </a:r>
          </a:p>
          <a:p>
            <a:pPr lvl="1">
              <a:lnSpc>
                <a:spcPct val="90000"/>
              </a:lnSpc>
              <a:buFont typeface="Wingdings" charset="2"/>
              <a:buNone/>
            </a:pPr>
            <a:r>
              <a:rPr lang="en-US" sz="1600" b="1" dirty="0" smtClean="0">
                <a:latin typeface="Courier New" charset="0"/>
              </a:rPr>
              <a:t>Constructor[] c0 = </a:t>
            </a:r>
            <a:r>
              <a:rPr lang="en-US" sz="1600" b="1" dirty="0" err="1" smtClean="0">
                <a:latin typeface="Courier New" charset="0"/>
              </a:rPr>
              <a:t>c.getDeclaredConstructors</a:t>
            </a:r>
            <a:r>
              <a:rPr lang="en-US" sz="1600" b="1" dirty="0" smtClean="0">
                <a:latin typeface="Courier New" charset="0"/>
              </a:rPr>
              <a:t>()</a:t>
            </a:r>
          </a:p>
          <a:p>
            <a:pPr>
              <a:lnSpc>
                <a:spcPct val="90000"/>
              </a:lnSpc>
            </a:pPr>
            <a:r>
              <a:rPr lang="en-US" sz="2400" dirty="0" smtClean="0"/>
              <a:t>Instantiate an instance</a:t>
            </a:r>
          </a:p>
          <a:p>
            <a:pPr lvl="1">
              <a:lnSpc>
                <a:spcPct val="90000"/>
              </a:lnSpc>
            </a:pPr>
            <a:r>
              <a:rPr lang="en-US" sz="2000" dirty="0" smtClean="0"/>
              <a:t>Default constructor</a:t>
            </a:r>
          </a:p>
          <a:p>
            <a:pPr lvl="2">
              <a:lnSpc>
                <a:spcPct val="90000"/>
              </a:lnSpc>
              <a:buFont typeface="Wingdings" charset="2"/>
              <a:buNone/>
            </a:pPr>
            <a:r>
              <a:rPr lang="en-US" sz="1600" b="1" dirty="0" smtClean="0">
                <a:latin typeface="Courier New" charset="0"/>
              </a:rPr>
              <a:t>Object </a:t>
            </a:r>
            <a:r>
              <a:rPr lang="en-US" sz="1600" b="1" dirty="0" err="1" smtClean="0">
                <a:latin typeface="Courier New" charset="0"/>
              </a:rPr>
              <a:t>o</a:t>
            </a:r>
            <a:r>
              <a:rPr lang="en-US" sz="1600" b="1" dirty="0" smtClean="0">
                <a:latin typeface="Courier New" charset="0"/>
              </a:rPr>
              <a:t>=</a:t>
            </a:r>
            <a:r>
              <a:rPr lang="en-US" sz="1600" b="1" dirty="0" err="1" smtClean="0">
                <a:latin typeface="Courier New" charset="0"/>
              </a:rPr>
              <a:t>c.newInstance</a:t>
            </a:r>
            <a:r>
              <a:rPr lang="en-US" sz="1600" b="1" dirty="0" smtClean="0">
                <a:latin typeface="Courier New" charset="0"/>
              </a:rPr>
              <a:t>()</a:t>
            </a:r>
            <a:endParaRPr lang="en-US" sz="1800" b="1" dirty="0" smtClean="0">
              <a:latin typeface="Courier New" charset="0"/>
            </a:endParaRPr>
          </a:p>
          <a:p>
            <a:pPr lvl="1">
              <a:lnSpc>
                <a:spcPct val="90000"/>
              </a:lnSpc>
            </a:pPr>
            <a:r>
              <a:rPr lang="en-US" sz="2000" dirty="0" smtClean="0"/>
              <a:t>Non-default constructor</a:t>
            </a:r>
          </a:p>
          <a:p>
            <a:pPr lvl="2">
              <a:lnSpc>
                <a:spcPct val="90000"/>
              </a:lnSpc>
              <a:buFont typeface="Wingdings" charset="2"/>
              <a:buNone/>
            </a:pPr>
            <a:r>
              <a:rPr lang="en-US" sz="1600" b="1" dirty="0" smtClean="0">
                <a:latin typeface="Courier New" charset="0"/>
              </a:rPr>
              <a:t>Constructor </a:t>
            </a:r>
            <a:r>
              <a:rPr lang="en-US" sz="1600" b="1" dirty="0" err="1" smtClean="0">
                <a:latin typeface="Courier New" charset="0"/>
              </a:rPr>
              <a:t>c</a:t>
            </a:r>
            <a:r>
              <a:rPr lang="en-US" sz="1600" b="1" dirty="0" smtClean="0">
                <a:latin typeface="Courier New" charset="0"/>
              </a:rPr>
              <a:t> = </a:t>
            </a:r>
            <a:r>
              <a:rPr lang="en-US" sz="1600" b="1" dirty="0" err="1" smtClean="0">
                <a:latin typeface="Courier New" charset="0"/>
              </a:rPr>
              <a:t>c.getConstructor</a:t>
            </a:r>
            <a:r>
              <a:rPr lang="en-US" sz="1600" b="1" dirty="0" smtClean="0">
                <a:latin typeface="Courier New" charset="0"/>
              </a:rPr>
              <a:t> (class[]{…})</a:t>
            </a:r>
          </a:p>
          <a:p>
            <a:pPr lvl="2">
              <a:lnSpc>
                <a:spcPct val="90000"/>
              </a:lnSpc>
              <a:buFont typeface="Wingdings" charset="2"/>
              <a:buNone/>
            </a:pPr>
            <a:r>
              <a:rPr lang="en-US" sz="1600" b="1" dirty="0" smtClean="0">
                <a:latin typeface="Courier New" charset="0"/>
              </a:rPr>
              <a:t>Object </a:t>
            </a:r>
            <a:r>
              <a:rPr lang="en-US" sz="1600" b="1" dirty="0" err="1" smtClean="0">
                <a:latin typeface="Courier New" charset="0"/>
              </a:rPr>
              <a:t>i</a:t>
            </a:r>
            <a:r>
              <a:rPr lang="en-US" sz="1600" b="1" dirty="0" smtClean="0">
                <a:latin typeface="Courier New" charset="0"/>
              </a:rPr>
              <a:t> = </a:t>
            </a:r>
            <a:r>
              <a:rPr lang="en-US" sz="1600" b="1" dirty="0" err="1" smtClean="0">
                <a:latin typeface="Courier New" charset="0"/>
              </a:rPr>
              <a:t>c.newInstance</a:t>
            </a:r>
            <a:r>
              <a:rPr lang="en-US" sz="1600" b="1" dirty="0" smtClean="0">
                <a:latin typeface="Courier New" charset="0"/>
              </a:rPr>
              <a:t> (Object[] {…})</a:t>
            </a:r>
          </a:p>
          <a:p>
            <a:endParaRPr lang="en-US" sz="2400" dirty="0"/>
          </a:p>
        </p:txBody>
      </p:sp>
      <p:sp>
        <p:nvSpPr>
          <p:cNvPr id="50178" name="Rectangle 2"/>
          <p:cNvSpPr>
            <a:spLocks noGrp="1" noChangeArrowheads="1"/>
          </p:cNvSpPr>
          <p:nvPr>
            <p:ph type="title"/>
          </p:nvPr>
        </p:nvSpPr>
        <p:spPr/>
        <p:txBody>
          <a:bodyPr/>
          <a:lstStyle/>
          <a:p>
            <a:r>
              <a:rPr lang="en-US" dirty="0" smtClean="0"/>
              <a:t>Class and Interface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01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01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01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1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017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017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017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017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P spid="4" grpId="0" build="p"/>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58371" name="Rectangle 2051"/>
          <p:cNvSpPr>
            <a:spLocks noGrp="1" noChangeArrowheads="1"/>
          </p:cNvSpPr>
          <p:nvPr>
            <p:ph sz="half" idx="1"/>
          </p:nvPr>
        </p:nvSpPr>
        <p:spPr/>
        <p:txBody>
          <a:bodyPr/>
          <a:lstStyle/>
          <a:p>
            <a:r>
              <a:rPr lang="en-US" dirty="0"/>
              <a:t>Determine methods</a:t>
            </a:r>
          </a:p>
          <a:p>
            <a:pPr lvl="1">
              <a:buFont typeface="Wingdings" charset="2"/>
              <a:buNone/>
            </a:pPr>
            <a:r>
              <a:rPr lang="en-US" sz="2200" b="1" dirty="0">
                <a:latin typeface="Courier New" charset="0"/>
              </a:rPr>
              <a:t>Methods[] </a:t>
            </a:r>
            <a:r>
              <a:rPr lang="en-US" sz="2200" b="1" dirty="0" err="1" smtClean="0">
                <a:latin typeface="Courier New" charset="0"/>
              </a:rPr>
              <a:t>m</a:t>
            </a:r>
            <a:r>
              <a:rPr lang="en-US" sz="2200" b="1" dirty="0" smtClean="0">
                <a:latin typeface="Courier New" charset="0"/>
              </a:rPr>
              <a:t> </a:t>
            </a:r>
            <a:r>
              <a:rPr lang="en-US" sz="2200" b="1" dirty="0">
                <a:latin typeface="Courier New" charset="0"/>
              </a:rPr>
              <a:t>= </a:t>
            </a:r>
            <a:r>
              <a:rPr lang="en-US" sz="2200" b="1" dirty="0" err="1">
                <a:latin typeface="Courier New" charset="0"/>
              </a:rPr>
              <a:t>c.getDeclaredMethods</a:t>
            </a:r>
            <a:r>
              <a:rPr lang="en-US" sz="2200" b="1" dirty="0">
                <a:latin typeface="Courier New" charset="0"/>
              </a:rPr>
              <a:t> ()</a:t>
            </a:r>
            <a:endParaRPr lang="en-US" dirty="0"/>
          </a:p>
          <a:p>
            <a:r>
              <a:rPr lang="en-US" dirty="0"/>
              <a:t>Find a specific method</a:t>
            </a:r>
          </a:p>
          <a:p>
            <a:pPr lvl="1">
              <a:buFont typeface="Wingdings" charset="2"/>
              <a:buNone/>
            </a:pPr>
            <a:r>
              <a:rPr lang="en-US" sz="2200" b="1" dirty="0">
                <a:latin typeface="Courier New" charset="0"/>
              </a:rPr>
              <a:t>Method </a:t>
            </a:r>
            <a:r>
              <a:rPr lang="en-US" sz="2200" b="1" dirty="0" err="1">
                <a:latin typeface="Courier New" charset="0"/>
              </a:rPr>
              <a:t>m</a:t>
            </a:r>
            <a:r>
              <a:rPr lang="en-US" sz="2200" b="1" dirty="0">
                <a:latin typeface="Courier New" charset="0"/>
              </a:rPr>
              <a:t> = </a:t>
            </a:r>
            <a:r>
              <a:rPr lang="en-US" sz="2200" b="1" dirty="0" err="1">
                <a:latin typeface="Courier New" charset="0"/>
              </a:rPr>
              <a:t>c.getMethod</a:t>
            </a:r>
            <a:r>
              <a:rPr lang="en-US" sz="2200" b="1" dirty="0">
                <a:latin typeface="Courier New" charset="0"/>
              </a:rPr>
              <a:t> (“</a:t>
            </a:r>
            <a:r>
              <a:rPr lang="en-US" sz="2200" b="1" dirty="0" err="1">
                <a:latin typeface="Courier New" charset="0"/>
              </a:rPr>
              <a:t>methodName</a:t>
            </a:r>
            <a:r>
              <a:rPr lang="en-US" sz="2200" b="1" dirty="0">
                <a:latin typeface="Courier New" charset="0"/>
              </a:rPr>
              <a:t>”, </a:t>
            </a:r>
          </a:p>
          <a:p>
            <a:pPr lvl="1">
              <a:buFont typeface="Wingdings" charset="2"/>
              <a:buNone/>
            </a:pPr>
            <a:r>
              <a:rPr lang="en-US" sz="2200" b="1" dirty="0">
                <a:latin typeface="Courier New" charset="0"/>
              </a:rPr>
              <a:t>                        new Class[] {…})</a:t>
            </a:r>
            <a:endParaRPr lang="en-US" dirty="0"/>
          </a:p>
          <a:p>
            <a:r>
              <a:rPr lang="en-US" dirty="0"/>
              <a:t>Invoke a method</a:t>
            </a:r>
          </a:p>
          <a:p>
            <a:pPr lvl="1">
              <a:buFont typeface="Wingdings" charset="2"/>
              <a:buNone/>
            </a:pPr>
            <a:r>
              <a:rPr lang="en-US" sz="2200" b="1" dirty="0" err="1">
                <a:latin typeface="Courier New" charset="0"/>
              </a:rPr>
              <a:t>m.invoke</a:t>
            </a:r>
            <a:r>
              <a:rPr lang="en-US" sz="2200" b="1" dirty="0">
                <a:latin typeface="Courier New" charset="0"/>
              </a:rPr>
              <a:t> (</a:t>
            </a:r>
            <a:r>
              <a:rPr lang="en-US" sz="2200" b="1" dirty="0" err="1">
                <a:latin typeface="Courier New" charset="0"/>
              </a:rPr>
              <a:t>c</a:t>
            </a:r>
            <a:r>
              <a:rPr lang="en-US" sz="2200" b="1" dirty="0">
                <a:latin typeface="Courier New" charset="0"/>
              </a:rPr>
              <a:t>, new Object[] {…})</a:t>
            </a:r>
          </a:p>
        </p:txBody>
      </p:sp>
      <p:sp>
        <p:nvSpPr>
          <p:cNvPr id="4" name="Content Placeholder 3"/>
          <p:cNvSpPr>
            <a:spLocks noGrp="1"/>
          </p:cNvSpPr>
          <p:nvPr>
            <p:ph sz="half" idx="2"/>
          </p:nvPr>
        </p:nvSpPr>
        <p:spPr>
          <a:xfrm>
            <a:off x="4648200" y="1168400"/>
            <a:ext cx="4191000" cy="5257800"/>
          </a:xfrm>
        </p:spPr>
        <p:txBody>
          <a:bodyPr/>
          <a:lstStyle/>
          <a:p>
            <a:pPr>
              <a:lnSpc>
                <a:spcPct val="90000"/>
              </a:lnSpc>
            </a:pPr>
            <a:r>
              <a:rPr lang="en-US" dirty="0" smtClean="0"/>
              <a:t>Determine modifiers</a:t>
            </a:r>
          </a:p>
          <a:p>
            <a:pPr lvl="1">
              <a:lnSpc>
                <a:spcPct val="90000"/>
              </a:lnSpc>
              <a:buFont typeface="Wingdings" charset="2"/>
              <a:buNone/>
            </a:pPr>
            <a:r>
              <a:rPr lang="en-US" sz="2000" b="1" dirty="0" smtClean="0">
                <a:latin typeface="Courier New" charset="0"/>
              </a:rPr>
              <a:t>Modifiers[] mo = </a:t>
            </a:r>
            <a:r>
              <a:rPr lang="en-US" sz="2000" b="1" dirty="0" err="1" smtClean="0">
                <a:latin typeface="Courier New" charset="0"/>
              </a:rPr>
              <a:t>c.getModifiers</a:t>
            </a:r>
            <a:r>
              <a:rPr lang="en-US" sz="2000" b="1" dirty="0" smtClean="0">
                <a:latin typeface="Courier New" charset="0"/>
              </a:rPr>
              <a:t> ()</a:t>
            </a:r>
            <a:endParaRPr lang="en-US" dirty="0" smtClean="0"/>
          </a:p>
          <a:p>
            <a:pPr>
              <a:lnSpc>
                <a:spcPct val="90000"/>
              </a:lnSpc>
            </a:pPr>
            <a:r>
              <a:rPr lang="en-US" dirty="0" smtClean="0"/>
              <a:t>Determine fields</a:t>
            </a:r>
          </a:p>
          <a:p>
            <a:pPr lvl="1">
              <a:lnSpc>
                <a:spcPct val="90000"/>
              </a:lnSpc>
              <a:buFont typeface="Wingdings" charset="2"/>
              <a:buNone/>
            </a:pPr>
            <a:r>
              <a:rPr lang="en-US" sz="2000" b="1" dirty="0" smtClean="0">
                <a:latin typeface="Courier New" charset="0"/>
              </a:rPr>
              <a:t>Class[] </a:t>
            </a:r>
            <a:r>
              <a:rPr lang="en-US" sz="2000" b="1" dirty="0" err="1" smtClean="0">
                <a:latin typeface="Courier New" charset="0"/>
              </a:rPr>
              <a:t>f</a:t>
            </a:r>
            <a:r>
              <a:rPr lang="en-US" sz="2000" b="1" dirty="0" smtClean="0">
                <a:latin typeface="Courier New" charset="0"/>
              </a:rPr>
              <a:t> = </a:t>
            </a:r>
            <a:r>
              <a:rPr lang="en-US" sz="2000" b="1" dirty="0" err="1" smtClean="0">
                <a:latin typeface="Courier New" charset="0"/>
              </a:rPr>
              <a:t>c.getDeclaredFields</a:t>
            </a:r>
            <a:r>
              <a:rPr lang="en-US" sz="2000" b="1" dirty="0" smtClean="0">
                <a:latin typeface="Courier New" charset="0"/>
              </a:rPr>
              <a:t>()</a:t>
            </a:r>
            <a:endParaRPr lang="en-US" dirty="0" smtClean="0"/>
          </a:p>
          <a:p>
            <a:pPr>
              <a:lnSpc>
                <a:spcPct val="90000"/>
              </a:lnSpc>
            </a:pPr>
            <a:r>
              <a:rPr lang="en-US" dirty="0" smtClean="0"/>
              <a:t>Find a specific field</a:t>
            </a:r>
          </a:p>
          <a:p>
            <a:pPr lvl="1">
              <a:lnSpc>
                <a:spcPct val="90000"/>
              </a:lnSpc>
              <a:buFont typeface="Wingdings" charset="2"/>
              <a:buNone/>
            </a:pPr>
            <a:r>
              <a:rPr lang="en-US" sz="1600" b="1" dirty="0" smtClean="0">
                <a:latin typeface="Courier New" charset="0"/>
              </a:rPr>
              <a:t>Field </a:t>
            </a:r>
            <a:r>
              <a:rPr lang="en-US" sz="1600" b="1" dirty="0" err="1" smtClean="0">
                <a:latin typeface="Courier New" charset="0"/>
              </a:rPr>
              <a:t>f</a:t>
            </a:r>
            <a:r>
              <a:rPr lang="en-US" sz="1600" b="1" dirty="0" smtClean="0">
                <a:latin typeface="Courier New" charset="0"/>
              </a:rPr>
              <a:t> = </a:t>
            </a:r>
            <a:r>
              <a:rPr lang="en-US" sz="1600" b="1" dirty="0" err="1" smtClean="0">
                <a:latin typeface="Courier New" charset="0"/>
              </a:rPr>
              <a:t>c.getField</a:t>
            </a:r>
            <a:r>
              <a:rPr lang="en-US" sz="1600" b="1" dirty="0" smtClean="0">
                <a:latin typeface="Courier New" charset="0"/>
              </a:rPr>
              <a:t>()</a:t>
            </a:r>
          </a:p>
          <a:p>
            <a:pPr>
              <a:lnSpc>
                <a:spcPct val="90000"/>
              </a:lnSpc>
            </a:pPr>
            <a:r>
              <a:rPr lang="en-US" dirty="0" smtClean="0"/>
              <a:t>Modify a specific field</a:t>
            </a:r>
          </a:p>
          <a:p>
            <a:pPr lvl="1">
              <a:lnSpc>
                <a:spcPct val="90000"/>
              </a:lnSpc>
            </a:pPr>
            <a:r>
              <a:rPr lang="en-US" dirty="0" smtClean="0"/>
              <a:t>Get the value of a specific field : </a:t>
            </a:r>
            <a:r>
              <a:rPr lang="en-US" sz="1800" b="1" dirty="0" err="1" smtClean="0">
                <a:latin typeface="Courier New" charset="0"/>
              </a:rPr>
              <a:t>f.get</a:t>
            </a:r>
            <a:r>
              <a:rPr lang="en-US" sz="1800" b="1" dirty="0" smtClean="0">
                <a:latin typeface="Courier New" charset="0"/>
              </a:rPr>
              <a:t> (</a:t>
            </a:r>
            <a:r>
              <a:rPr lang="en-US" sz="1800" b="1" dirty="0" err="1" smtClean="0">
                <a:latin typeface="Courier New" charset="0"/>
              </a:rPr>
              <a:t>o</a:t>
            </a:r>
            <a:r>
              <a:rPr lang="en-US" sz="1800" b="1" dirty="0" smtClean="0">
                <a:latin typeface="Courier New" charset="0"/>
              </a:rPr>
              <a:t>)</a:t>
            </a:r>
            <a:endParaRPr lang="en-US" sz="1600" b="1" dirty="0" smtClean="0">
              <a:latin typeface="Courier New" charset="0"/>
            </a:endParaRPr>
          </a:p>
          <a:p>
            <a:pPr lvl="1">
              <a:lnSpc>
                <a:spcPct val="90000"/>
              </a:lnSpc>
            </a:pPr>
            <a:r>
              <a:rPr lang="en-US" dirty="0" smtClean="0"/>
              <a:t>Set the value of a specific field: </a:t>
            </a:r>
            <a:r>
              <a:rPr lang="en-US" sz="1800" b="1" dirty="0" err="1" smtClean="0">
                <a:latin typeface="Courier New" charset="0"/>
              </a:rPr>
              <a:t>f.set</a:t>
            </a:r>
            <a:r>
              <a:rPr lang="en-US" sz="1800" b="1" dirty="0" smtClean="0">
                <a:latin typeface="Courier New" charset="0"/>
              </a:rPr>
              <a:t> (</a:t>
            </a:r>
            <a:r>
              <a:rPr lang="en-US" sz="1800" b="1" dirty="0" err="1" smtClean="0">
                <a:latin typeface="Courier New" charset="0"/>
              </a:rPr>
              <a:t>o</a:t>
            </a:r>
            <a:r>
              <a:rPr lang="en-US" sz="1800" b="1" dirty="0" smtClean="0">
                <a:latin typeface="Courier New" charset="0"/>
              </a:rPr>
              <a:t>, value)</a:t>
            </a:r>
            <a:endParaRPr lang="en-US" sz="1600" b="1" dirty="0" smtClean="0">
              <a:latin typeface="Courier New" charset="0"/>
            </a:endParaRPr>
          </a:p>
          <a:p>
            <a:endParaRPr lang="en-US" dirty="0"/>
          </a:p>
        </p:txBody>
      </p:sp>
      <p:sp>
        <p:nvSpPr>
          <p:cNvPr id="58370" name="Rectangle 2050"/>
          <p:cNvSpPr>
            <a:spLocks noGrp="1" noChangeArrowheads="1"/>
          </p:cNvSpPr>
          <p:nvPr>
            <p:ph type="title"/>
          </p:nvPr>
        </p:nvSpPr>
        <p:spPr/>
        <p:txBody>
          <a:bodyPr/>
          <a:lstStyle/>
          <a:p>
            <a:r>
              <a:rPr lang="en-US" dirty="0" smtClean="0"/>
              <a:t>Methods and Members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83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83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83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83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83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83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P spid="4" grpId="0" build="p"/>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Liabilities</a:t>
            </a:r>
            <a:endParaRPr lang="en-US" dirty="0"/>
          </a:p>
        </p:txBody>
      </p:sp>
      <p:sp>
        <p:nvSpPr>
          <p:cNvPr id="3" name="Content Placeholder 2"/>
          <p:cNvSpPr>
            <a:spLocks noGrp="1"/>
          </p:cNvSpPr>
          <p:nvPr>
            <p:ph idx="1"/>
          </p:nvPr>
        </p:nvSpPr>
        <p:spPr/>
        <p:txBody>
          <a:bodyPr/>
          <a:lstStyle/>
          <a:p>
            <a:r>
              <a:rPr lang="en-US" sz="2000" b="1" dirty="0"/>
              <a:t>Poor </a:t>
            </a:r>
            <a:r>
              <a:rPr lang="en-US" sz="2000" b="1" dirty="0" smtClean="0"/>
              <a:t>Performance</a:t>
            </a:r>
            <a:endParaRPr lang="en-US" sz="2000" dirty="0" smtClean="0"/>
          </a:p>
          <a:p>
            <a:pPr lvl="1"/>
            <a:r>
              <a:rPr lang="en-US" sz="1600" dirty="0" smtClean="0"/>
              <a:t>Since </a:t>
            </a:r>
            <a:r>
              <a:rPr lang="en-US" sz="1600" dirty="0"/>
              <a:t>reflection resolve the types dynamically, it involves </a:t>
            </a:r>
            <a:r>
              <a:rPr lang="en-US" sz="1600" dirty="0" smtClean="0"/>
              <a:t>extra processing </a:t>
            </a:r>
            <a:r>
              <a:rPr lang="en-US" sz="1600" dirty="0"/>
              <a:t>like scanning </a:t>
            </a:r>
            <a:r>
              <a:rPr lang="en-US" sz="1600" dirty="0" smtClean="0"/>
              <a:t>to </a:t>
            </a:r>
            <a:r>
              <a:rPr lang="en-US" sz="1600" dirty="0"/>
              <a:t>find the class to </a:t>
            </a:r>
            <a:r>
              <a:rPr lang="en-US" sz="1600" dirty="0" smtClean="0"/>
              <a:t>load and introspect, </a:t>
            </a:r>
            <a:r>
              <a:rPr lang="en-US" sz="1600" dirty="0"/>
              <a:t>causing slow performance.</a:t>
            </a:r>
          </a:p>
          <a:p>
            <a:r>
              <a:rPr lang="en-US" sz="2000" b="1" dirty="0"/>
              <a:t>Security </a:t>
            </a:r>
            <a:r>
              <a:rPr lang="en-US" sz="2000" b="1" dirty="0" smtClean="0"/>
              <a:t>Restrictions</a:t>
            </a:r>
            <a:endParaRPr lang="en-US" sz="2000" dirty="0" smtClean="0"/>
          </a:p>
          <a:p>
            <a:pPr lvl="1"/>
            <a:r>
              <a:rPr lang="en-US" sz="1600" dirty="0" smtClean="0"/>
              <a:t>Reflection </a:t>
            </a:r>
            <a:r>
              <a:rPr lang="en-US" sz="1600" dirty="0"/>
              <a:t>requires runtime permissions that might not be available for system running under security manager. This can cause you application to fail at runtime because of security manager.</a:t>
            </a:r>
          </a:p>
          <a:p>
            <a:r>
              <a:rPr lang="en-US" sz="2000" b="1" dirty="0"/>
              <a:t>Security Issues</a:t>
            </a:r>
            <a:r>
              <a:rPr lang="en-US" sz="2000" dirty="0"/>
              <a:t> </a:t>
            </a:r>
          </a:p>
          <a:p>
            <a:pPr lvl="1"/>
            <a:r>
              <a:rPr lang="en-US" sz="1600" dirty="0" smtClean="0"/>
              <a:t>Using </a:t>
            </a:r>
            <a:r>
              <a:rPr lang="en-US" sz="1600" dirty="0"/>
              <a:t>reflection we can access part of code that we are not supposed to access, for example we can access private fields of a class and change it’s value. This can be a serious security threat and cause your application to behave abnormally.</a:t>
            </a:r>
          </a:p>
          <a:p>
            <a:r>
              <a:rPr lang="en-US" sz="2000" b="1" dirty="0"/>
              <a:t>High </a:t>
            </a:r>
            <a:r>
              <a:rPr lang="en-US" sz="2000" b="1" dirty="0" smtClean="0"/>
              <a:t>Maintenance</a:t>
            </a:r>
            <a:endParaRPr lang="en-US" sz="2000" dirty="0" smtClean="0"/>
          </a:p>
          <a:p>
            <a:pPr lvl="1"/>
            <a:r>
              <a:rPr lang="en-US" sz="1600" dirty="0" smtClean="0"/>
              <a:t>Reflection </a:t>
            </a:r>
            <a:r>
              <a:rPr lang="en-US" sz="1600" dirty="0"/>
              <a:t>code is hard to understand and debug, also any issues with the code can’t be found at compile time because the classes might not be available, making it less flexible and hard to maintain.</a:t>
            </a:r>
          </a:p>
        </p:txBody>
      </p:sp>
      <p:sp>
        <p:nvSpPr>
          <p:cNvPr id="4" name="Date Placeholder 3"/>
          <p:cNvSpPr>
            <a:spLocks noGrp="1"/>
          </p:cNvSpPr>
          <p:nvPr>
            <p:ph type="dt" sz="half" idx="10"/>
          </p:nvPr>
        </p:nvSpPr>
        <p:spPr/>
        <p:txBody>
          <a:bodyPr/>
          <a:lstStyle/>
          <a:p>
            <a:pPr>
              <a:defRPr/>
            </a:pPr>
            <a:fld id="{92C6FA8C-1E4A-460C-AB0D-786412F696CC}" type="datetime1">
              <a:rPr lang="en-US" smtClean="0"/>
              <a:pPr>
                <a:defRPr/>
              </a:pPr>
              <a:t>11/25/15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13</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50580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and Tactics</a:t>
            </a:r>
            <a:endParaRPr lang="en-US" dirty="0"/>
          </a:p>
        </p:txBody>
      </p:sp>
      <p:sp>
        <p:nvSpPr>
          <p:cNvPr id="3" name="Content Placeholder 2"/>
          <p:cNvSpPr>
            <a:spLocks noGrp="1"/>
          </p:cNvSpPr>
          <p:nvPr>
            <p:ph idx="1"/>
          </p:nvPr>
        </p:nvSpPr>
        <p:spPr>
          <a:xfrm>
            <a:off x="304800" y="1229100"/>
            <a:ext cx="8382000" cy="838200"/>
          </a:xfrm>
        </p:spPr>
        <p:txBody>
          <a:bodyPr/>
          <a:lstStyle/>
          <a:p>
            <a:r>
              <a:rPr lang="en-US" sz="2400" dirty="0" smtClean="0"/>
              <a:t>Tactics are building blocks using which patterns are created</a:t>
            </a:r>
          </a:p>
          <a:p>
            <a:r>
              <a:rPr lang="en-US" sz="2400" dirty="0" smtClean="0"/>
              <a:t>A pattern without any tactic is not useful</a:t>
            </a:r>
          </a:p>
        </p:txBody>
      </p:sp>
      <p:sp>
        <p:nvSpPr>
          <p:cNvPr id="4" name="Date Placeholder 3"/>
          <p:cNvSpPr>
            <a:spLocks noGrp="1"/>
          </p:cNvSpPr>
          <p:nvPr>
            <p:ph type="dt" sz="half" idx="10"/>
          </p:nvPr>
        </p:nvSpPr>
        <p:spPr/>
        <p:txBody>
          <a:bodyPr/>
          <a:lstStyle/>
          <a:p>
            <a:pPr>
              <a:defRPr/>
            </a:pPr>
            <a:fld id="{A01FAE4B-55A8-4E7E-8270-EF5A337C02E3}" type="datetime1">
              <a:rPr lang="en-US" smtClean="0"/>
              <a:pPr>
                <a:defRPr/>
              </a:pPr>
              <a:t>11/25/15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14</a:t>
            </a:fld>
            <a:endParaRPr lang="en-US"/>
          </a:p>
        </p:txBody>
      </p:sp>
      <p:graphicFrame>
        <p:nvGraphicFramePr>
          <p:cNvPr id="7" name="Table 6"/>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50532019"/>
              </p:ext>
            </p:extLst>
          </p:nvPr>
        </p:nvGraphicFramePr>
        <p:xfrm>
          <a:off x="856001" y="2045525"/>
          <a:ext cx="7552705" cy="4455747"/>
        </p:xfrm>
        <a:graphic>
          <a:graphicData uri="http://schemas.openxmlformats.org/drawingml/2006/table">
            <a:tbl>
              <a:tblPr firstRow="1" bandRow="1">
                <a:tableStyleId>{5C22544A-7EE6-4342-B048-85BDC9FD1C3A}</a:tableStyleId>
              </a:tblPr>
              <a:tblGrid>
                <a:gridCol w="1219199"/>
                <a:gridCol w="678875"/>
                <a:gridCol w="619495"/>
                <a:gridCol w="524494"/>
                <a:gridCol w="839189"/>
                <a:gridCol w="836222"/>
                <a:gridCol w="632359"/>
                <a:gridCol w="839189"/>
                <a:gridCol w="839189"/>
                <a:gridCol w="524494"/>
              </a:tblGrid>
              <a:tr h="334020">
                <a:tc gridSpan="10">
                  <a:txBody>
                    <a:bodyPr/>
                    <a:lstStyle/>
                    <a:p>
                      <a:pPr algn="ctr"/>
                      <a:r>
                        <a:rPr lang="en-US" dirty="0" smtClean="0"/>
                        <a:t>Architectural Pattern and Modifiability</a:t>
                      </a:r>
                      <a:endParaRPr lang="en-US" dirty="0"/>
                    </a:p>
                  </a:txBody>
                  <a:tcPr marL="0" marR="0" marT="0" marB="0"/>
                </a:tc>
                <a:tc hMerge="1">
                  <a:txBody>
                    <a:bodyPr/>
                    <a:lstStyle/>
                    <a:p>
                      <a:pPr algn="ctr"/>
                      <a:endParaRPr lang="en-US" dirty="0"/>
                    </a:p>
                  </a:txBody>
                  <a:tcPr marL="0" marR="0" marT="0" marB="0"/>
                </a:tc>
                <a:tc hMerge="1">
                  <a:txBody>
                    <a:bodyPr/>
                    <a:lstStyle/>
                    <a:p>
                      <a:endParaRPr lang="en-US"/>
                    </a:p>
                  </a:txBody>
                  <a:tcPr/>
                </a:tc>
                <a:tc hMerge="1">
                  <a:txBody>
                    <a:bodyPr/>
                    <a:lstStyle/>
                    <a:p>
                      <a:endParaRPr lang="en-US"/>
                    </a:p>
                  </a:txBody>
                  <a:tcPr/>
                </a:tc>
                <a:tc hMerge="1">
                  <a:txBody>
                    <a:bodyPr/>
                    <a:lstStyle/>
                    <a:p>
                      <a:pPr algn="ctr"/>
                      <a:endParaRPr lang="en-US" dirty="0"/>
                    </a:p>
                  </a:txBody>
                  <a:tcPr marL="0" marR="0" marT="0" marB="0"/>
                </a:tc>
                <a:tc hMerge="1">
                  <a:txBody>
                    <a:bodyPr/>
                    <a:lstStyle/>
                    <a:p>
                      <a:endParaRPr lang="en-US"/>
                    </a:p>
                  </a:txBody>
                  <a:tcPr/>
                </a:tc>
                <a:tc hMerge="1">
                  <a:txBody>
                    <a:bodyPr/>
                    <a:lstStyle/>
                    <a:p>
                      <a:endParaRPr lang="en-US"/>
                    </a:p>
                  </a:txBody>
                  <a:tcPr/>
                </a:tc>
                <a:tc hMerge="1">
                  <a:txBody>
                    <a:bodyPr/>
                    <a:lstStyle/>
                    <a:p>
                      <a:pPr algn="ctr"/>
                      <a:endParaRPr lang="en-US" dirty="0"/>
                    </a:p>
                  </a:txBody>
                  <a:tcPr marL="0" marR="0" marT="0" marB="0"/>
                </a:tc>
                <a:tc hMerge="1">
                  <a:txBody>
                    <a:bodyPr/>
                    <a:lstStyle/>
                    <a:p>
                      <a:endParaRPr lang="en-US"/>
                    </a:p>
                  </a:txBody>
                  <a:tcPr/>
                </a:tc>
                <a:tc hMerge="1">
                  <a:txBody>
                    <a:bodyPr/>
                    <a:lstStyle/>
                    <a:p>
                      <a:endParaRPr lang="en-US"/>
                    </a:p>
                  </a:txBody>
                  <a:tcPr/>
                </a:tc>
              </a:tr>
              <a:tr h="334020">
                <a:tc>
                  <a:txBody>
                    <a:bodyPr/>
                    <a:lstStyle/>
                    <a:p>
                      <a:endParaRPr lang="en-US" dirty="0"/>
                    </a:p>
                  </a:txBody>
                  <a:tcPr marL="0" marR="0" marT="0" marB="0"/>
                </a:tc>
                <a:tc gridSpan="3">
                  <a:txBody>
                    <a:bodyPr/>
                    <a:lstStyle/>
                    <a:p>
                      <a:pPr algn="ctr"/>
                      <a:r>
                        <a:rPr lang="en-US" dirty="0" smtClean="0"/>
                        <a:t>Localize Change</a:t>
                      </a:r>
                      <a:endParaRPr lang="en-US" dirty="0"/>
                    </a:p>
                  </a:txBody>
                  <a:tcPr marL="0" marR="0" marT="0" marB="0"/>
                </a:tc>
                <a:tc hMerge="1">
                  <a:txBody>
                    <a:bodyPr/>
                    <a:lstStyle/>
                    <a:p>
                      <a:endParaRPr lang="en-US" dirty="0"/>
                    </a:p>
                  </a:txBody>
                  <a:tcPr marL="0" marR="0" marT="0" marB="0"/>
                </a:tc>
                <a:tc hMerge="1">
                  <a:txBody>
                    <a:bodyPr/>
                    <a:lstStyle/>
                    <a:p>
                      <a:endParaRPr lang="en-US" dirty="0"/>
                    </a:p>
                  </a:txBody>
                  <a:tcPr marL="0" marR="0" marT="0" marB="0"/>
                </a:tc>
                <a:tc gridSpan="3">
                  <a:txBody>
                    <a:bodyPr/>
                    <a:lstStyle/>
                    <a:p>
                      <a:pPr algn="ctr"/>
                      <a:r>
                        <a:rPr lang="en-US" dirty="0" smtClean="0"/>
                        <a:t>Reduce ripple</a:t>
                      </a:r>
                      <a:r>
                        <a:rPr lang="en-US" baseline="0" dirty="0" smtClean="0"/>
                        <a:t> effect</a:t>
                      </a:r>
                      <a:endParaRPr lang="en-US" dirty="0"/>
                    </a:p>
                  </a:txBody>
                  <a:tcPr marL="0" marR="0" marT="0" marB="0"/>
                </a:tc>
                <a:tc hMerge="1">
                  <a:txBody>
                    <a:bodyPr/>
                    <a:lstStyle/>
                    <a:p>
                      <a:endParaRPr lang="en-US" dirty="0"/>
                    </a:p>
                  </a:txBody>
                  <a:tcPr marL="0" marR="0" marT="0" marB="0"/>
                </a:tc>
                <a:tc hMerge="1">
                  <a:txBody>
                    <a:bodyPr/>
                    <a:lstStyle/>
                    <a:p>
                      <a:endParaRPr lang="en-US" dirty="0"/>
                    </a:p>
                  </a:txBody>
                  <a:tcPr marL="0" marR="0" marT="0" marB="0"/>
                </a:tc>
                <a:tc gridSpan="3">
                  <a:txBody>
                    <a:bodyPr/>
                    <a:lstStyle/>
                    <a:p>
                      <a:pPr algn="ctr"/>
                      <a:r>
                        <a:rPr lang="en-US" dirty="0" smtClean="0"/>
                        <a:t>Defer Binding</a:t>
                      </a:r>
                      <a:endParaRPr lang="en-US" dirty="0"/>
                    </a:p>
                  </a:txBody>
                  <a:tcPr marL="0" marR="0" marT="0" marB="0"/>
                </a:tc>
                <a:tc hMerge="1">
                  <a:txBody>
                    <a:bodyPr/>
                    <a:lstStyle/>
                    <a:p>
                      <a:endParaRPr lang="en-US" dirty="0"/>
                    </a:p>
                  </a:txBody>
                  <a:tcPr marL="0" marR="0" marT="0" marB="0"/>
                </a:tc>
                <a:tc hMerge="1">
                  <a:txBody>
                    <a:bodyPr/>
                    <a:lstStyle/>
                    <a:p>
                      <a:endParaRPr lang="en-US" dirty="0"/>
                    </a:p>
                  </a:txBody>
                  <a:tcPr marL="0" marR="0" marT="0" marB="0"/>
                </a:tc>
              </a:tr>
              <a:tr h="1577907">
                <a:tc>
                  <a:txBody>
                    <a:bodyPr/>
                    <a:lstStyle/>
                    <a:p>
                      <a:pPr algn="ctr"/>
                      <a:r>
                        <a:rPr lang="en-US" sz="1600" dirty="0" smtClean="0"/>
                        <a:t>PATTERN</a:t>
                      </a:r>
                      <a:endParaRPr lang="en-US" sz="1600" dirty="0"/>
                    </a:p>
                  </a:txBody>
                  <a:tcPr marL="0" marR="0" marT="0" marB="0" anchor="ctr"/>
                </a:tc>
                <a:tc>
                  <a:txBody>
                    <a:bodyPr/>
                    <a:lstStyle/>
                    <a:p>
                      <a:r>
                        <a:rPr lang="en-US" sz="1600" dirty="0" smtClean="0"/>
                        <a:t>Increase semantic coherence</a:t>
                      </a:r>
                      <a:endParaRPr lang="en-US" sz="1600" dirty="0"/>
                    </a:p>
                  </a:txBody>
                  <a:tcPr marL="0" marR="0" marT="0" marB="0" vert="vert270"/>
                </a:tc>
                <a:tc>
                  <a:txBody>
                    <a:bodyPr/>
                    <a:lstStyle/>
                    <a:p>
                      <a:r>
                        <a:rPr lang="en-US" sz="1600" dirty="0" smtClean="0"/>
                        <a:t>Factor common services</a:t>
                      </a:r>
                      <a:endParaRPr lang="en-US" sz="1600" dirty="0"/>
                    </a:p>
                  </a:txBody>
                  <a:tcPr marL="0" marR="0" marT="0" marB="0" vert="vert270"/>
                </a:tc>
                <a:tc>
                  <a:txBody>
                    <a:bodyPr/>
                    <a:lstStyle/>
                    <a:p>
                      <a:r>
                        <a:rPr lang="en-US" sz="1600" dirty="0" smtClean="0"/>
                        <a:t>Generalize </a:t>
                      </a:r>
                      <a:endParaRPr lang="en-US" sz="1600" dirty="0"/>
                    </a:p>
                  </a:txBody>
                  <a:tcPr marL="0" marR="0" marT="0" marB="0" vert="vert270"/>
                </a:tc>
                <a:tc>
                  <a:txBody>
                    <a:bodyPr/>
                    <a:lstStyle/>
                    <a:p>
                      <a:r>
                        <a:rPr lang="en-US" sz="1600" dirty="0" smtClean="0"/>
                        <a:t>Maintain existing interface-wrapper</a:t>
                      </a:r>
                      <a:endParaRPr lang="en-US" sz="1600" dirty="0"/>
                    </a:p>
                  </a:txBody>
                  <a:tcPr marL="0" marR="0" marT="0" marB="0" vert="vert270"/>
                </a:tc>
                <a:tc>
                  <a:txBody>
                    <a:bodyPr/>
                    <a:lstStyle/>
                    <a:p>
                      <a:r>
                        <a:rPr lang="en-US" sz="1600" dirty="0" smtClean="0"/>
                        <a:t>Restrict communication path</a:t>
                      </a:r>
                      <a:endParaRPr lang="en-US" sz="1600" dirty="0"/>
                    </a:p>
                  </a:txBody>
                  <a:tcPr marL="0" marR="0" marT="0" marB="0" vert="vert270"/>
                </a:tc>
                <a:tc>
                  <a:txBody>
                    <a:bodyPr/>
                    <a:lstStyle/>
                    <a:p>
                      <a:r>
                        <a:rPr lang="en-US" sz="1600" dirty="0" smtClean="0"/>
                        <a:t>Use intermediary</a:t>
                      </a:r>
                      <a:endParaRPr lang="en-US" sz="1600" dirty="0"/>
                    </a:p>
                  </a:txBody>
                  <a:tcPr marL="0" marR="0" marT="0" marB="0" vert="vert270"/>
                </a:tc>
                <a:tc>
                  <a:txBody>
                    <a:bodyPr/>
                    <a:lstStyle/>
                    <a:p>
                      <a:r>
                        <a:rPr lang="en-US" sz="1600" dirty="0" smtClean="0"/>
                        <a:t>Use runtime registration</a:t>
                      </a:r>
                      <a:endParaRPr lang="en-US" sz="1600" dirty="0"/>
                    </a:p>
                  </a:txBody>
                  <a:tcPr marL="0" marR="0" marT="0" marB="0" vert="vert270"/>
                </a:tc>
                <a:tc>
                  <a:txBody>
                    <a:bodyPr/>
                    <a:lstStyle/>
                    <a:p>
                      <a:r>
                        <a:rPr lang="en-US" sz="1600" dirty="0" err="1" smtClean="0"/>
                        <a:t>Config</a:t>
                      </a:r>
                      <a:r>
                        <a:rPr lang="en-US" sz="1600" dirty="0" smtClean="0"/>
                        <a:t> file- startup time decision</a:t>
                      </a:r>
                      <a:endParaRPr lang="en-US" sz="1600" dirty="0"/>
                    </a:p>
                  </a:txBody>
                  <a:tcPr marL="0" marR="0" marT="0" marB="0" vert="vert270"/>
                </a:tc>
                <a:tc>
                  <a:txBody>
                    <a:bodyPr/>
                    <a:lstStyle/>
                    <a:p>
                      <a:r>
                        <a:rPr lang="en-US" sz="1600" dirty="0" smtClean="0"/>
                        <a:t>Runtime binding</a:t>
                      </a:r>
                      <a:endParaRPr lang="en-US" sz="1600" dirty="0"/>
                    </a:p>
                  </a:txBody>
                  <a:tcPr marL="0" marR="0" marT="0" marB="0" vert="vert270"/>
                </a:tc>
              </a:tr>
              <a:tr h="381000">
                <a:tc>
                  <a:txBody>
                    <a:bodyPr/>
                    <a:lstStyle/>
                    <a:p>
                      <a:r>
                        <a:rPr lang="en-US" dirty="0" smtClean="0"/>
                        <a:t>Layering</a:t>
                      </a:r>
                      <a:endParaRPr lang="en-US" dirty="0"/>
                    </a:p>
                  </a:txBody>
                  <a:tcPr marL="0" marR="0" marT="0" marB="0"/>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a:p>
                  </a:txBody>
                  <a:tcPr marL="0" marR="0" marT="0" marB="0" anchor="ctr"/>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a:p>
                  </a:txBody>
                  <a:tcPr marL="0" marR="0" marT="0" marB="0" anchor="ctr"/>
                </a:tc>
                <a:tc>
                  <a:txBody>
                    <a:bodyPr/>
                    <a:lstStyle/>
                    <a:p>
                      <a:pPr algn="ctr"/>
                      <a:endParaRPr lang="en-US"/>
                    </a:p>
                  </a:txBody>
                  <a:tcPr marL="0" marR="0" marT="0" marB="0" anchor="ctr"/>
                </a:tc>
                <a:tc>
                  <a:txBody>
                    <a:bodyPr/>
                    <a:lstStyle/>
                    <a:p>
                      <a:pPr algn="ctr"/>
                      <a:endParaRPr lang="en-US"/>
                    </a:p>
                  </a:txBody>
                  <a:tcPr marL="0" marR="0" marT="0" marB="0" anchor="ctr"/>
                </a:tc>
              </a:tr>
              <a:tr h="304800">
                <a:tc>
                  <a:txBody>
                    <a:bodyPr/>
                    <a:lstStyle/>
                    <a:p>
                      <a:r>
                        <a:rPr lang="en-US" dirty="0" smtClean="0"/>
                        <a:t>Pipe-n-filter</a:t>
                      </a:r>
                      <a:endParaRPr lang="en-US" dirty="0"/>
                    </a:p>
                  </a:txBody>
                  <a:tcPr marL="0" marR="0" marT="0" marB="0"/>
                </a:tc>
                <a:tc>
                  <a:txBody>
                    <a:bodyPr/>
                    <a:lstStyle/>
                    <a:p>
                      <a:pPr algn="ctr"/>
                      <a:r>
                        <a:rPr lang="en-US" dirty="0" smtClean="0"/>
                        <a:t>X</a:t>
                      </a: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a:p>
                  </a:txBody>
                  <a:tcPr marL="0" marR="0" marT="0" marB="0" anchor="ctr"/>
                </a:tc>
                <a:tc>
                  <a:txBody>
                    <a:bodyPr/>
                    <a:lstStyle/>
                    <a:p>
                      <a:pPr algn="ctr"/>
                      <a:endParaRPr lang="en-US"/>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a:p>
                  </a:txBody>
                  <a:tcPr marL="0" marR="0" marT="0" marB="0" anchor="ctr"/>
                </a:tc>
                <a:tc>
                  <a:txBody>
                    <a:bodyPr/>
                    <a:lstStyle/>
                    <a:p>
                      <a:pPr algn="ctr"/>
                      <a:endParaRPr lang="en-US" dirty="0"/>
                    </a:p>
                  </a:txBody>
                  <a:tcPr marL="0" marR="0" marT="0" marB="0" anchor="ctr"/>
                </a:tc>
                <a:tc>
                  <a:txBody>
                    <a:bodyPr/>
                    <a:lstStyle/>
                    <a:p>
                      <a:pPr algn="ctr"/>
                      <a:endParaRPr lang="en-US"/>
                    </a:p>
                  </a:txBody>
                  <a:tcPr marL="0" marR="0" marT="0" marB="0" anchor="ctr"/>
                </a:tc>
                <a:tc>
                  <a:txBody>
                    <a:bodyPr/>
                    <a:lstStyle/>
                    <a:p>
                      <a:pPr algn="ctr"/>
                      <a:endParaRPr lang="en-US"/>
                    </a:p>
                  </a:txBody>
                  <a:tcPr marL="0" marR="0" marT="0" marB="0" anchor="ctr"/>
                </a:tc>
              </a:tr>
              <a:tr h="304800">
                <a:tc>
                  <a:txBody>
                    <a:bodyPr/>
                    <a:lstStyle/>
                    <a:p>
                      <a:r>
                        <a:rPr lang="en-US" dirty="0" smtClean="0"/>
                        <a:t>Blackboard</a:t>
                      </a:r>
                      <a:endParaRPr lang="en-US" dirty="0"/>
                    </a:p>
                  </a:txBody>
                  <a:tcPr marL="0" marR="0" marT="0" marB="0"/>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a:p>
                  </a:txBody>
                  <a:tcPr marL="0" marR="0" marT="0" marB="0" anchor="ctr"/>
                </a:tc>
                <a:tc>
                  <a:txBody>
                    <a:bodyPr/>
                    <a:lstStyle/>
                    <a:p>
                      <a:pPr algn="ctr"/>
                      <a:endParaRPr lang="en-US"/>
                    </a:p>
                  </a:txBody>
                  <a:tcPr marL="0" marR="0" marT="0" marB="0" anchor="ctr"/>
                </a:tc>
                <a:tc>
                  <a:txBody>
                    <a:bodyPr/>
                    <a:lstStyle/>
                    <a:p>
                      <a:pPr algn="ctr"/>
                      <a:endParaRPr lang="en-US"/>
                    </a:p>
                  </a:txBody>
                  <a:tcPr marL="0" marR="0" marT="0" marB="0" anchor="ctr"/>
                </a:tc>
              </a:tr>
              <a:tr h="304800">
                <a:tc>
                  <a:txBody>
                    <a:bodyPr/>
                    <a:lstStyle/>
                    <a:p>
                      <a:r>
                        <a:rPr lang="en-US" dirty="0" smtClean="0"/>
                        <a:t>Broker</a:t>
                      </a:r>
                      <a:endParaRPr lang="en-US" dirty="0"/>
                    </a:p>
                  </a:txBody>
                  <a:tcPr marL="0" marR="0" marT="0" marB="0"/>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a:p>
                  </a:txBody>
                  <a:tcPr marL="0" marR="0" marT="0" marB="0" anchor="ctr"/>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a:p>
                  </a:txBody>
                  <a:tcPr marL="0" marR="0" marT="0" marB="0" anchor="ctr"/>
                </a:tc>
                <a:tc>
                  <a:txBody>
                    <a:bodyPr/>
                    <a:lstStyle/>
                    <a:p>
                      <a:pPr algn="ctr"/>
                      <a:r>
                        <a:rPr lang="en-US" dirty="0" smtClean="0"/>
                        <a:t>X</a:t>
                      </a:r>
                      <a:endParaRPr lang="en-US" dirty="0"/>
                    </a:p>
                  </a:txBody>
                  <a:tcPr marL="0" marR="0" marT="0" marB="0" anchor="ctr"/>
                </a:tc>
              </a:tr>
              <a:tr h="304800">
                <a:tc>
                  <a:txBody>
                    <a:bodyPr/>
                    <a:lstStyle/>
                    <a:p>
                      <a:r>
                        <a:rPr lang="en-US" dirty="0" smtClean="0"/>
                        <a:t>MVC</a:t>
                      </a:r>
                      <a:endParaRPr lang="en-US" dirty="0"/>
                    </a:p>
                  </a:txBody>
                  <a:tcPr marL="0" marR="0" marT="0" marB="0"/>
                </a:tc>
                <a:tc>
                  <a:txBody>
                    <a:bodyPr/>
                    <a:lstStyle/>
                    <a:p>
                      <a:pPr algn="ctr"/>
                      <a:endParaRPr lang="en-US" dirty="0"/>
                    </a:p>
                  </a:txBody>
                  <a:tcPr marL="0" marR="0" marT="0" marB="0" anchor="ctr"/>
                </a:tc>
                <a:tc>
                  <a:txBody>
                    <a:bodyPr/>
                    <a:lstStyle/>
                    <a:p>
                      <a:pPr algn="ctr"/>
                      <a:endParaRPr lang="en-US"/>
                    </a:p>
                  </a:txBody>
                  <a:tcPr marL="0" marR="0" marT="0" marB="0" anchor="ctr"/>
                </a:tc>
                <a:tc>
                  <a:txBody>
                    <a:bodyPr/>
                    <a:lstStyle/>
                    <a:p>
                      <a:pPr algn="ctr"/>
                      <a:endParaRPr lang="en-US" dirty="0"/>
                    </a:p>
                  </a:txBody>
                  <a:tcPr marL="0" marR="0" marT="0" marB="0" anchor="ctr"/>
                </a:tc>
                <a:tc>
                  <a:txBody>
                    <a:bodyPr/>
                    <a:lstStyle/>
                    <a:p>
                      <a:pPr algn="ctr"/>
                      <a:endParaRPr lang="en-US"/>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r>
                        <a:rPr lang="en-US" dirty="0" smtClean="0"/>
                        <a:t>X</a:t>
                      </a:r>
                      <a:endParaRPr lang="en-US" dirty="0"/>
                    </a:p>
                  </a:txBody>
                  <a:tcPr marL="0" marR="0" marT="0" marB="0" anchor="ctr"/>
                </a:tc>
              </a:tr>
              <a:tr h="304800">
                <a:tc>
                  <a:txBody>
                    <a:bodyPr/>
                    <a:lstStyle/>
                    <a:p>
                      <a:r>
                        <a:rPr lang="en-US" dirty="0" smtClean="0"/>
                        <a:t>Microkernel</a:t>
                      </a:r>
                      <a:endParaRPr lang="en-US" dirty="0"/>
                    </a:p>
                  </a:txBody>
                  <a:tcPr marL="0" marR="0" marT="0" marB="0"/>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r>
              <a:tr h="304800">
                <a:tc>
                  <a:txBody>
                    <a:bodyPr/>
                    <a:lstStyle/>
                    <a:p>
                      <a:r>
                        <a:rPr lang="en-US" dirty="0" smtClean="0"/>
                        <a:t>Reflection</a:t>
                      </a:r>
                      <a:endParaRPr lang="en-US" dirty="0"/>
                    </a:p>
                  </a:txBody>
                  <a:tcPr marL="0" marR="0" marT="0" marB="0"/>
                </a:tc>
                <a:tc>
                  <a:txBody>
                    <a:bodyPr/>
                    <a:lstStyle/>
                    <a:p>
                      <a:pPr algn="ctr"/>
                      <a:r>
                        <a:rPr lang="en-US" dirty="0" smtClean="0"/>
                        <a:t>X</a:t>
                      </a: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9870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Basic Idea</a:t>
            </a:r>
            <a:endParaRPr lang="en-US" dirty="0"/>
          </a:p>
        </p:txBody>
      </p:sp>
      <p:sp>
        <p:nvSpPr>
          <p:cNvPr id="8" name="Content Placeholder 7"/>
          <p:cNvSpPr>
            <a:spLocks noGrp="1"/>
          </p:cNvSpPr>
          <p:nvPr>
            <p:ph idx="1"/>
          </p:nvPr>
        </p:nvSpPr>
        <p:spPr/>
        <p:txBody>
          <a:bodyPr/>
          <a:lstStyle/>
          <a:p>
            <a:r>
              <a:rPr lang="en-US" dirty="0"/>
              <a:t>Reflection pattern allows runtime </a:t>
            </a:r>
            <a:r>
              <a:rPr lang="en-US" dirty="0" smtClean="0"/>
              <a:t>discovery </a:t>
            </a:r>
            <a:r>
              <a:rPr lang="en-US" dirty="0"/>
              <a:t>of interfaces and dynamic </a:t>
            </a:r>
            <a:r>
              <a:rPr lang="en-US" dirty="0" smtClean="0"/>
              <a:t>calling </a:t>
            </a:r>
            <a:r>
              <a:rPr lang="en-US" dirty="0"/>
              <a:t>of discovered </a:t>
            </a:r>
            <a:r>
              <a:rPr lang="en-US" dirty="0" smtClean="0"/>
              <a:t>interfaces</a:t>
            </a:r>
          </a:p>
          <a:p>
            <a:endParaRPr lang="en-US" dirty="0"/>
          </a:p>
        </p:txBody>
      </p:sp>
      <p:sp>
        <p:nvSpPr>
          <p:cNvPr id="4" name="Date Placeholder 3"/>
          <p:cNvSpPr>
            <a:spLocks noGrp="1"/>
          </p:cNvSpPr>
          <p:nvPr>
            <p:ph type="dt" sz="half" idx="10"/>
          </p:nvPr>
        </p:nvSpPr>
        <p:spPr/>
        <p:txBody>
          <a:bodyPr/>
          <a:lstStyle/>
          <a:p>
            <a:pPr>
              <a:defRPr/>
            </a:pPr>
            <a:fld id="{3592477B-A9A9-431C-8A4C-8A8DEB59702B}" type="datetime1">
              <a:rPr lang="en-US" smtClean="0"/>
              <a:pPr>
                <a:defRPr/>
              </a:pPr>
              <a:t>11/25/15</a:t>
            </a:fld>
            <a:endParaRPr lang="en-US"/>
          </a:p>
        </p:txBody>
      </p:sp>
      <p:sp>
        <p:nvSpPr>
          <p:cNvPr id="6" name="Slide Number Placeholder 5"/>
          <p:cNvSpPr>
            <a:spLocks noGrp="1"/>
          </p:cNvSpPr>
          <p:nvPr>
            <p:ph type="sldNum" sz="quarter" idx="12"/>
          </p:nvPr>
        </p:nvSpPr>
        <p:spPr/>
        <p:txBody>
          <a:bodyPr/>
          <a:lstStyle/>
          <a:p>
            <a:pPr>
              <a:defRPr/>
            </a:pPr>
            <a:fld id="{4D094BB5-FA31-4C4A-832D-C4069DAEFC65}" type="slidenum">
              <a:rPr lang="en-US" smtClean="0"/>
              <a:pPr>
                <a:defRPr/>
              </a:pPr>
              <a:t>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743523929"/>
      </p:ext>
    </p:extLst>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and Problem</a:t>
            </a:r>
            <a:endParaRPr lang="en-US" dirty="0"/>
          </a:p>
        </p:txBody>
      </p:sp>
      <p:sp>
        <p:nvSpPr>
          <p:cNvPr id="3" name="Content Placeholder 2"/>
          <p:cNvSpPr>
            <a:spLocks noGrp="1"/>
          </p:cNvSpPr>
          <p:nvPr>
            <p:ph idx="1"/>
          </p:nvPr>
        </p:nvSpPr>
        <p:spPr/>
        <p:txBody>
          <a:bodyPr/>
          <a:lstStyle/>
          <a:p>
            <a:r>
              <a:rPr lang="en-US" dirty="0" smtClean="0"/>
              <a:t>Context</a:t>
            </a:r>
          </a:p>
          <a:p>
            <a:pPr lvl="1"/>
            <a:r>
              <a:rPr lang="en-US" dirty="0" smtClean="0"/>
              <a:t>Support for variation and change in the structure of the system</a:t>
            </a:r>
          </a:p>
          <a:p>
            <a:pPr lvl="1"/>
            <a:r>
              <a:rPr lang="en-US" dirty="0" smtClean="0"/>
              <a:t>Create architecture that’s open to change</a:t>
            </a:r>
          </a:p>
          <a:p>
            <a:r>
              <a:rPr lang="en-US" dirty="0" smtClean="0"/>
              <a:t>Problem</a:t>
            </a:r>
          </a:p>
          <a:p>
            <a:pPr lvl="1"/>
            <a:r>
              <a:rPr lang="en-US" dirty="0" smtClean="0"/>
              <a:t>How to </a:t>
            </a:r>
            <a:r>
              <a:rPr lang="en-US" dirty="0"/>
              <a:t>build systems that </a:t>
            </a:r>
            <a:r>
              <a:rPr lang="en-US" dirty="0" smtClean="0"/>
              <a:t>support unanticipated changes?</a:t>
            </a:r>
            <a:endParaRPr lang="en-US" dirty="0"/>
          </a:p>
          <a:p>
            <a:pPr lvl="1"/>
            <a:endParaRPr lang="en-US" dirty="0"/>
          </a:p>
        </p:txBody>
      </p:sp>
      <p:sp>
        <p:nvSpPr>
          <p:cNvPr id="4" name="Date Placeholder 3"/>
          <p:cNvSpPr>
            <a:spLocks noGrp="1"/>
          </p:cNvSpPr>
          <p:nvPr>
            <p:ph type="dt" sz="half" idx="10"/>
          </p:nvPr>
        </p:nvSpPr>
        <p:spPr/>
        <p:txBody>
          <a:bodyPr/>
          <a:lstStyle/>
          <a:p>
            <a:pPr>
              <a:defRPr/>
            </a:pPr>
            <a:fld id="{D0982AF9-81E0-4E8E-A7BE-553666DE5AA9}" type="datetime1">
              <a:rPr lang="en-US" smtClean="0"/>
              <a:pPr>
                <a:defRPr/>
              </a:pPr>
              <a:t>11/25/15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3</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047294451"/>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a:t>Encapsulate information about properties and </a:t>
            </a:r>
            <a:r>
              <a:rPr lang="en-US" dirty="0" smtClean="0"/>
              <a:t>variant aspects of the application’s structure, behavior</a:t>
            </a:r>
            <a:r>
              <a:rPr lang="en-US" dirty="0"/>
              <a:t>, and state into a set of meta-objects. </a:t>
            </a:r>
          </a:p>
          <a:p>
            <a:pPr lvl="1"/>
            <a:r>
              <a:rPr lang="en-US" dirty="0"/>
              <a:t>Separate the meta-objects from the core </a:t>
            </a:r>
            <a:r>
              <a:rPr lang="en-US" dirty="0" smtClean="0"/>
              <a:t>application </a:t>
            </a:r>
            <a:r>
              <a:rPr lang="en-US" dirty="0"/>
              <a:t>logic via a two-layer architecture: </a:t>
            </a:r>
          </a:p>
          <a:p>
            <a:pPr lvl="1"/>
            <a:r>
              <a:rPr lang="en-US" dirty="0" smtClean="0"/>
              <a:t>The meta level contains </a:t>
            </a:r>
            <a:r>
              <a:rPr lang="en-US" dirty="0"/>
              <a:t>the meta-objects </a:t>
            </a:r>
          </a:p>
          <a:p>
            <a:pPr lvl="1"/>
            <a:r>
              <a:rPr lang="en-US" dirty="0" smtClean="0"/>
              <a:t>The base level contains </a:t>
            </a:r>
            <a:r>
              <a:rPr lang="en-US" dirty="0"/>
              <a:t>the application logic. </a:t>
            </a:r>
          </a:p>
          <a:p>
            <a:r>
              <a:rPr lang="en-US" dirty="0"/>
              <a:t>Base-level objects consult an appropriate </a:t>
            </a:r>
            <a:r>
              <a:rPr lang="en-US" dirty="0" smtClean="0"/>
              <a:t>meta-object </a:t>
            </a:r>
            <a:r>
              <a:rPr lang="en-US" dirty="0"/>
              <a:t>before they execute behavior or access </a:t>
            </a:r>
            <a:r>
              <a:rPr lang="en-US" dirty="0" smtClean="0"/>
              <a:t>state </a:t>
            </a:r>
            <a:r>
              <a:rPr lang="en-US" dirty="0"/>
              <a:t>that potentially can vary. </a:t>
            </a:r>
          </a:p>
        </p:txBody>
      </p:sp>
      <p:sp>
        <p:nvSpPr>
          <p:cNvPr id="4" name="Date Placeholder 3"/>
          <p:cNvSpPr>
            <a:spLocks noGrp="1"/>
          </p:cNvSpPr>
          <p:nvPr>
            <p:ph type="dt" sz="half" idx="10"/>
          </p:nvPr>
        </p:nvSpPr>
        <p:spPr/>
        <p:txBody>
          <a:bodyPr/>
          <a:lstStyle/>
          <a:p>
            <a:pPr>
              <a:defRPr/>
            </a:pPr>
            <a:fld id="{D349F939-1B4B-46F5-A9EC-11C579319672}" type="datetime1">
              <a:rPr lang="en-US" smtClean="0"/>
              <a:pPr>
                <a:defRPr/>
              </a:pPr>
              <a:t>11/25/15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4</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36494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a:t>Java offers Reflection through capabilities </a:t>
            </a:r>
            <a:r>
              <a:rPr lang="en-US" dirty="0" smtClean="0"/>
              <a:t>provided </a:t>
            </a:r>
            <a:r>
              <a:rPr lang="en-US" dirty="0"/>
              <a:t>in the Java Reflection API </a:t>
            </a:r>
          </a:p>
          <a:p>
            <a:r>
              <a:rPr lang="en-US" dirty="0" smtClean="0"/>
              <a:t>Broker Pattern – CORBA and RMI</a:t>
            </a:r>
          </a:p>
          <a:p>
            <a:pPr lvl="1"/>
            <a:r>
              <a:rPr lang="en-US" dirty="0" smtClean="0"/>
              <a:t>offers </a:t>
            </a:r>
            <a:r>
              <a:rPr lang="en-US" dirty="0"/>
              <a:t>Reflection in terms of its </a:t>
            </a:r>
            <a:r>
              <a:rPr lang="en-US" dirty="0" smtClean="0"/>
              <a:t>Dynamic </a:t>
            </a:r>
            <a:r>
              <a:rPr lang="en-US" dirty="0"/>
              <a:t>Invocation Interface (DII) and </a:t>
            </a:r>
            <a:r>
              <a:rPr lang="en-US" dirty="0" smtClean="0"/>
              <a:t>Interface Repository</a:t>
            </a:r>
          </a:p>
          <a:p>
            <a:pPr lvl="1"/>
            <a:r>
              <a:rPr lang="en-US" dirty="0" smtClean="0"/>
              <a:t>RMI</a:t>
            </a:r>
            <a:endParaRPr lang="en-US" dirty="0"/>
          </a:p>
        </p:txBody>
      </p:sp>
      <p:sp>
        <p:nvSpPr>
          <p:cNvPr id="4" name="Date Placeholder 3"/>
          <p:cNvSpPr>
            <a:spLocks noGrp="1"/>
          </p:cNvSpPr>
          <p:nvPr>
            <p:ph type="dt" sz="half" idx="10"/>
          </p:nvPr>
        </p:nvSpPr>
        <p:spPr/>
        <p:txBody>
          <a:bodyPr/>
          <a:lstStyle/>
          <a:p>
            <a:pPr>
              <a:defRPr/>
            </a:pPr>
            <a:fld id="{A7863D18-C078-463B-8E3A-F3F427CC6E4C}" type="datetime1">
              <a:rPr lang="en-US" smtClean="0"/>
              <a:pPr>
                <a:defRPr/>
              </a:pPr>
              <a:t>11/25/15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5</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229637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Reflection Pattern in CORBA</a:t>
            </a:r>
            <a:endParaRPr lang="en-IN" dirty="0" smtClean="0"/>
          </a:p>
        </p:txBody>
      </p:sp>
      <p:sp>
        <p:nvSpPr>
          <p:cNvPr id="16387" name="Content Placeholder 2"/>
          <p:cNvSpPr>
            <a:spLocks noGrp="1"/>
          </p:cNvSpPr>
          <p:nvPr>
            <p:ph idx="1"/>
          </p:nvPr>
        </p:nvSpPr>
        <p:spPr/>
        <p:txBody>
          <a:bodyPr/>
          <a:lstStyle/>
          <a:p>
            <a:r>
              <a:rPr lang="en-US" sz="2800" dirty="0" smtClean="0"/>
              <a:t>For </a:t>
            </a:r>
            <a:r>
              <a:rPr lang="en-US" sz="2800" dirty="0"/>
              <a:t>the </a:t>
            </a:r>
            <a:r>
              <a:rPr lang="en-US" sz="2800" dirty="0" smtClean="0"/>
              <a:t>basic functionality </a:t>
            </a:r>
            <a:r>
              <a:rPr lang="en-US" sz="2800" dirty="0"/>
              <a:t>CORBA supports the </a:t>
            </a:r>
            <a:r>
              <a:rPr lang="en-US" sz="2800" dirty="0" smtClean="0"/>
              <a:t>so called </a:t>
            </a:r>
            <a:r>
              <a:rPr lang="en-US" sz="2800" dirty="0"/>
              <a:t>Dynamic Invocation </a:t>
            </a:r>
            <a:r>
              <a:rPr lang="en-US" sz="2800" dirty="0" smtClean="0"/>
              <a:t>Interface (</a:t>
            </a:r>
            <a:r>
              <a:rPr lang="en-US" sz="2800" dirty="0"/>
              <a:t>DII) on the </a:t>
            </a:r>
            <a:r>
              <a:rPr lang="en-US" sz="2800" dirty="0" smtClean="0"/>
              <a:t>client-side</a:t>
            </a:r>
          </a:p>
          <a:p>
            <a:r>
              <a:rPr lang="en-US" sz="2800" dirty="0"/>
              <a:t>The CORBA Interface Repository is simply </a:t>
            </a:r>
            <a:r>
              <a:rPr lang="en-US" sz="2800" dirty="0" smtClean="0"/>
              <a:t>another </a:t>
            </a:r>
            <a:r>
              <a:rPr lang="en-US" sz="2800" dirty="0"/>
              <a:t>CORBA object that stores the contents of </a:t>
            </a:r>
            <a:r>
              <a:rPr lang="en-US" sz="2800" dirty="0" smtClean="0"/>
              <a:t>IDL </a:t>
            </a:r>
            <a:r>
              <a:rPr lang="en-US" sz="2800" dirty="0"/>
              <a:t>defined </a:t>
            </a:r>
            <a:r>
              <a:rPr lang="en-US" sz="2800" dirty="0" smtClean="0"/>
              <a:t>types  </a:t>
            </a:r>
          </a:p>
          <a:p>
            <a:r>
              <a:rPr lang="en-US" sz="2800" dirty="0" smtClean="0"/>
              <a:t>Once </a:t>
            </a:r>
            <a:r>
              <a:rPr lang="en-US" sz="2800" dirty="0"/>
              <a:t>you add an IDL type to the repository, any </a:t>
            </a:r>
            <a:r>
              <a:rPr lang="en-US" sz="2800" dirty="0" smtClean="0"/>
              <a:t>other </a:t>
            </a:r>
            <a:r>
              <a:rPr lang="en-US" sz="2800" dirty="0"/>
              <a:t>CORBA object can query the repository at </a:t>
            </a:r>
            <a:r>
              <a:rPr lang="en-US" sz="2800" dirty="0" smtClean="0"/>
              <a:t>runtime </a:t>
            </a:r>
            <a:r>
              <a:rPr lang="en-US" sz="2800" dirty="0"/>
              <a:t>and:</a:t>
            </a:r>
          </a:p>
          <a:p>
            <a:pPr lvl="1"/>
            <a:r>
              <a:rPr lang="en-US" sz="2000" dirty="0" smtClean="0"/>
              <a:t>dynamically </a:t>
            </a:r>
            <a:r>
              <a:rPr lang="en-US" sz="2000" dirty="0"/>
              <a:t>understand an interface and make calls on </a:t>
            </a:r>
            <a:r>
              <a:rPr lang="en-US" sz="2000" dirty="0" smtClean="0"/>
              <a:t>it</a:t>
            </a:r>
            <a:endParaRPr lang="en-US" sz="2000" dirty="0"/>
          </a:p>
          <a:p>
            <a:pPr lvl="1"/>
            <a:r>
              <a:rPr lang="en-US" sz="2000" dirty="0" smtClean="0"/>
              <a:t>dynamically </a:t>
            </a:r>
            <a:r>
              <a:rPr lang="en-US" sz="2000" dirty="0"/>
              <a:t>manipulate an interface by adding or </a:t>
            </a:r>
            <a:r>
              <a:rPr lang="en-US" sz="2000" dirty="0" smtClean="0"/>
              <a:t>deleting </a:t>
            </a:r>
            <a:r>
              <a:rPr lang="en-US" sz="2000" dirty="0"/>
              <a:t>interface methods</a:t>
            </a:r>
            <a:endParaRPr lang="en-US" sz="1800" dirty="0"/>
          </a:p>
          <a:p>
            <a:endParaRPr lang="en-US" dirty="0"/>
          </a:p>
          <a:p>
            <a:endParaRPr lang="en-US" dirty="0"/>
          </a:p>
          <a:p>
            <a:pPr eaLnBrk="1" hangingPunct="1"/>
            <a:endParaRPr lang="en-US" dirty="0" smtClean="0"/>
          </a:p>
        </p:txBody>
      </p:sp>
      <p:sp>
        <p:nvSpPr>
          <p:cNvPr id="2" name="Date Placeholder 1"/>
          <p:cNvSpPr>
            <a:spLocks noGrp="1"/>
          </p:cNvSpPr>
          <p:nvPr>
            <p:ph type="dt" sz="half" idx="10"/>
          </p:nvPr>
        </p:nvSpPr>
        <p:spPr/>
        <p:txBody>
          <a:bodyPr/>
          <a:lstStyle/>
          <a:p>
            <a:pPr>
              <a:defRPr/>
            </a:pPr>
            <a:fld id="{B5DBFFCE-2A2C-4562-9406-ED41A620CC72}" type="datetime1">
              <a:rPr lang="en-US" smtClean="0"/>
              <a:pPr>
                <a:defRPr/>
              </a:pPr>
              <a:t>11/25/15</a:t>
            </a:fld>
            <a:endParaRPr lang="en-US"/>
          </a:p>
        </p:txBody>
      </p:sp>
      <p:sp>
        <p:nvSpPr>
          <p:cNvPr id="4" name="Slide Number Placeholder 3"/>
          <p:cNvSpPr>
            <a:spLocks noGrp="1"/>
          </p:cNvSpPr>
          <p:nvPr>
            <p:ph type="sldNum" sz="quarter" idx="12"/>
          </p:nvPr>
        </p:nvSpPr>
        <p:spPr/>
        <p:txBody>
          <a:bodyPr/>
          <a:lstStyle/>
          <a:p>
            <a:pPr>
              <a:defRPr/>
            </a:pPr>
            <a:fld id="{D3B5EA1C-A7DB-4043-A966-3C322641058E}" type="slidenum">
              <a:rPr lang="en-US" smtClean="0"/>
              <a:pPr>
                <a:defRPr/>
              </a:pPr>
              <a:t>6</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467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RMI and Reflection</a:t>
            </a:r>
            <a:endParaRPr lang="en-IN" dirty="0" smtClean="0"/>
          </a:p>
        </p:txBody>
      </p:sp>
      <p:sp>
        <p:nvSpPr>
          <p:cNvPr id="16387" name="Content Placeholder 2"/>
          <p:cNvSpPr>
            <a:spLocks noGrp="1"/>
          </p:cNvSpPr>
          <p:nvPr>
            <p:ph idx="1"/>
          </p:nvPr>
        </p:nvSpPr>
        <p:spPr>
          <a:xfrm>
            <a:off x="304800" y="1244004"/>
            <a:ext cx="8382000" cy="5029200"/>
          </a:xfrm>
        </p:spPr>
        <p:txBody>
          <a:bodyPr/>
          <a:lstStyle/>
          <a:p>
            <a:r>
              <a:rPr lang="en-US" sz="2400" dirty="0" smtClean="0"/>
              <a:t>Sun's </a:t>
            </a:r>
            <a:r>
              <a:rPr lang="en-US" sz="2400" dirty="0"/>
              <a:t>Java Remote Method </a:t>
            </a:r>
            <a:r>
              <a:rPr lang="en-US" sz="2400" dirty="0" smtClean="0"/>
              <a:t>Invocation </a:t>
            </a:r>
            <a:r>
              <a:rPr lang="en-US" sz="2400" dirty="0"/>
              <a:t>(RMI) is based on </a:t>
            </a:r>
            <a:r>
              <a:rPr lang="en-US" sz="2400" dirty="0" smtClean="0"/>
              <a:t>the Transparent </a:t>
            </a:r>
            <a:r>
              <a:rPr lang="en-US" sz="2400" dirty="0"/>
              <a:t>Broker variant </a:t>
            </a:r>
            <a:r>
              <a:rPr lang="en-US" sz="2400" dirty="0" smtClean="0"/>
              <a:t>pattern</a:t>
            </a:r>
          </a:p>
          <a:p>
            <a:r>
              <a:rPr lang="en-US" sz="2400" dirty="0" smtClean="0"/>
              <a:t>Java reflection is used to determine the properties, events and methods</a:t>
            </a:r>
          </a:p>
          <a:p>
            <a:r>
              <a:rPr lang="en-US" sz="2400" dirty="0" smtClean="0"/>
              <a:t>This is turn is used to serialize an object while transmitting from one distributed component to another</a:t>
            </a:r>
            <a:endParaRPr lang="en-US" sz="2400" dirty="0"/>
          </a:p>
          <a:p>
            <a:endParaRPr lang="en-US" sz="2400" dirty="0"/>
          </a:p>
          <a:p>
            <a:endParaRPr lang="en-US" sz="2400" dirty="0"/>
          </a:p>
          <a:p>
            <a:pPr eaLnBrk="1" hangingPunct="1"/>
            <a:endParaRPr lang="en-US" sz="2400" dirty="0" smtClean="0"/>
          </a:p>
        </p:txBody>
      </p:sp>
      <p:sp>
        <p:nvSpPr>
          <p:cNvPr id="2" name="Date Placeholder 1"/>
          <p:cNvSpPr>
            <a:spLocks noGrp="1"/>
          </p:cNvSpPr>
          <p:nvPr>
            <p:ph type="dt" sz="half" idx="10"/>
          </p:nvPr>
        </p:nvSpPr>
        <p:spPr/>
        <p:txBody>
          <a:bodyPr/>
          <a:lstStyle/>
          <a:p>
            <a:pPr>
              <a:defRPr/>
            </a:pPr>
            <a:fld id="{3B44AA5B-CDC9-4E58-8B7D-136309B9776B}" type="datetime1">
              <a:rPr lang="en-US" smtClean="0"/>
              <a:pPr>
                <a:defRPr/>
              </a:pPr>
              <a:t>11/25/15</a:t>
            </a:fld>
            <a:endParaRPr lang="en-US"/>
          </a:p>
        </p:txBody>
      </p:sp>
      <p:sp>
        <p:nvSpPr>
          <p:cNvPr id="4" name="Slide Number Placeholder 3"/>
          <p:cNvSpPr>
            <a:spLocks noGrp="1"/>
          </p:cNvSpPr>
          <p:nvPr>
            <p:ph type="sldNum" sz="quarter" idx="12"/>
          </p:nvPr>
        </p:nvSpPr>
        <p:spPr/>
        <p:txBody>
          <a:bodyPr/>
          <a:lstStyle/>
          <a:p>
            <a:pPr>
              <a:defRPr/>
            </a:pPr>
            <a:fld id="{D3B5EA1C-A7DB-4043-A966-3C322641058E}" type="slidenum">
              <a:rPr lang="en-US" smtClean="0"/>
              <a:pPr>
                <a:defRPr/>
              </a:pPr>
              <a:t>7</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1747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Reflection Mechanism</a:t>
            </a:r>
            <a:endParaRPr lang="en-US" dirty="0"/>
          </a:p>
        </p:txBody>
      </p:sp>
      <p:sp>
        <p:nvSpPr>
          <p:cNvPr id="3" name="Content Placeholder 2"/>
          <p:cNvSpPr>
            <a:spLocks noGrp="1"/>
          </p:cNvSpPr>
          <p:nvPr>
            <p:ph idx="1"/>
          </p:nvPr>
        </p:nvSpPr>
        <p:spPr/>
        <p:txBody>
          <a:bodyPr/>
          <a:lstStyle/>
          <a:p>
            <a:r>
              <a:rPr lang="en-US" sz="2000" dirty="0"/>
              <a:t>Java to support Remote </a:t>
            </a:r>
            <a:r>
              <a:rPr lang="en-US" sz="2000" dirty="0" smtClean="0"/>
              <a:t>Method </a:t>
            </a:r>
            <a:r>
              <a:rPr lang="en-US" sz="2000" dirty="0"/>
              <a:t>Invocation, object serialization, and </a:t>
            </a:r>
            <a:r>
              <a:rPr lang="en-US" sz="2000" dirty="0" smtClean="0"/>
              <a:t>JavaBeans</a:t>
            </a:r>
            <a:endParaRPr lang="en-US" sz="2000" dirty="0"/>
          </a:p>
          <a:p>
            <a:pPr lvl="1"/>
            <a:r>
              <a:rPr lang="en-US" sz="1800" dirty="0" smtClean="0"/>
              <a:t>Reflection </a:t>
            </a:r>
            <a:r>
              <a:rPr lang="en-US" sz="1800" dirty="0"/>
              <a:t>is used by JavaBeans to determine the </a:t>
            </a:r>
            <a:r>
              <a:rPr lang="en-US" sz="1800" dirty="0" smtClean="0"/>
              <a:t>properties</a:t>
            </a:r>
            <a:r>
              <a:rPr lang="en-US" sz="1800" dirty="0"/>
              <a:t>, events, and methods that are </a:t>
            </a:r>
            <a:r>
              <a:rPr lang="en-US" sz="1800" dirty="0" smtClean="0"/>
              <a:t>supported </a:t>
            </a:r>
            <a:r>
              <a:rPr lang="en-US" sz="1800" dirty="0"/>
              <a:t>by a particular </a:t>
            </a:r>
            <a:r>
              <a:rPr lang="en-US" sz="1800" dirty="0" smtClean="0"/>
              <a:t>bean</a:t>
            </a:r>
            <a:endParaRPr lang="en-US" sz="1800" dirty="0"/>
          </a:p>
          <a:p>
            <a:pPr lvl="1"/>
            <a:r>
              <a:rPr lang="en-US" sz="1800" dirty="0" err="1"/>
              <a:t>Java.lang.Class</a:t>
            </a:r>
            <a:r>
              <a:rPr lang="en-US" sz="1800" dirty="0"/>
              <a:t> is the </a:t>
            </a:r>
            <a:r>
              <a:rPr lang="en-US" sz="1800" dirty="0" err="1"/>
              <a:t>entrypoint</a:t>
            </a:r>
            <a:r>
              <a:rPr lang="en-US" sz="1800" dirty="0"/>
              <a:t> for reflection</a:t>
            </a:r>
          </a:p>
          <a:p>
            <a:r>
              <a:rPr lang="en-US" sz="2000" dirty="0" smtClean="0"/>
              <a:t>How Java reflection is used?</a:t>
            </a:r>
          </a:p>
          <a:p>
            <a:pPr lvl="1"/>
            <a:r>
              <a:rPr lang="en-US" sz="1800" b="1" dirty="0" err="1"/>
              <a:t>JUnit</a:t>
            </a:r>
            <a:r>
              <a:rPr lang="en-US" sz="1800" dirty="0"/>
              <a:t> – uses reflection to parse @Test annotation to get the test methods and then invoke it.</a:t>
            </a:r>
          </a:p>
          <a:p>
            <a:pPr lvl="1"/>
            <a:r>
              <a:rPr lang="en-US" sz="1800" b="1" dirty="0"/>
              <a:t>Spring</a:t>
            </a:r>
            <a:r>
              <a:rPr lang="en-US" sz="1800" dirty="0"/>
              <a:t> – dependency injection, read more at Spring Dependency Injection</a:t>
            </a:r>
          </a:p>
          <a:p>
            <a:pPr lvl="1"/>
            <a:r>
              <a:rPr lang="en-US" sz="1800" b="1" dirty="0"/>
              <a:t>Tomcat</a:t>
            </a:r>
            <a:r>
              <a:rPr lang="en-US" sz="1800" dirty="0"/>
              <a:t> web container to forward the request to correct module by parsing their web.xml files and request URI.</a:t>
            </a:r>
          </a:p>
          <a:p>
            <a:pPr lvl="1"/>
            <a:r>
              <a:rPr lang="en-US" sz="1800" b="1" dirty="0"/>
              <a:t>Eclipse</a:t>
            </a:r>
            <a:r>
              <a:rPr lang="en-US" sz="1800" dirty="0"/>
              <a:t> auto completion of method names</a:t>
            </a:r>
          </a:p>
          <a:p>
            <a:pPr lvl="1"/>
            <a:r>
              <a:rPr lang="en-US" sz="1800" b="1" dirty="0"/>
              <a:t>Struts</a:t>
            </a:r>
            <a:endParaRPr lang="en-US" sz="1800" dirty="0"/>
          </a:p>
          <a:p>
            <a:pPr lvl="1"/>
            <a:r>
              <a:rPr lang="en-US" sz="1800" b="1" dirty="0"/>
              <a:t>Hibernate</a:t>
            </a:r>
            <a:endParaRPr lang="en-US" sz="1800" dirty="0"/>
          </a:p>
          <a:p>
            <a:endParaRPr lang="en-US" sz="2000" dirty="0"/>
          </a:p>
        </p:txBody>
      </p:sp>
      <p:sp>
        <p:nvSpPr>
          <p:cNvPr id="4" name="Date Placeholder 3"/>
          <p:cNvSpPr>
            <a:spLocks noGrp="1"/>
          </p:cNvSpPr>
          <p:nvPr>
            <p:ph type="dt" sz="half" idx="10"/>
          </p:nvPr>
        </p:nvSpPr>
        <p:spPr/>
        <p:txBody>
          <a:bodyPr/>
          <a:lstStyle/>
          <a:p>
            <a:pPr>
              <a:defRPr/>
            </a:pPr>
            <a:fld id="{13F1BD23-275E-46D2-A40C-D9C83F2C5088}" type="datetime1">
              <a:rPr lang="en-US" smtClean="0"/>
              <a:pPr>
                <a:defRPr/>
              </a:pPr>
              <a:t>11/25/15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8</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46361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Java reflection</a:t>
            </a:r>
            <a:endParaRPr lang="en-US" dirty="0"/>
          </a:p>
        </p:txBody>
      </p:sp>
      <p:sp>
        <p:nvSpPr>
          <p:cNvPr id="3" name="Content Placeholder 2"/>
          <p:cNvSpPr>
            <a:spLocks noGrp="1"/>
          </p:cNvSpPr>
          <p:nvPr>
            <p:ph idx="1"/>
          </p:nvPr>
        </p:nvSpPr>
        <p:spPr/>
        <p:txBody>
          <a:bodyPr/>
          <a:lstStyle/>
          <a:p>
            <a:r>
              <a:rPr lang="en-US" sz="2800" dirty="0" smtClean="0"/>
              <a:t>Class Level</a:t>
            </a:r>
          </a:p>
          <a:p>
            <a:pPr lvl="1"/>
            <a:r>
              <a:rPr lang="en-US" sz="2400" dirty="0" smtClean="0"/>
              <a:t>Getting info regarding class, superclass, members, package, modifiers, methods, implemented interfaces</a:t>
            </a:r>
          </a:p>
          <a:p>
            <a:r>
              <a:rPr lang="en-US" sz="2800" dirty="0" smtClean="0"/>
              <a:t>Field Level</a:t>
            </a:r>
          </a:p>
          <a:p>
            <a:pPr lvl="1"/>
            <a:r>
              <a:rPr lang="en-US" sz="2400" dirty="0" smtClean="0"/>
              <a:t>Getting info on field types, get/set info</a:t>
            </a:r>
          </a:p>
          <a:p>
            <a:r>
              <a:rPr lang="en-US" sz="2800" dirty="0" smtClean="0"/>
              <a:t>Method and constructor Level</a:t>
            </a:r>
          </a:p>
          <a:p>
            <a:pPr lvl="1"/>
            <a:r>
              <a:rPr lang="en-US" sz="2400" dirty="0" smtClean="0"/>
              <a:t>Getting public methods and constructor information</a:t>
            </a:r>
          </a:p>
          <a:p>
            <a:pPr lvl="1"/>
            <a:r>
              <a:rPr lang="en-US" sz="2400" dirty="0" smtClean="0"/>
              <a:t>Invocation of methods, </a:t>
            </a:r>
          </a:p>
          <a:p>
            <a:pPr lvl="1"/>
            <a:r>
              <a:rPr lang="en-US" sz="2400" dirty="0" smtClean="0"/>
              <a:t>Instantiation of object by calling constructor</a:t>
            </a:r>
          </a:p>
          <a:p>
            <a:r>
              <a:rPr lang="en-US" sz="2800" dirty="0" smtClean="0"/>
              <a:t>Annotation Level</a:t>
            </a:r>
            <a:endParaRPr lang="en-US" sz="2800" dirty="0"/>
          </a:p>
        </p:txBody>
      </p:sp>
      <p:sp>
        <p:nvSpPr>
          <p:cNvPr id="4" name="Date Placeholder 3"/>
          <p:cNvSpPr>
            <a:spLocks noGrp="1"/>
          </p:cNvSpPr>
          <p:nvPr>
            <p:ph type="dt" sz="half" idx="10"/>
          </p:nvPr>
        </p:nvSpPr>
        <p:spPr/>
        <p:txBody>
          <a:bodyPr/>
          <a:lstStyle/>
          <a:p>
            <a:pPr>
              <a:defRPr/>
            </a:pPr>
            <a:fld id="{3AB00A1A-FCF4-42E8-BF66-DAE6DCDF7A8C}" type="datetime1">
              <a:rPr lang="en-US" smtClean="0"/>
              <a:pPr>
                <a:defRPr/>
              </a:pPr>
              <a:t>11/25/15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9</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29207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HINKCELLSHAPEDONOTDELETE" val="thinkcellActiveDocDoNotDelete"/>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HINKCELLSHAPEDONOTDELETE" val="pxj6J5YpVpUWcXirqsVerrg"/>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HINKCELLSHAPEDONOTDELETE" val="pazLF0WJW5EyJOICodr4e_Q"/>
</p:tagLst>
</file>

<file path=ppt/tags/tag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HINKCELLSHAPEDONOTDELETE" val="pbAqiBjI2F0qmvARk_Plqv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8497</TotalTime>
  <Words>1016</Words>
  <Application>Microsoft Macintosh PowerPoint</Application>
  <PresentationFormat>On-screen Show (4:3)</PresentationFormat>
  <Paragraphs>181</Paragraphs>
  <Slides>14</Slides>
  <Notes>1</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think-cell Slide</vt:lpstr>
      <vt:lpstr>SS ZG653 (RL 13.3): Software Architecture (Adaptable Systems) Reflection Pattern</vt:lpstr>
      <vt:lpstr>Basic Idea</vt:lpstr>
      <vt:lpstr>Context and Problem</vt:lpstr>
      <vt:lpstr>Solution</vt:lpstr>
      <vt:lpstr>Examples</vt:lpstr>
      <vt:lpstr>Reflection Pattern in CORBA</vt:lpstr>
      <vt:lpstr>RMI and Reflection</vt:lpstr>
      <vt:lpstr>Java Reflection Mechanism</vt:lpstr>
      <vt:lpstr>More on Java reflection</vt:lpstr>
      <vt:lpstr>Power of Java Reflection</vt:lpstr>
      <vt:lpstr>Class and Interface</vt:lpstr>
      <vt:lpstr>Methods and Members</vt:lpstr>
      <vt:lpstr>Reflection Liabilities</vt:lpstr>
      <vt:lpstr>Patterns and Tactics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Name: ERP Progress Update</dc:title>
  <dc:creator>sachin.arya;Santonu Sarkar</dc:creator>
  <cp:lastModifiedBy>Santonu sarkar</cp:lastModifiedBy>
  <cp:revision>1138</cp:revision>
  <dcterms:created xsi:type="dcterms:W3CDTF">2015-11-25T04:52:56Z</dcterms:created>
  <dcterms:modified xsi:type="dcterms:W3CDTF">2015-11-25T04:55:03Z</dcterms:modified>
</cp:coreProperties>
</file>