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2"/>
  </p:notesMasterIdLst>
  <p:sldIdLst>
    <p:sldId id="385" r:id="rId2"/>
    <p:sldId id="350" r:id="rId3"/>
    <p:sldId id="365" r:id="rId4"/>
    <p:sldId id="364" r:id="rId5"/>
    <p:sldId id="375" r:id="rId6"/>
    <p:sldId id="376" r:id="rId7"/>
    <p:sldId id="377" r:id="rId8"/>
    <p:sldId id="370" r:id="rId9"/>
    <p:sldId id="378" r:id="rId10"/>
    <p:sldId id="379" r:id="rId11"/>
    <p:sldId id="380" r:id="rId12"/>
    <p:sldId id="366" r:id="rId13"/>
    <p:sldId id="381" r:id="rId14"/>
    <p:sldId id="386" r:id="rId15"/>
    <p:sldId id="387" r:id="rId16"/>
    <p:sldId id="388" r:id="rId17"/>
    <p:sldId id="382" r:id="rId18"/>
    <p:sldId id="383" r:id="rId19"/>
    <p:sldId id="384" r:id="rId20"/>
    <p:sldId id="38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727" autoAdjust="0"/>
    <p:restoredTop sz="93048" autoAdjust="0"/>
  </p:normalViewPr>
  <p:slideViewPr>
    <p:cSldViewPr>
      <p:cViewPr>
        <p:scale>
          <a:sx n="80" d="100"/>
          <a:sy n="80" d="100"/>
        </p:scale>
        <p:origin x="-245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D3CF9-711E-46EA-AC72-D0056EE1B529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7866E-90D5-4ECE-B703-6D27676907AC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21DAB-63CF-497F-B122-1BEBAC9A3F1C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3301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DA54-48AC-46EC-91E7-E04679EFCB57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EC714-6D72-49ED-BDFB-52D3340C6EF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B7A04-C85D-4A2C-8CB8-93A63A21DC75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AC702-472B-4F5F-97ED-FFE47E36DB51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9BC52-78B7-4EF5-925F-F7F24E67611B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666E-BBF1-48AE-851A-DC4B3809D45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EE6BB-F520-45F6-A68D-3A778CE06079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70E9C-A201-40CE-807A-84C2DC29AA1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96E6C7-1CF4-466B-A73E-10F4D3E7CEBF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14):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Design Pattern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March 17,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687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classes are all abstract and it does not change when new document types are added</a:t>
            </a:r>
          </a:p>
          <a:p>
            <a:pPr lvl="1"/>
            <a:r>
              <a:rPr lang="en-US" dirty="0" err="1" smtClean="0"/>
              <a:t>DocumentMgmtFramework</a:t>
            </a:r>
            <a:r>
              <a:rPr lang="en-US" dirty="0" smtClean="0"/>
              <a:t> can also provide a default creation of a Document</a:t>
            </a:r>
          </a:p>
          <a:p>
            <a:r>
              <a:rPr lang="en-US" dirty="0" smtClean="0"/>
              <a:t>Client provides new types of documents and document creation factory.</a:t>
            </a:r>
          </a:p>
          <a:p>
            <a:pPr lvl="1"/>
            <a:r>
              <a:rPr lang="en-US" dirty="0"/>
              <a:t>Later on you can add another type of document w/o changing </a:t>
            </a:r>
            <a:r>
              <a:rPr lang="en-US" dirty="0" err="1" smtClean="0"/>
              <a:t>DocumentMgmtFramework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78402-AA46-4D31-8986-DF4652F5A3A2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643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ntroduces </a:t>
            </a:r>
            <a:r>
              <a:rPr lang="en-US" dirty="0"/>
              <a:t>a separation between the application and a family of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Weak </a:t>
            </a:r>
            <a:r>
              <a:rPr lang="en-US" dirty="0"/>
              <a:t>coupling instead of tight coupling hiding concrete classes from the </a:t>
            </a:r>
            <a:r>
              <a:rPr lang="en-US" dirty="0" smtClean="0"/>
              <a:t>application framework</a:t>
            </a:r>
          </a:p>
          <a:p>
            <a:r>
              <a:rPr lang="en-US" dirty="0" smtClean="0"/>
              <a:t>Simple </a:t>
            </a:r>
            <a:r>
              <a:rPr lang="en-US" dirty="0"/>
              <a:t>way of extending the family of products with minor changes in application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It </a:t>
            </a:r>
            <a:r>
              <a:rPr lang="en-US" dirty="0"/>
              <a:t>provides customization </a:t>
            </a:r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BBBF85-ED6F-4B19-82EF-952ED4EFF717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40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</a:t>
            </a:r>
            <a:r>
              <a:rPr lang="en-US" dirty="0"/>
              <a:t>Pattern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Instead of one product, there could be multiple families of products which needs to be instantiated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needs to be independent from the way the products it works with are created</a:t>
            </a: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a factory to instantiate objects specific to a particular family of products</a:t>
            </a:r>
          </a:p>
          <a:p>
            <a:pPr lvl="1"/>
            <a:r>
              <a:rPr lang="en-US" dirty="0" smtClean="0"/>
              <a:t>One factory per product family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7AE06-231B-4CD5-97AA-5C76D3212C7F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263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224" t="9799" r="13697" b="9918"/>
          <a:stretch/>
        </p:blipFill>
        <p:spPr>
          <a:xfrm>
            <a:off x="1048390" y="1281940"/>
            <a:ext cx="7105010" cy="51950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6B897-58EA-4614-9854-C367708E5A46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21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dirty="0"/>
              <a:t>Patterns and Reflection</a:t>
            </a:r>
          </a:p>
        </p:txBody>
      </p:sp>
      <p:sp>
        <p:nvSpPr>
          <p:cNvPr id="64527" name="Rectangle 1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Many of the object- oriented design patterns can benefit from reflection</a:t>
            </a:r>
          </a:p>
          <a:p>
            <a:r>
              <a:rPr lang="en-US" sz="2400" dirty="0"/>
              <a:t>Reflection extends </a:t>
            </a:r>
            <a:br>
              <a:rPr lang="en-US" sz="2400" dirty="0"/>
            </a:br>
            <a:r>
              <a:rPr lang="en-US" sz="2400" dirty="0"/>
              <a:t>the decoupling of objects that design patterns offer</a:t>
            </a:r>
          </a:p>
          <a:p>
            <a:r>
              <a:rPr lang="en-US" sz="2400" dirty="0"/>
              <a:t>Can significantly simplify design patterns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  <a:p>
            <a:r>
              <a:rPr lang="en-US" dirty="0"/>
              <a:t>Factory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One can either create different factory method class for each type of object OR</a:t>
            </a:r>
          </a:p>
          <a:p>
            <a:pPr lvl="1"/>
            <a:r>
              <a:rPr lang="en-US" dirty="0" smtClean="0"/>
              <a:t>Create a nested if-then-else to create all possible types of object.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build="p" autoUpdateAnimBg="0"/>
      <p:bldP spid="645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  <a:r>
              <a:rPr lang="en-US" dirty="0" smtClean="0"/>
              <a:t> Method Without </a:t>
            </a:r>
            <a:r>
              <a:rPr lang="en-US" dirty="0"/>
              <a:t>Reflection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029200"/>
          </a:xfrm>
        </p:spPr>
        <p:txBody>
          <a:bodyPr/>
          <a:lstStyle/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public static Document </a:t>
            </a:r>
            <a:r>
              <a:rPr lang="en-US" sz="2300" b="1" dirty="0" err="1" smtClean="0">
                <a:latin typeface="Courier"/>
                <a:cs typeface="Courier"/>
              </a:rPr>
              <a:t>createDocument(String</a:t>
            </a:r>
            <a:r>
              <a:rPr lang="en-US" sz="2300" b="1" dirty="0" smtClean="0">
                <a:latin typeface="Courier"/>
                <a:cs typeface="Courier"/>
              </a:rPr>
              <a:t> </a:t>
            </a:r>
            <a:r>
              <a:rPr lang="en-US" sz="2300" b="1" dirty="0" err="1" smtClean="0">
                <a:latin typeface="Courier"/>
                <a:cs typeface="Courier"/>
              </a:rPr>
              <a:t>s</a:t>
            </a:r>
            <a:r>
              <a:rPr lang="en-US" sz="2300" b="1" dirty="0" smtClean="0">
                <a:latin typeface="Courier"/>
                <a:cs typeface="Courier"/>
              </a:rPr>
              <a:t>) {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Document temp = null;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if (</a:t>
            </a:r>
            <a:r>
              <a:rPr lang="en-US" sz="2300" b="1" dirty="0" err="1" smtClean="0">
                <a:latin typeface="Courier"/>
                <a:cs typeface="Courier"/>
              </a:rPr>
              <a:t>s.equals</a:t>
            </a:r>
            <a:r>
              <a:rPr lang="en-US" sz="2300" b="1" dirty="0" smtClean="0">
                <a:latin typeface="Courier"/>
                <a:cs typeface="Courier"/>
              </a:rPr>
              <a:t> (“Html”))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   temp = new </a:t>
            </a:r>
            <a:r>
              <a:rPr lang="en-US" sz="2300" b="1" dirty="0" err="1" smtClean="0">
                <a:latin typeface="Courier"/>
                <a:cs typeface="Courier"/>
              </a:rPr>
              <a:t>HtmlDocument</a:t>
            </a:r>
            <a:r>
              <a:rPr lang="en-US" sz="2300" b="1" dirty="0" smtClean="0">
                <a:latin typeface="Courier"/>
                <a:cs typeface="Courier"/>
              </a:rPr>
              <a:t>();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else if (</a:t>
            </a:r>
            <a:r>
              <a:rPr lang="en-US" sz="2300" b="1" dirty="0" err="1" smtClean="0">
                <a:latin typeface="Courier"/>
                <a:cs typeface="Courier"/>
              </a:rPr>
              <a:t>s.equals</a:t>
            </a:r>
            <a:r>
              <a:rPr lang="en-US" sz="2300" b="1" dirty="0" smtClean="0">
                <a:latin typeface="Courier"/>
                <a:cs typeface="Courier"/>
              </a:rPr>
              <a:t> (“PDF”))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      temp = new </a:t>
            </a:r>
            <a:r>
              <a:rPr lang="en-US" sz="2300" b="1" dirty="0" err="1" smtClean="0">
                <a:latin typeface="Courier"/>
                <a:cs typeface="Courier"/>
              </a:rPr>
              <a:t>PDFDocument</a:t>
            </a:r>
            <a:r>
              <a:rPr lang="en-US" sz="2300" b="1" dirty="0" smtClean="0">
                <a:latin typeface="Courier"/>
                <a:cs typeface="Courier"/>
              </a:rPr>
              <a:t>();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else        // …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        // continues for each kind of shape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return temp;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}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300" dirty="0">
              <a:latin typeface="Courier"/>
              <a:cs typeface="Couri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029200"/>
          </a:xfrm>
        </p:spPr>
        <p:txBody>
          <a:bodyPr/>
          <a:lstStyle/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public static Shape </a:t>
            </a:r>
            <a:r>
              <a:rPr lang="en-US" sz="2300" b="1" dirty="0" err="1" smtClean="0">
                <a:latin typeface="Courier"/>
                <a:cs typeface="Courier"/>
              </a:rPr>
              <a:t>getFactoryShape</a:t>
            </a:r>
            <a:r>
              <a:rPr lang="en-US" sz="2300" b="1" dirty="0" smtClean="0">
                <a:latin typeface="Courier"/>
                <a:cs typeface="Courier"/>
              </a:rPr>
              <a:t> (String </a:t>
            </a:r>
            <a:r>
              <a:rPr lang="en-US" sz="2300" b="1" dirty="0" err="1" smtClean="0">
                <a:latin typeface="Courier"/>
                <a:cs typeface="Courier"/>
              </a:rPr>
              <a:t>s</a:t>
            </a:r>
            <a:r>
              <a:rPr lang="en-US" sz="2300" b="1" dirty="0" smtClean="0">
                <a:latin typeface="Courier"/>
                <a:cs typeface="Courier"/>
              </a:rPr>
              <a:t>)</a:t>
            </a:r>
            <a:r>
              <a:rPr lang="en-US" sz="2300" dirty="0" smtClean="0">
                <a:latin typeface="Courier"/>
                <a:cs typeface="Courier"/>
              </a:rPr>
              <a:t> </a:t>
            </a:r>
            <a:r>
              <a:rPr lang="en-US" sz="2300" b="1" dirty="0" smtClean="0">
                <a:latin typeface="Courier"/>
                <a:cs typeface="Courier"/>
              </a:rPr>
              <a:t>{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Shape temp = null;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try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{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   temp=(Shape) </a:t>
            </a:r>
            <a:r>
              <a:rPr lang="en-US" sz="2300" b="1" dirty="0" err="1" smtClean="0">
                <a:latin typeface="Courier"/>
                <a:cs typeface="Courier"/>
              </a:rPr>
              <a:t>Class.forName(s</a:t>
            </a:r>
            <a:r>
              <a:rPr lang="en-US" sz="2300" b="1" dirty="0" smtClean="0">
                <a:latin typeface="Courier"/>
                <a:cs typeface="Courier"/>
              </a:rPr>
              <a:t>).</a:t>
            </a: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                </a:t>
            </a:r>
            <a:r>
              <a:rPr lang="en-US" sz="2300" b="1" dirty="0" err="1" smtClean="0">
                <a:latin typeface="Courier"/>
                <a:cs typeface="Courier"/>
              </a:rPr>
              <a:t>newInstance</a:t>
            </a:r>
            <a:r>
              <a:rPr lang="en-US" sz="2300" b="1" dirty="0" smtClean="0">
                <a:latin typeface="Courier"/>
                <a:cs typeface="Courier"/>
              </a:rPr>
              <a:t>();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}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catch (Exception </a:t>
            </a:r>
            <a:r>
              <a:rPr lang="en-US" sz="2300" b="1" dirty="0" err="1" smtClean="0">
                <a:latin typeface="Courier"/>
                <a:cs typeface="Courier"/>
              </a:rPr>
              <a:t>e</a:t>
            </a:r>
            <a:r>
              <a:rPr lang="en-US" sz="2300" b="1" dirty="0" smtClean="0">
                <a:latin typeface="Courier"/>
                <a:cs typeface="Courier"/>
              </a:rPr>
              <a:t>)</a:t>
            </a:r>
            <a:r>
              <a:rPr lang="en-US" sz="2300" dirty="0" smtClean="0">
                <a:latin typeface="Courier"/>
                <a:cs typeface="Courier"/>
              </a:rPr>
              <a:t> </a:t>
            </a:r>
            <a:r>
              <a:rPr lang="en-US" sz="2300" b="1" dirty="0" smtClean="0">
                <a:latin typeface="Courier"/>
                <a:cs typeface="Courier"/>
              </a:rPr>
              <a:t>{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}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   return temp;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00" b="1" dirty="0" smtClean="0">
                <a:latin typeface="Courier"/>
                <a:cs typeface="Courier"/>
              </a:rPr>
              <a:t>}</a:t>
            </a:r>
            <a:endParaRPr lang="en-US" sz="23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300" dirty="0">
              <a:latin typeface="Courier"/>
              <a:cs typeface="Courier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14400" y="2971800"/>
            <a:ext cx="8077200" cy="9906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Factory With Reflection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it's important to have only one instance for a </a:t>
            </a:r>
            <a:r>
              <a:rPr lang="en-US" dirty="0" smtClean="0"/>
              <a:t>class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a system there should be only one window manager (or only a file system or only a </a:t>
            </a:r>
            <a:r>
              <a:rPr lang="en-US" dirty="0" smtClean="0"/>
              <a:t>server object). 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singletons are used for centralized management of internal or external resources and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a global point of </a:t>
            </a:r>
            <a:r>
              <a:rPr lang="en-US" dirty="0" smtClean="0"/>
              <a:t>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94C485-ECFA-4E6A-B599-CD6D2DF22A4D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99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3000" y="1371600"/>
            <a:ext cx="3733800" cy="50292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static member in the </a:t>
            </a:r>
            <a:r>
              <a:rPr lang="en-US" sz="2400" dirty="0" smtClean="0"/>
              <a:t>Singleton class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private </a:t>
            </a:r>
            <a:r>
              <a:rPr lang="en-US" sz="2400" dirty="0" smtClean="0"/>
              <a:t>constructor</a:t>
            </a:r>
          </a:p>
          <a:p>
            <a:pPr lvl="1"/>
            <a:r>
              <a:rPr lang="en-US" sz="1800" dirty="0"/>
              <a:t>The constructor should not be accessible from the outside of the class to ensure the only way of instantiating the class would be only through </a:t>
            </a:r>
            <a:r>
              <a:rPr lang="en-US" sz="1800" dirty="0" err="1"/>
              <a:t>getInstance</a:t>
            </a:r>
            <a:r>
              <a:rPr lang="en-US" sz="1800" dirty="0"/>
              <a:t>()</a:t>
            </a:r>
            <a:endParaRPr lang="en-US" sz="18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static public method that returns a reference to the static </a:t>
            </a:r>
            <a:r>
              <a:rPr lang="en-US" sz="2400" dirty="0" smtClean="0"/>
              <a:t>member</a:t>
            </a:r>
            <a:endParaRPr lang="en-US" sz="2400" dirty="0"/>
          </a:p>
          <a:p>
            <a:pPr lvl="1"/>
            <a:r>
              <a:rPr lang="en-US" sz="1800" dirty="0" err="1" smtClean="0"/>
              <a:t>getInstance</a:t>
            </a:r>
            <a:r>
              <a:rPr lang="en-US" sz="1800" dirty="0" smtClean="0"/>
              <a:t>() </a:t>
            </a:r>
            <a:r>
              <a:rPr lang="en-US" sz="1800" dirty="0"/>
              <a:t>method is used also to provide a global point of access to the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5F5B6-E4EB-4B94-AF25-B7376D178612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Picture 8" descr="Singlet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2050055"/>
            <a:ext cx="4049949" cy="22933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800600"/>
            <a:ext cx="5032936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</a:t>
            </a:r>
            <a:r>
              <a:rPr lang="en-US" sz="1400" dirty="0" smtClean="0">
                <a:latin typeface="Courier"/>
                <a:cs typeface="Courier"/>
              </a:rPr>
              <a:t>ublic static </a:t>
            </a:r>
            <a:r>
              <a:rPr lang="en-US" sz="1400" dirty="0" err="1" smtClean="0">
                <a:latin typeface="Courier"/>
                <a:cs typeface="Courier"/>
              </a:rPr>
              <a:t>SingletonServer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getInstance</a:t>
            </a:r>
            <a:r>
              <a:rPr lang="en-US" sz="1400" dirty="0" smtClean="0">
                <a:latin typeface="Courier"/>
                <a:cs typeface="Courier"/>
              </a:rPr>
              <a:t>()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if (instance==null)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instance= new </a:t>
            </a:r>
            <a:r>
              <a:rPr lang="en-US" sz="1400" dirty="0" err="1" smtClean="0">
                <a:latin typeface="Courier"/>
                <a:cs typeface="Courier"/>
              </a:rPr>
              <a:t>SingletonServer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return instance;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094" y="1219200"/>
            <a:ext cx="330910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SingletonServer.getInstance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.</a:t>
            </a:r>
            <a:r>
              <a:rPr lang="en-US" sz="1400" dirty="0" err="1" smtClean="0">
                <a:latin typeface="Courier"/>
                <a:cs typeface="Courier"/>
              </a:rPr>
              <a:t>doMainTask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892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 Class</a:t>
            </a:r>
            <a:endParaRPr lang="en-US" dirty="0"/>
          </a:p>
          <a:p>
            <a:pPr lvl="1"/>
            <a:r>
              <a:rPr lang="en-US" sz="2400" dirty="0" smtClean="0"/>
              <a:t>A logger is </a:t>
            </a:r>
            <a:r>
              <a:rPr lang="en-US" sz="2400" dirty="0" err="1" smtClean="0"/>
              <a:t>usualy</a:t>
            </a:r>
            <a:r>
              <a:rPr lang="en-US" sz="2400" dirty="0" smtClean="0"/>
              <a:t> </a:t>
            </a:r>
            <a:r>
              <a:rPr lang="en-US" sz="2400" dirty="0"/>
              <a:t>implemented as a singletons, and provides a global logging access point in all the application components without being necessary to create an object each time a logging operations is performed.</a:t>
            </a:r>
          </a:p>
          <a:p>
            <a:r>
              <a:rPr lang="en-US" dirty="0" smtClean="0"/>
              <a:t>Configuration Classes</a:t>
            </a:r>
            <a:endParaRPr lang="en-US" dirty="0"/>
          </a:p>
          <a:p>
            <a:pPr lvl="1"/>
            <a:r>
              <a:rPr lang="en-US" sz="2400" dirty="0" smtClean="0"/>
              <a:t>Provides </a:t>
            </a:r>
            <a:r>
              <a:rPr lang="en-US" sz="2400" dirty="0"/>
              <a:t>the configuration settings for an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400" dirty="0" smtClean="0"/>
              <a:t>Not only a </a:t>
            </a:r>
            <a:r>
              <a:rPr lang="en-US" sz="2400" dirty="0"/>
              <a:t>global access point, but </a:t>
            </a:r>
            <a:r>
              <a:rPr lang="en-US" sz="2400" dirty="0" smtClean="0"/>
              <a:t>one can keep </a:t>
            </a:r>
            <a:r>
              <a:rPr lang="en-US" sz="2400" dirty="0"/>
              <a:t>the instance </a:t>
            </a:r>
            <a:r>
              <a:rPr lang="en-US" sz="2400" dirty="0" smtClean="0"/>
              <a:t>as </a:t>
            </a:r>
            <a:r>
              <a:rPr lang="en-US" sz="2400" dirty="0"/>
              <a:t>a </a:t>
            </a:r>
            <a:r>
              <a:rPr lang="en-US" sz="2400" dirty="0" smtClean="0"/>
              <a:t>read-only cache object</a:t>
            </a:r>
          </a:p>
          <a:p>
            <a:r>
              <a:rPr lang="en-US" dirty="0" smtClean="0"/>
              <a:t>Server object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2194F-34A2-4B7B-950E-C60E85E6CC0A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0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Patterns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 Pattern presents a proven advice in standard format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 design pattern gives advice about a problem in software design.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Attributes of design Pattern: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    </a:t>
            </a:r>
            <a:r>
              <a:rPr lang="en-US" sz="2400" b="1" dirty="0" smtClean="0"/>
              <a:t>1. Name 	</a:t>
            </a:r>
            <a:r>
              <a:rPr lang="en-US" sz="2000" b="1" dirty="0" smtClean="0">
                <a:solidFill>
                  <a:srgbClr val="FF0000"/>
                </a:solidFill>
              </a:rPr>
              <a:t>[name of the design pattern]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     2. Context 	</a:t>
            </a:r>
            <a:r>
              <a:rPr lang="en-US" sz="2000" b="1" dirty="0" smtClean="0">
                <a:solidFill>
                  <a:srgbClr val="FF0000"/>
                </a:solidFill>
              </a:rPr>
              <a:t>[situation where it can be applied]</a:t>
            </a:r>
            <a:r>
              <a:rPr lang="en-US" sz="2400" b="1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     3. Problem	</a:t>
            </a:r>
            <a:r>
              <a:rPr lang="en-US" sz="2000" b="1" dirty="0" smtClean="0">
                <a:solidFill>
                  <a:srgbClr val="FF0000"/>
                </a:solidFill>
              </a:rPr>
              <a:t>[The exact problem to be solved]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     4. Solution	</a:t>
            </a:r>
            <a:r>
              <a:rPr lang="en-US" sz="2000" b="1" dirty="0" smtClean="0">
                <a:solidFill>
                  <a:srgbClr val="FF0000"/>
                </a:solidFill>
              </a:rPr>
              <a:t>[The solution outline in the form of class diagram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F9C6D-1B8B-4790-901C-BBAE08E942E3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74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CDA54-48AC-46EC-91E7-E04679EFCB57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Pattern Classification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581330"/>
              </p:ext>
            </p:extLst>
          </p:nvPr>
        </p:nvGraphicFramePr>
        <p:xfrm>
          <a:off x="457200" y="285750"/>
          <a:ext cx="8229600" cy="642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/>
                <a:gridCol w="2242054"/>
                <a:gridCol w="2835539"/>
                <a:gridCol w="1608975"/>
              </a:tblGrid>
              <a:tr h="375892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Architectural Patterns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Design Patterns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Idioms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Mud to Structure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Layers,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Pipes and Filters, Blackboard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Distributed Systems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Broker, Pipes and Filters, Microkernel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Interactive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Systems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MVC, PAC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Adaptable Systems</a:t>
                      </a:r>
                      <a:endParaRPr lang="en-IN" sz="1200" dirty="0" smtClean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Microkernel, Reflection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Creation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Abstract Factory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Prototype, Builder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Singleton, Factory Method</a:t>
                      </a:r>
                      <a:endParaRPr lang="en-IN" sz="1200" kern="1200" dirty="0">
                        <a:solidFill>
                          <a:srgbClr val="C00000"/>
                        </a:solidFill>
                        <a:latin typeface="Aharoni" pitchFamily="2" charset="-79"/>
                        <a:ea typeface="+mn-ea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Structural Decomposition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Whole-Part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, Composite</a:t>
                      </a:r>
                      <a:endParaRPr lang="en-IN" sz="1200" kern="1200" dirty="0">
                        <a:solidFill>
                          <a:srgbClr val="C00000"/>
                        </a:solidFill>
                        <a:latin typeface="Aharoni" pitchFamily="2" charset="-79"/>
                        <a:ea typeface="+mn-ea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haroni" pitchFamily="2" charset="-79"/>
                          <a:cs typeface="Aharoni" pitchFamily="2" charset="-79"/>
                        </a:rPr>
                        <a:t>Organisation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 of work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Master-Slave,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Chain of Responsibility,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 Command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, Mediator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Access Control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Proxy, 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Façade, </a:t>
                      </a:r>
                      <a:r>
                        <a:rPr lang="en-US" sz="1200" kern="1200" dirty="0" err="1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Iterator</a:t>
                      </a:r>
                      <a:endParaRPr lang="en-IN" sz="1200" kern="1200" dirty="0">
                        <a:solidFill>
                          <a:srgbClr val="C00000"/>
                        </a:solidFill>
                        <a:latin typeface="Aharoni" pitchFamily="2" charset="-79"/>
                        <a:ea typeface="+mn-ea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Service Variation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Bridge, 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cs typeface="Aharoni" pitchFamily="2" charset="-79"/>
                        </a:rPr>
                        <a:t>Strategy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State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Template method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Service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Extension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Decorator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Visitor</a:t>
                      </a:r>
                      <a:endParaRPr lang="en-IN" sz="1200" kern="1200" dirty="0">
                        <a:solidFill>
                          <a:srgbClr val="C00000"/>
                        </a:solidFill>
                        <a:latin typeface="Aharoni" pitchFamily="2" charset="-79"/>
                        <a:ea typeface="+mn-ea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Management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Command Processor, View Handler, Memento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Adapter</a:t>
                      </a:r>
                      <a:endParaRPr lang="en-IN" sz="1200" kern="1200" dirty="0">
                        <a:solidFill>
                          <a:srgbClr val="C00000"/>
                        </a:solidFill>
                        <a:latin typeface="Aharoni" pitchFamily="2" charset="-79"/>
                        <a:ea typeface="+mn-ea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Communication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Publisher-subscriber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Forwarder-Receiver,  Client-Dispatcher-Server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Resource Handling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Flyweight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Counted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Pointer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AAA3DC-30A8-438C-AC42-B19C77722E71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71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GoF</a:t>
            </a:r>
            <a:r>
              <a:rPr lang="en-US" dirty="0" smtClean="0"/>
              <a:t> classification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7044502"/>
              </p:ext>
            </p:extLst>
          </p:nvPr>
        </p:nvGraphicFramePr>
        <p:xfrm>
          <a:off x="304800" y="1371600"/>
          <a:ext cx="8382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0"/>
                <a:gridCol w="2794000"/>
                <a:gridCol w="2794000"/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Factory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creation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Factory Method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About creation, also called Idioms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About structural decomposition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service extension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Proxy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About access control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Behavioral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service extension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variation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r>
                        <a:rPr lang="en-US" baseline="0" dirty="0" smtClean="0"/>
                        <a:t> of task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D0F91D-D6B8-42B1-862D-A45F08DB1951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28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Creational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mechanisms to create objects in a more generic manner</a:t>
            </a:r>
          </a:p>
          <a:p>
            <a:r>
              <a:rPr lang="en-US" dirty="0" smtClean="0"/>
              <a:t>Direct object creation sometimes can make the application susceptible to frequent changes. </a:t>
            </a:r>
          </a:p>
          <a:p>
            <a:r>
              <a:rPr lang="en-US" dirty="0" smtClean="0"/>
              <a:t>Creational pattern is a more indirect way of object creation</a:t>
            </a:r>
          </a:p>
          <a:p>
            <a:r>
              <a:rPr lang="en-US" dirty="0" smtClean="0"/>
              <a:t>Provide </a:t>
            </a:r>
            <a:r>
              <a:rPr lang="en-US" dirty="0"/>
              <a:t>different ways (patterns) to remove explicit references in the concrete classes from the code that needs to instantiate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116194-511B-4209-B310-6C2A636A4845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51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Creational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400" dirty="0"/>
              <a:t>A system should be independent of how its objects and products are created.</a:t>
            </a:r>
          </a:p>
          <a:p>
            <a:r>
              <a:rPr lang="en-US" sz="2400" dirty="0" smtClean="0"/>
              <a:t>Hiding </a:t>
            </a:r>
            <a:r>
              <a:rPr lang="en-US" sz="2400" dirty="0"/>
              <a:t>the implementations of a class library or product, revealing only their interfaces.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different representation of independent complex </a:t>
            </a:r>
            <a:r>
              <a:rPr lang="en-US" sz="2400" dirty="0" smtClean="0"/>
              <a:t>objects shouldn’t have change impact</a:t>
            </a:r>
            <a:endParaRPr lang="en-US" sz="2400" dirty="0"/>
          </a:p>
          <a:p>
            <a:r>
              <a:rPr lang="en-US" sz="2400" dirty="0"/>
              <a:t>A class wants its subclass to implement the object it creates.</a:t>
            </a:r>
          </a:p>
          <a:p>
            <a:r>
              <a:rPr lang="en-US" sz="2400" dirty="0"/>
              <a:t>The class instantiations are specified at run-time.</a:t>
            </a:r>
          </a:p>
          <a:p>
            <a:r>
              <a:rPr lang="en-US" sz="2400" dirty="0"/>
              <a:t>There must be a single instance and client can access this instance at all times.</a:t>
            </a:r>
          </a:p>
          <a:p>
            <a:r>
              <a:rPr lang="en-US" sz="2400" dirty="0"/>
              <a:t>Instance should be extensible without </a:t>
            </a:r>
            <a:r>
              <a:rPr lang="en-US" sz="2400" dirty="0" smtClean="0"/>
              <a:t>modifying the code.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40C266-0FA4-438F-8DB0-1D4F9149C5C4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01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</a:p>
          <a:p>
            <a:pPr lvl="1"/>
            <a:r>
              <a:rPr lang="en-US" dirty="0" smtClean="0"/>
              <a:t>A method that creates a type of object</a:t>
            </a:r>
          </a:p>
          <a:p>
            <a:pPr lvl="1"/>
            <a:r>
              <a:rPr lang="en-US" dirty="0" smtClean="0"/>
              <a:t>Centralize the creation of objects</a:t>
            </a:r>
          </a:p>
          <a:p>
            <a:r>
              <a:rPr lang="en-US" dirty="0"/>
              <a:t>Factory Pattern</a:t>
            </a:r>
          </a:p>
          <a:p>
            <a:pPr lvl="1"/>
            <a:r>
              <a:rPr lang="en-US" dirty="0"/>
              <a:t>Centralize the decision of what factory (the class which actually creates the business object) to instantiate</a:t>
            </a:r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Restricts instantiation of only object for a business logic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51E05B-74D5-4B5C-A099-D12FFA2A4B9F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73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sz="2000" dirty="0"/>
              <a:t>A type (the creator) creates objects of another type (the product).</a:t>
            </a:r>
          </a:p>
          <a:p>
            <a:pPr lvl="1"/>
            <a:r>
              <a:rPr lang="en-US" sz="2000" dirty="0"/>
              <a:t>Subclasses of the creator type need to create different kinds of product objects.</a:t>
            </a:r>
          </a:p>
          <a:p>
            <a:pPr lvl="1"/>
            <a:r>
              <a:rPr lang="en-US" sz="2000" dirty="0"/>
              <a:t>Clients do not need to know the exact type of product objects.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Solution</a:t>
            </a:r>
          </a:p>
          <a:p>
            <a:pPr marL="91440" lvl="1" indent="-91440">
              <a:spcBef>
                <a:spcPts val="0"/>
              </a:spcBef>
            </a:pPr>
            <a:r>
              <a:rPr lang="en-US" sz="2000" dirty="0" smtClean="0"/>
              <a:t>Define </a:t>
            </a:r>
            <a:r>
              <a:rPr lang="en-US" sz="2000" dirty="0"/>
              <a:t>an (abstract) creator type that contains main logic of handling an abstract product.</a:t>
            </a:r>
          </a:p>
          <a:p>
            <a:pPr marL="91440" lvl="1" indent="-91440">
              <a:spcBef>
                <a:spcPts val="0"/>
              </a:spcBef>
            </a:pPr>
            <a:r>
              <a:rPr lang="en-US" sz="2000" dirty="0"/>
              <a:t>Define an abstract method, called the factory method, in the creator type.</a:t>
            </a:r>
            <a:br>
              <a:rPr lang="en-US" sz="2000" dirty="0"/>
            </a:br>
            <a:r>
              <a:rPr lang="en-US" sz="2000" dirty="0"/>
              <a:t>The factory method yields a product object.</a:t>
            </a:r>
          </a:p>
          <a:p>
            <a:pPr marL="91440" lvl="1" indent="-91440">
              <a:spcBef>
                <a:spcPts val="0"/>
              </a:spcBef>
            </a:pPr>
            <a:r>
              <a:rPr lang="en-US" sz="2000" dirty="0"/>
              <a:t>Each concrete creator class implements the factory method so that it returns an object of a concrete product class.</a:t>
            </a:r>
          </a:p>
          <a:p>
            <a:pPr marL="91440" lvl="1" indent="-91440">
              <a:spcBef>
                <a:spcPts val="0"/>
              </a:spcBef>
            </a:pPr>
            <a:endParaRPr lang="en-US" sz="2000" dirty="0"/>
          </a:p>
          <a:p>
            <a:pPr marL="91440" lvl="1" indent="-91440">
              <a:spcBef>
                <a:spcPts val="0"/>
              </a:spcBef>
            </a:pPr>
            <a:r>
              <a:rPr lang="en-US" sz="2000" dirty="0"/>
              <a:t>Define an (abstract) product type that models a common product</a:t>
            </a:r>
          </a:p>
          <a:p>
            <a:pPr marL="91440" lvl="1" indent="-91440">
              <a:spcBef>
                <a:spcPts val="0"/>
              </a:spcBef>
            </a:pPr>
            <a:r>
              <a:rPr lang="en-US" sz="2000" dirty="0"/>
              <a:t>Create concrete products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FACTORY METHOD </a:t>
            </a:r>
            <a:r>
              <a:rPr lang="en-US" b="1" dirty="0" smtClean="0"/>
              <a:t>Pattern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B0D854-36D0-4C9A-91F7-D28EF373DFC3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297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787" t="3158" r="1398" b="4611"/>
          <a:stretch/>
        </p:blipFill>
        <p:spPr>
          <a:xfrm>
            <a:off x="228600" y="2690648"/>
            <a:ext cx="8739012" cy="32529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EE2619-B40F-40EF-A344-8DE16D60855A}" type="datetime1">
              <a:rPr lang="en-US" smtClean="0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DocumentMgmtFramework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knows when to create a Document (when user selects the menu item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DOES NOT anticipate what type of Document to create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4476303"/>
            <a:ext cx="8686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930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9094</TotalTime>
  <Words>1354</Words>
  <Application>Microsoft Macintosh PowerPoint</Application>
  <PresentationFormat>On-screen Show (4:3)</PresentationFormat>
  <Paragraphs>232</Paragraphs>
  <Slides>20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think-cell Slide</vt:lpstr>
      <vt:lpstr>SS ZG653 (RL 14): Software Architecture Design Pattern</vt:lpstr>
      <vt:lpstr>Design Patterns</vt:lpstr>
      <vt:lpstr>Pattern Classification</vt:lpstr>
      <vt:lpstr>From GoF classification</vt:lpstr>
      <vt:lpstr>What is Creational Pattern?</vt:lpstr>
      <vt:lpstr>Why Creational Patterns?</vt:lpstr>
      <vt:lpstr>Three Creational Patterns</vt:lpstr>
      <vt:lpstr>The FACTORY METHOD Pattern</vt:lpstr>
      <vt:lpstr>Factory Method Pattern</vt:lpstr>
      <vt:lpstr>Factory Method Pattern Example</vt:lpstr>
      <vt:lpstr>Benefits</vt:lpstr>
      <vt:lpstr>Abstract Factory Pattern</vt:lpstr>
      <vt:lpstr>Abstract Factory Pattern</vt:lpstr>
      <vt:lpstr>Creational Patterns and Reflection</vt:lpstr>
      <vt:lpstr>Factory Method Without Reflection</vt:lpstr>
      <vt:lpstr>Factory With Reflection</vt:lpstr>
      <vt:lpstr>Singleton Pattern</vt:lpstr>
      <vt:lpstr>Singleton Example</vt:lpstr>
      <vt:lpstr>Applicability Example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1197</cp:revision>
  <dcterms:created xsi:type="dcterms:W3CDTF">2015-12-02T08:01:21Z</dcterms:created>
  <dcterms:modified xsi:type="dcterms:W3CDTF">2015-12-02T08:05:39Z</dcterms:modified>
</cp:coreProperties>
</file>