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1"/>
  </p:notesMasterIdLst>
  <p:sldIdLst>
    <p:sldId id="344" r:id="rId2"/>
    <p:sldId id="356" r:id="rId3"/>
    <p:sldId id="385" r:id="rId4"/>
    <p:sldId id="386" r:id="rId5"/>
    <p:sldId id="387" r:id="rId6"/>
    <p:sldId id="382" r:id="rId7"/>
    <p:sldId id="376" r:id="rId8"/>
    <p:sldId id="388" r:id="rId9"/>
    <p:sldId id="389" r:id="rId10"/>
    <p:sldId id="361" r:id="rId11"/>
    <p:sldId id="390" r:id="rId12"/>
    <p:sldId id="381" r:id="rId13"/>
    <p:sldId id="377" r:id="rId14"/>
    <p:sldId id="391" r:id="rId15"/>
    <p:sldId id="368" r:id="rId16"/>
    <p:sldId id="369" r:id="rId17"/>
    <p:sldId id="370" r:id="rId18"/>
    <p:sldId id="371" r:id="rId19"/>
    <p:sldId id="383" r:id="rId20"/>
    <p:sldId id="384" r:id="rId21"/>
    <p:sldId id="392" r:id="rId22"/>
    <p:sldId id="379" r:id="rId23"/>
    <p:sldId id="393" r:id="rId24"/>
    <p:sldId id="380" r:id="rId25"/>
    <p:sldId id="378" r:id="rId26"/>
    <p:sldId id="394" r:id="rId27"/>
    <p:sldId id="395" r:id="rId28"/>
    <p:sldId id="397" r:id="rId29"/>
    <p:sldId id="39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9382" autoAdjust="0"/>
    <p:restoredTop sz="93048" autoAdjust="0"/>
  </p:normalViewPr>
  <p:slideViewPr>
    <p:cSldViewPr>
      <p:cViewPr>
        <p:scale>
          <a:sx n="90" d="100"/>
          <a:sy n="90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F505-BD63-4DA8-9088-6C3115B7CA2B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050C1-1EBB-4349-8653-D4078516136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6512-428F-4E03-8CB4-DC25B3D82D46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439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06488-F9C2-4D8A-B5F4-E23D7B94A01E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272E-8D95-4420-9FBF-70FB3F1D7DF8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2340-FA53-4961-AB14-750881149B9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172A4-0C37-4898-BD77-350291C15FCE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08A9-3A87-42B9-B352-4A0B4DB50700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1F9A-D3B1-4401-9306-34B2576F0899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05B9-B66E-4D9C-A066-370A2DB194BF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0CE95-AAA2-4756-B023-A61F87597A6B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7E3468-6905-4D9C-AF88-968FE19EA5B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hyperlink" Target="http://www.google.co.in/url?sa=i&amp;rct=j&amp;q=&amp;esrc=s&amp;source=images&amp;cd=&amp;docid=KZgw9tdQ4YUuuM&amp;tbnid=t4N4aX3A2CdrDM:&amp;ved=0CAUQjRw&amp;url=http://www.usifaz.com/screwindex1.html&amp;ei=L_xDUtHcDoX_rAf7iYDYAQ&amp;psig=AFQjCNH6seLzksYSydFri7fnlcqVHKGJHg&amp;ust=1380273579649554" TargetMode="External"/><Relationship Id="rId5" Type="http://schemas.openxmlformats.org/officeDocument/2006/relationships/image" Target="../media/image12.gif"/><Relationship Id="rId6" Type="http://schemas.openxmlformats.org/officeDocument/2006/relationships/hyperlink" Target="http://commons.wikimedia.org/wiki/File:Piston_2.jpg" TargetMode="External"/><Relationship Id="rId7" Type="http://schemas.openxmlformats.org/officeDocument/2006/relationships/image" Target="../media/image13.jpeg"/><Relationship Id="rId8" Type="http://schemas.openxmlformats.org/officeDocument/2006/relationships/hyperlink" Target="http://www.seriouswheels.com/abc/BMW-Z4-Roadster-Engine-1600x1200.htm" TargetMode="External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tishfasteners.com/index.php/categories/nu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ukangjava.wordpress.com/2008/05/01/populate-jlist-from-jtextfield/" TargetMode="Externa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15):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Design Patterns</a:t>
            </a:r>
            <a:r>
              <a:rPr lang="en-GB" sz="3200" smtClean="0"/>
              <a:t>- Structure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18,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15.2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E81875-5386-4197-83CB-D4B9D82A9B9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3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pPr>
              <a:defRPr/>
            </a:pPr>
            <a:fld id="{5BEDEECF-FE8B-4B47-87AE-2519F07AF781}" type="datetime1">
              <a:rPr lang="en-US" smtClean="0"/>
              <a:pPr>
                <a:defRPr/>
              </a:pPr>
              <a:t>12/2/15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Adapter Pattern</a:t>
            </a:r>
            <a:endParaRPr lang="en-US" dirty="0"/>
          </a:p>
        </p:txBody>
      </p:sp>
      <p:pic>
        <p:nvPicPr>
          <p:cNvPr id="23554" name="Picture 2" descr="http://www.retrotouch.co.uk/user/products/large/2012-socket-white-CTwe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4372" t="29868" r="14656" b="28022"/>
          <a:stretch/>
        </p:blipFill>
        <p:spPr bwMode="auto">
          <a:xfrm>
            <a:off x="6553200" y="1289090"/>
            <a:ext cx="2365058" cy="140326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www.retrons.com/image/0806_msia%20uk%20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20580" y="2370282"/>
            <a:ext cx="2265820" cy="166687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www.zdnet.com/i/story/61/18/000586/plu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4838" r="8422" b="18344"/>
          <a:stretch/>
        </p:blipFill>
        <p:spPr bwMode="auto">
          <a:xfrm>
            <a:off x="319046" y="1295400"/>
            <a:ext cx="1977850" cy="92033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20617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66899" y="2418980"/>
            <a:ext cx="2280062" cy="1104406"/>
          </a:xfrm>
          <a:custGeom>
            <a:avLst/>
            <a:gdLst>
              <a:gd name="connsiteX0" fmla="*/ 0 w 2280062"/>
              <a:gd name="connsiteY0" fmla="*/ 0 h 1104406"/>
              <a:gd name="connsiteX1" fmla="*/ 629392 w 2280062"/>
              <a:gd name="connsiteY1" fmla="*/ 795647 h 1104406"/>
              <a:gd name="connsiteX2" fmla="*/ 2280062 w 2280062"/>
              <a:gd name="connsiteY2" fmla="*/ 1104406 h 1104406"/>
              <a:gd name="connsiteX3" fmla="*/ 2280062 w 2280062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062" h="1104406">
                <a:moveTo>
                  <a:pt x="0" y="0"/>
                </a:moveTo>
                <a:cubicBezTo>
                  <a:pt x="124691" y="305789"/>
                  <a:pt x="249382" y="611579"/>
                  <a:pt x="629392" y="795647"/>
                </a:cubicBezTo>
                <a:cubicBezTo>
                  <a:pt x="1009402" y="979715"/>
                  <a:pt x="2280062" y="1104406"/>
                  <a:pt x="2280062" y="1104406"/>
                </a:cubicBezTo>
                <a:lnTo>
                  <a:pt x="2280062" y="110440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020891" y="1599210"/>
            <a:ext cx="1498662" cy="1246909"/>
          </a:xfrm>
          <a:custGeom>
            <a:avLst/>
            <a:gdLst>
              <a:gd name="connsiteX0" fmla="*/ 61748 w 1498662"/>
              <a:gd name="connsiteY0" fmla="*/ 1246909 h 1246909"/>
              <a:gd name="connsiteX1" fmla="*/ 168626 w 1498662"/>
              <a:gd name="connsiteY1" fmla="*/ 451263 h 1246909"/>
              <a:gd name="connsiteX2" fmla="*/ 1498662 w 1498662"/>
              <a:gd name="connsiteY2" fmla="*/ 0 h 1246909"/>
              <a:gd name="connsiteX3" fmla="*/ 1498662 w 1498662"/>
              <a:gd name="connsiteY3" fmla="*/ 0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62" h="1246909">
                <a:moveTo>
                  <a:pt x="61748" y="1246909"/>
                </a:moveTo>
                <a:cubicBezTo>
                  <a:pt x="-4556" y="952995"/>
                  <a:pt x="-70860" y="659081"/>
                  <a:pt x="168626" y="451263"/>
                </a:cubicBezTo>
                <a:cubicBezTo>
                  <a:pt x="408112" y="243445"/>
                  <a:pt x="1498662" y="0"/>
                  <a:pt x="1498662" y="0"/>
                </a:cubicBezTo>
                <a:lnTo>
                  <a:pt x="1498662" y="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9179" y="22665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1" y="2674635"/>
            <a:ext cx="236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Service Provider (</a:t>
            </a:r>
            <a:r>
              <a:rPr lang="en-US" dirty="0" err="1" smtClean="0"/>
              <a:t>Adaptee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7748" y="3276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 req.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1329438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Req. is transferred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08" y="3886200"/>
            <a:ext cx="8599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any adapter in the real </a:t>
            </a:r>
            <a:r>
              <a:rPr lang="en-US" dirty="0" smtClean="0"/>
              <a:t>world, an Adapter </a:t>
            </a:r>
            <a:r>
              <a:rPr lang="en-US" dirty="0"/>
              <a:t>it is </a:t>
            </a:r>
            <a:r>
              <a:rPr lang="en-US" dirty="0" smtClean="0"/>
              <a:t>a </a:t>
            </a:r>
            <a:r>
              <a:rPr lang="en-US" dirty="0"/>
              <a:t>bridge between two </a:t>
            </a:r>
            <a:r>
              <a:rPr lang="en-US" dirty="0" smtClean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class </a:t>
            </a:r>
            <a:r>
              <a:rPr lang="en-US" dirty="0"/>
              <a:t>expecting some type of object and you have an object offering the same features, but exposing a different </a:t>
            </a:r>
            <a:r>
              <a:rPr lang="en-US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Certainly both </a:t>
            </a:r>
            <a:r>
              <a:rPr lang="en-US" dirty="0"/>
              <a:t>of them </a:t>
            </a:r>
            <a:r>
              <a:rPr lang="en-US" dirty="0" smtClean="0"/>
              <a:t>should be used instead of re-implementing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Changing </a:t>
            </a:r>
            <a:r>
              <a:rPr lang="en-US" dirty="0"/>
              <a:t>existing </a:t>
            </a:r>
            <a:r>
              <a:rPr lang="en-US" dirty="0" smtClean="0"/>
              <a:t>classes is not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why </a:t>
            </a:r>
            <a:r>
              <a:rPr lang="en-US" dirty="0"/>
              <a:t>not create an adapter...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09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5" grpId="0"/>
      <p:bldP spid="16" grpId="0"/>
      <p:bldP spid="11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5726" r="10320" b="11510"/>
          <a:stretch/>
        </p:blipFill>
        <p:spPr>
          <a:xfrm>
            <a:off x="689798" y="4148447"/>
            <a:ext cx="6495516" cy="23285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CEDBC-2416-4BE9-9EFD-199B60140D6B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24295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Define an adapter class that implements the </a:t>
            </a:r>
            <a:r>
              <a:rPr lang="en-US" dirty="0" smtClean="0"/>
              <a:t>Target interface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Adapter lets classes work together, that could not otherwise because of incompatible </a:t>
            </a:r>
            <a:r>
              <a:rPr lang="en-US" dirty="0" smtClean="0"/>
              <a:t>interfaces</a:t>
            </a:r>
          </a:p>
          <a:p>
            <a:pPr marL="800100" lvl="1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The adapter class holds a reference to the </a:t>
            </a:r>
            <a:r>
              <a:rPr lang="en-US" dirty="0" err="1"/>
              <a:t>A</a:t>
            </a:r>
            <a:r>
              <a:rPr lang="en-US" dirty="0" err="1" smtClean="0"/>
              <a:t>daptee</a:t>
            </a:r>
            <a:r>
              <a:rPr lang="en-US" dirty="0"/>
              <a:t>. It translates target methods to </a:t>
            </a:r>
            <a:r>
              <a:rPr lang="en-US" dirty="0" err="1"/>
              <a:t>Adaptee</a:t>
            </a:r>
            <a:r>
              <a:rPr lang="en-US" dirty="0"/>
              <a:t> methods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Adaptee</a:t>
            </a:r>
            <a:r>
              <a:rPr lang="en-US" dirty="0" smtClean="0"/>
              <a:t> is wrapped </a:t>
            </a:r>
            <a:r>
              <a:rPr lang="en-US" dirty="0"/>
              <a:t>into an adapter class </a:t>
            </a:r>
            <a:r>
              <a:rPr lang="en-US" dirty="0" smtClean="0"/>
              <a:t>object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Composition plays an important role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7696200" y="5550804"/>
            <a:ext cx="1143000" cy="612648"/>
          </a:xfrm>
          <a:prstGeom prst="accentCallout1">
            <a:avLst>
              <a:gd name="adj1" fmla="val 22627"/>
              <a:gd name="adj2" fmla="val 11407"/>
              <a:gd name="adj3" fmla="val -25124"/>
              <a:gd name="adj4" fmla="val -549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324600" y="3665172"/>
            <a:ext cx="1143000" cy="612648"/>
          </a:xfrm>
          <a:prstGeom prst="accentCallout1">
            <a:avLst>
              <a:gd name="adj1" fmla="val 55579"/>
              <a:gd name="adj2" fmla="val 11407"/>
              <a:gd name="adj3" fmla="val 102808"/>
              <a:gd name="adj4" fmla="val -40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6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PlayMyAudio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MediaPlayerInterface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player.play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("beyond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horizon.avi");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player.play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alone.mp4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F4474-9317-4422-B4BA-C4140404688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7338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3rd parties libraries and frameworks - most of the applications using third party libraries use adapters as a middle layer between the application and the 3rd party library to decouple the application from the </a:t>
            </a:r>
            <a:r>
              <a:rPr lang="en-US" dirty="0" smtClean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Suppose that you change this 3</a:t>
            </a:r>
            <a:r>
              <a:rPr lang="en-US" baseline="30000" dirty="0" smtClean="0"/>
              <a:t>rd</a:t>
            </a:r>
            <a:r>
              <a:rPr lang="en-US" dirty="0" smtClean="0"/>
              <a:t> party library. Then only </a:t>
            </a:r>
            <a:r>
              <a:rPr lang="en-US" dirty="0"/>
              <a:t>an adapter for the new library is required without having to change the application code.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29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much should the Adapter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do </a:t>
            </a:r>
            <a:r>
              <a:rPr lang="en-US" dirty="0" smtClean="0"/>
              <a:t>only that much which is necessary in </a:t>
            </a:r>
            <a:r>
              <a:rPr lang="en-US" dirty="0"/>
              <a:t>order to </a:t>
            </a:r>
            <a:r>
              <a:rPr lang="en-US" dirty="0" smtClean="0"/>
              <a:t>adapt</a:t>
            </a:r>
          </a:p>
          <a:p>
            <a:r>
              <a:rPr lang="en-US" dirty="0" smtClean="0"/>
              <a:t>If </a:t>
            </a:r>
            <a:r>
              <a:rPr lang="en-US" dirty="0"/>
              <a:t>the Target and </a:t>
            </a:r>
            <a:r>
              <a:rPr lang="en-US" dirty="0" err="1"/>
              <a:t>Adaptee</a:t>
            </a:r>
            <a:r>
              <a:rPr lang="en-US" dirty="0"/>
              <a:t> are similar then the adapter has just to delegate the requests from the Target to the </a:t>
            </a:r>
            <a:r>
              <a:rPr lang="en-US" dirty="0" err="1" smtClean="0"/>
              <a:t>Adaptee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Target and </a:t>
            </a:r>
            <a:r>
              <a:rPr lang="en-US" dirty="0" err="1"/>
              <a:t>Adaptee</a:t>
            </a:r>
            <a:r>
              <a:rPr lang="en-US" dirty="0"/>
              <a:t> are not similar, then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adapter might have to convert the data structures between </a:t>
            </a:r>
            <a:r>
              <a:rPr lang="en-US" dirty="0" smtClean="0"/>
              <a:t>those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operations required by the Target but not implemented by the </a:t>
            </a:r>
            <a:r>
              <a:rPr lang="en-US" dirty="0" err="1" smtClean="0"/>
              <a:t>Adaptee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BD394-B1AE-4102-B484-45D8F70AA602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432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15.3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831752-5209-4224-89F9-B740613D3BA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95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</a:t>
            </a:r>
            <a:r>
              <a:rPr lang="en-US" dirty="0" err="1" smtClean="0"/>
              <a:t>vs</a:t>
            </a:r>
            <a:r>
              <a:rPr lang="en-US" dirty="0" smtClean="0"/>
              <a:t> Composite Objects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1828800"/>
            <a:ext cx="4572000" cy="1905000"/>
            <a:chOff x="4114800" y="1828800"/>
            <a:chExt cx="4572000" cy="2438400"/>
          </a:xfrm>
        </p:grpSpPr>
        <p:pic>
          <p:nvPicPr>
            <p:cNvPr id="1026" name="Picture 2" descr="http://www.britishfasteners.com/images/nut2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2057400"/>
              <a:ext cx="1676400" cy="1885951"/>
            </a:xfrm>
            <a:prstGeom prst="rect">
              <a:avLst/>
            </a:prstGeom>
            <a:noFill/>
          </p:spPr>
        </p:pic>
        <p:pic>
          <p:nvPicPr>
            <p:cNvPr id="1028" name="Picture 4" descr="http://www.usifaz.com/Web%20Site%20Pics/Screws/Hex%20Cap%20Screw%202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5000" y="2438401"/>
              <a:ext cx="914400" cy="1066800"/>
            </a:xfrm>
            <a:prstGeom prst="rect">
              <a:avLst/>
            </a:prstGeom>
            <a:noFill/>
          </p:spPr>
        </p:pic>
        <p:pic>
          <p:nvPicPr>
            <p:cNvPr id="1034" name="Picture 10" descr="http://upload.wikimedia.org/wikipedia/commons/a/a4/Piston_2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1828800"/>
              <a:ext cx="1905000" cy="24384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52400" y="2362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Objects are atomic objects which can not be put into any other object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369" y="410140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Composite Objects are collection objects which can contain other objects (primitive or composite)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0" name="Picture 16" descr="http://www.seriouswheels.com/pics-abc/BMW-Z4-engine-1600x1200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8612" y="3496270"/>
            <a:ext cx="4067175" cy="2133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562987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Moreover, Composite lets clients treat individual objects and compositions of objects uniformly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0C187-1EB2-4F70-AABC-23A55FDCB685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64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typical GUI 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298" y="1752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Primitive Objects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9785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Composite Objects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54298" y="1745163"/>
            <a:ext cx="2286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1600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Button, Radio Button, Check Box, Text Fields,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78098" y="2667000"/>
            <a:ext cx="2286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268321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JFrame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JPanel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http://tukangjava.files.wordpress.com/2008/05/lis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3962400" cy="28194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828800" y="5943600"/>
            <a:ext cx="45720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5943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4" idx="3"/>
          </p:cNvCxnSpPr>
          <p:nvPr/>
        </p:nvCxnSpPr>
        <p:spPr>
          <a:xfrm flipH="1">
            <a:off x="6400800" y="6134100"/>
            <a:ext cx="381000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62400" y="5084955"/>
            <a:ext cx="2514600" cy="3252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4953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6553200" y="5143500"/>
            <a:ext cx="304800" cy="381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00" y="4343400"/>
            <a:ext cx="609600" cy="685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52600" y="4572000"/>
            <a:ext cx="2057400" cy="762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" y="4419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73498" y="4332249"/>
            <a:ext cx="1447800" cy="685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29400" y="4114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flipH="1">
            <a:off x="5921298" y="4305300"/>
            <a:ext cx="708102" cy="36984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32044-BC14-482E-87EB-7774802D57BE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414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 animBg="1"/>
      <p:bldP spid="8" grpId="0"/>
      <p:bldP spid="10" grpId="0" animBg="1"/>
      <p:bldP spid="12" grpId="0"/>
      <p:bldP spid="14" grpId="0" animBg="1"/>
      <p:bldP spid="15" grpId="0"/>
      <p:bldP spid="19" grpId="0" animBg="1"/>
      <p:bldP spid="20" grpId="0"/>
      <p:bldP spid="23" grpId="0" animBg="1"/>
      <p:bldP spid="27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operations that needs to be applied on both primitive as well as composite objects</a:t>
            </a:r>
          </a:p>
          <a:p>
            <a:r>
              <a:rPr lang="en-US" dirty="0" smtClean="0"/>
              <a:t>Interface for operation (whether for primitive type or composite type) is same</a:t>
            </a:r>
          </a:p>
          <a:p>
            <a:r>
              <a:rPr lang="en-US" dirty="0" smtClean="0"/>
              <a:t>Any operation for primitive type object is atomic in nature but the same operation for a composite type object is recursive in nature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5FD94-B03B-4DFC-8A20-8C3010C2AEE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1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865" t="7342" r="5729" b="26703"/>
          <a:stretch/>
        </p:blipFill>
        <p:spPr>
          <a:xfrm>
            <a:off x="152400" y="3686299"/>
            <a:ext cx="8756789" cy="24859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ED632-57E8-480F-9176-693362DC528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909" y="1447800"/>
            <a:ext cx="8534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STEP 1: Create an interface for Common Operations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STEP 2: Both Primitive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 Composite Objects Realize the same interface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STEP 3: Make Composite Objects as a collection of primitive objects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20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Structural 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Design Patterns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E6BF0-4624-4D0A-AD05-1D37E6DAA45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MyGUIApp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rectangle shape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veryComplexShape.render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D95BE-72F3-4BF3-8E1B-7BC2FA1B879D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2133600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3356758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00" y="4495800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075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composite pattern defines class hierarchies consisting of primitive objects and composite objects. Primitive objects can be composed into more complex objects, which in turn can be </a:t>
            </a:r>
            <a:r>
              <a:rPr lang="en-US" sz="2400" dirty="0" smtClean="0"/>
              <a:t>composed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endParaRPr lang="en-US" sz="2000" dirty="0" smtClean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r>
              <a:rPr lang="en-US" sz="2400" dirty="0"/>
              <a:t>Clients treat primitive and composite objects uniformly through a component interface (</a:t>
            </a:r>
            <a:r>
              <a:rPr lang="en-US" sz="2400" dirty="0" err="1"/>
              <a:t>GUIShape</a:t>
            </a:r>
            <a:r>
              <a:rPr lang="en-US" sz="2400" dirty="0"/>
              <a:t>) </a:t>
            </a:r>
            <a:r>
              <a:rPr lang="en-US" sz="2400" dirty="0" smtClean="0"/>
              <a:t>which </a:t>
            </a:r>
            <a:r>
              <a:rPr lang="en-US" sz="2400" dirty="0"/>
              <a:t>makes client code </a:t>
            </a:r>
            <a:r>
              <a:rPr lang="en-US" sz="2400" dirty="0" smtClean="0"/>
              <a:t>simple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Adding </a:t>
            </a:r>
            <a:r>
              <a:rPr lang="en-US" sz="2400" dirty="0"/>
              <a:t>new components can be easy and client code does not need to be changed since client deals with the new components through the component </a:t>
            </a:r>
            <a:r>
              <a:rPr lang="en-US" sz="2400" dirty="0" smtClean="0"/>
              <a:t>interface (</a:t>
            </a:r>
            <a:r>
              <a:rPr lang="en-US" sz="2400" dirty="0" err="1" smtClean="0"/>
              <a:t>GUIShape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2BFE4-2EE8-4D91-AAEB-7388C648C34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87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15.4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CB841-DA8F-407B-83DD-AAD68A17B299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5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need the ability to control the access to an object. </a:t>
            </a:r>
            <a:endParaRPr lang="en-US" sz="24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 if we need to use only a few methods of some costly objects we'll initialize those objects when we need them entirely. </a:t>
            </a:r>
            <a:endParaRPr lang="en-US" sz="1800" dirty="0" smtClean="0"/>
          </a:p>
          <a:p>
            <a:pPr lvl="1"/>
            <a:r>
              <a:rPr lang="en-US" sz="1800" dirty="0" smtClean="0"/>
              <a:t>Till that situation arises, we </a:t>
            </a:r>
            <a:r>
              <a:rPr lang="en-US" sz="1800" dirty="0"/>
              <a:t>can use some light objects exposing the same interface as the heavy objects. </a:t>
            </a:r>
            <a:endParaRPr lang="en-US" sz="1800" dirty="0" smtClean="0"/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light objects are </a:t>
            </a:r>
            <a:r>
              <a:rPr lang="en-US" sz="1800" dirty="0" smtClean="0"/>
              <a:t>proxy objects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hey </a:t>
            </a:r>
            <a:r>
              <a:rPr lang="en-US" sz="1800" dirty="0"/>
              <a:t>will instantiate those heavy objects when they are really </a:t>
            </a:r>
            <a:r>
              <a:rPr lang="en-US" sz="1800" dirty="0" smtClean="0"/>
              <a:t>need</a:t>
            </a:r>
          </a:p>
          <a:p>
            <a:pPr lvl="1"/>
            <a:endParaRPr lang="en-US" sz="1800" dirty="0"/>
          </a:p>
          <a:p>
            <a:r>
              <a:rPr lang="en-US" sz="2400" dirty="0"/>
              <a:t>This ability to control the access to an </a:t>
            </a:r>
            <a:r>
              <a:rPr lang="en-US" sz="2400" dirty="0" smtClean="0"/>
              <a:t>object 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a costly object needs to be instantiated and </a:t>
            </a:r>
            <a:r>
              <a:rPr lang="en-US" sz="1800" dirty="0" smtClean="0"/>
              <a:t>initialized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ifferent </a:t>
            </a:r>
            <a:r>
              <a:rPr lang="en-US" sz="1800" dirty="0"/>
              <a:t>access rights to an object, as well as </a:t>
            </a:r>
            <a:endParaRPr lang="en-US" sz="1800" dirty="0" smtClean="0"/>
          </a:p>
          <a:p>
            <a:pPr lvl="1"/>
            <a:r>
              <a:rPr lang="en-US" sz="1800" dirty="0" smtClean="0"/>
              <a:t>Providing </a:t>
            </a:r>
            <a:r>
              <a:rPr lang="en-US" sz="1800" dirty="0"/>
              <a:t>a sophisticated means of accessing and referencing objects running in other processes, on other machines.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A5C49-00C7-4D85-A9AB-A1C64AA0A392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8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4749" r="6717" b="4318"/>
          <a:stretch/>
        </p:blipFill>
        <p:spPr>
          <a:xfrm>
            <a:off x="2476501" y="2329175"/>
            <a:ext cx="4762499" cy="41478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AD8D47-5775-471A-AC53-822D0550A4AF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6325590" y="2403269"/>
            <a:ext cx="2666010" cy="838200"/>
          </a:xfrm>
          <a:prstGeom prst="accentCallout1">
            <a:avLst>
              <a:gd name="adj1" fmla="val 38500"/>
              <a:gd name="adj2" fmla="val -20"/>
              <a:gd name="adj3" fmla="val 8624"/>
              <a:gd name="adj4" fmla="val -216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interface is implemented by both Real subject and proxy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0" y="2667000"/>
            <a:ext cx="2743200" cy="3581400"/>
          </a:xfrm>
          <a:prstGeom prst="accentCallout1">
            <a:avLst>
              <a:gd name="adj1" fmla="val 28055"/>
              <a:gd name="adj2" fmla="val 98006"/>
              <a:gd name="adj3" fmla="val 38209"/>
              <a:gd name="adj4" fmla="val 117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Maintains </a:t>
            </a:r>
            <a:r>
              <a:rPr lang="en-US" dirty="0">
                <a:solidFill>
                  <a:schemeClr val="tx1"/>
                </a:solidFill>
              </a:rPr>
              <a:t>a reference that allows the Proxy to access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Implements </a:t>
            </a:r>
            <a:r>
              <a:rPr lang="en-US" dirty="0">
                <a:solidFill>
                  <a:schemeClr val="tx1"/>
                </a:solidFill>
              </a:rPr>
              <a:t>the same </a:t>
            </a:r>
            <a:r>
              <a:rPr lang="en-US" dirty="0" smtClean="0">
                <a:solidFill>
                  <a:schemeClr val="tx1"/>
                </a:solidFill>
              </a:rPr>
              <a:t>interface implemented </a:t>
            </a:r>
            <a:r>
              <a:rPr lang="en-US" dirty="0">
                <a:solidFill>
                  <a:schemeClr val="tx1"/>
                </a:solidFill>
              </a:rPr>
              <a:t>by the </a:t>
            </a:r>
            <a:r>
              <a:rPr lang="en-US" dirty="0" smtClean="0">
                <a:solidFill>
                  <a:schemeClr val="tx1"/>
                </a:solidFill>
              </a:rPr>
              <a:t>Real Subject </a:t>
            </a:r>
            <a:r>
              <a:rPr lang="en-US" dirty="0">
                <a:solidFill>
                  <a:schemeClr val="tx1"/>
                </a:solidFill>
              </a:rPr>
              <a:t>so that the Proxy can be substituted for the </a:t>
            </a:r>
            <a:r>
              <a:rPr lang="en-US" dirty="0" err="1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Controls </a:t>
            </a:r>
            <a:r>
              <a:rPr lang="en-US" dirty="0">
                <a:solidFill>
                  <a:schemeClr val="tx1"/>
                </a:solidFill>
              </a:rPr>
              <a:t>access to the </a:t>
            </a:r>
            <a:r>
              <a:rPr lang="en-US" dirty="0" err="1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 and may be responsible for its creation and deletion</a:t>
            </a:r>
          </a:p>
        </p:txBody>
      </p:sp>
      <p:sp>
        <p:nvSpPr>
          <p:cNvPr id="11" name="Line Callout 1 (Accent Bar) 10"/>
          <p:cNvSpPr/>
          <p:nvPr/>
        </p:nvSpPr>
        <p:spPr>
          <a:xfrm>
            <a:off x="6638306" y="5406242"/>
            <a:ext cx="2514600" cy="838200"/>
          </a:xfrm>
          <a:prstGeom prst="accentCallout1">
            <a:avLst>
              <a:gd name="adj1" fmla="val 21499"/>
              <a:gd name="adj2" fmla="val -19"/>
              <a:gd name="adj3" fmla="val -63631"/>
              <a:gd name="adj4" fmla="val -32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R</a:t>
            </a:r>
            <a:r>
              <a:rPr lang="en-US" dirty="0" smtClean="0">
                <a:solidFill>
                  <a:schemeClr val="tx1"/>
                </a:solidFill>
              </a:rPr>
              <a:t>eal subject that </a:t>
            </a:r>
            <a:r>
              <a:rPr lang="en-US" dirty="0">
                <a:solidFill>
                  <a:schemeClr val="tx1"/>
                </a:solidFill>
              </a:rPr>
              <a:t>the proxy represents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74108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client obtains a reference to a Proxy, the client then handles the proxy in the same way it handles </a:t>
            </a:r>
            <a:r>
              <a:rPr lang="en-US" dirty="0" err="1"/>
              <a:t>RealSubject</a:t>
            </a:r>
            <a:r>
              <a:rPr lang="en-US" dirty="0"/>
              <a:t> and thus invoking the method </a:t>
            </a:r>
            <a:r>
              <a:rPr lang="en-US" dirty="0" err="1" smtClean="0"/>
              <a:t>doOpeationA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1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calling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SimpleClient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ServerProxy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server.setup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server.doOperationA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server.doOperationB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try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executor.runCommand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executor.runCommand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abc.pdf");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 catch (Exception 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Message::"+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0A896-A504-4C7B-8888-00F683139DE5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13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Remote Proxy--Java RMI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object on one machine (executing in one JVM) called a client can invoke methods on </a:t>
            </a:r>
            <a:r>
              <a:rPr lang="en-US" sz="2400" dirty="0" smtClean="0"/>
              <a:t>a remote </a:t>
            </a:r>
            <a:r>
              <a:rPr lang="en-US" sz="2400" dirty="0"/>
              <a:t>object in another machine (another JVM)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proxy (also called a stub) resides on the client machine and the client invokes the proxy in as if it is invoking the object itself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proxy itself will handle communication to the remote object, invoke the method on that remote object, and would return the result if any to the </a:t>
            </a:r>
            <a:r>
              <a:rPr lang="en-US" sz="2400" dirty="0" smtClean="0"/>
              <a:t>client</a:t>
            </a:r>
          </a:p>
          <a:p>
            <a:r>
              <a:rPr lang="en-US" dirty="0" smtClean="0"/>
              <a:t>Proxy contains machine address, process id, object 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0453EB-3B4C-49B5-99C9-69B0FA4AE26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8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Virtual Proxy</a:t>
            </a:r>
            <a:r>
              <a:rPr lang="en-US" sz="2800" dirty="0" smtClean="0"/>
              <a:t>: Lazy loading when the data size is huge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place of a complex or heavy object, use a skeleton representation. </a:t>
            </a:r>
            <a:endParaRPr lang="en-US" sz="2400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an underlying image is huge in size, just represent it using a virtual proxy object and on demand load the real object</a:t>
            </a:r>
          </a:p>
          <a:p>
            <a:endParaRPr lang="en-US" sz="2800" dirty="0" smtClean="0"/>
          </a:p>
          <a:p>
            <a:r>
              <a:rPr lang="en-US" sz="2800" dirty="0" smtClean="0"/>
              <a:t>Protection </a:t>
            </a:r>
            <a:r>
              <a:rPr lang="en-US" sz="2800" dirty="0"/>
              <a:t>Proxy: Restricts access </a:t>
            </a:r>
            <a:endParaRPr lang="en-US" sz="2800" dirty="0" smtClean="0"/>
          </a:p>
          <a:p>
            <a:pPr lvl="1"/>
            <a:r>
              <a:rPr lang="en-US" sz="2400" dirty="0" smtClean="0"/>
              <a:t>Checks access rights before invoking the actual operation</a:t>
            </a:r>
          </a:p>
          <a:p>
            <a:pPr lvl="1"/>
            <a:r>
              <a:rPr lang="en-US" sz="2400" dirty="0" smtClean="0"/>
              <a:t>Accessing public </a:t>
            </a:r>
            <a:r>
              <a:rPr lang="en-US" sz="2400" dirty="0"/>
              <a:t>e-mail, social networking, data storage etc. in a </a:t>
            </a:r>
            <a:r>
              <a:rPr lang="en-US" sz="2400" dirty="0" smtClean="0"/>
              <a:t>corporate setup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73DEFF-15DB-4F9A-A4C6-A0FC354278CE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42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proxy</a:t>
            </a:r>
          </a:p>
          <a:p>
            <a:pPr lvl="1"/>
            <a:r>
              <a:rPr lang="en-US" dirty="0" smtClean="0"/>
              <a:t>Proxy is a process on a firewall machine</a:t>
            </a:r>
          </a:p>
          <a:p>
            <a:pPr lvl="1"/>
            <a:r>
              <a:rPr lang="en-US" dirty="0" smtClean="0"/>
              <a:t>Clients requests to outside world from within the firewall, is intercepted by this process</a:t>
            </a:r>
          </a:p>
          <a:p>
            <a:pPr lvl="1"/>
            <a:r>
              <a:rPr lang="en-US" dirty="0" smtClean="0"/>
              <a:t>Depending on the security policy, it allows or stops the request</a:t>
            </a:r>
          </a:p>
          <a:p>
            <a:pPr lvl="1"/>
            <a:r>
              <a:rPr lang="en-US" dirty="0" smtClean="0"/>
              <a:t>Incoming requests are also intercepted by proxy</a:t>
            </a:r>
          </a:p>
          <a:p>
            <a:pPr lvl="2"/>
            <a:r>
              <a:rPr lang="en-US" dirty="0" smtClean="0"/>
              <a:t>Checks for compliance before passing to the server</a:t>
            </a:r>
          </a:p>
          <a:p>
            <a:pPr lvl="1"/>
            <a:r>
              <a:rPr lang="en-US" dirty="0" smtClean="0"/>
              <a:t>Both inside and outside entities are oblivious to proxy until their requests are denied!!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06488-F9C2-4D8A-B5F4-E23D7B94A01E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60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42202C-6453-4498-95B9-A34C58C8CA2D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design patterns</a:t>
            </a:r>
          </a:p>
          <a:p>
            <a:pPr lvl="1"/>
            <a:r>
              <a:rPr lang="en-US" dirty="0" smtClean="0"/>
              <a:t>Provides easy </a:t>
            </a:r>
            <a:r>
              <a:rPr lang="en-US" dirty="0"/>
              <a:t>and </a:t>
            </a:r>
            <a:r>
              <a:rPr lang="en-US" dirty="0" smtClean="0"/>
              <a:t>generalized techniques to realize relationships between entities</a:t>
            </a:r>
          </a:p>
          <a:p>
            <a:r>
              <a:rPr lang="en-US" dirty="0" smtClean="0"/>
              <a:t>We shall study</a:t>
            </a:r>
          </a:p>
          <a:p>
            <a:pPr lvl="1"/>
            <a:r>
              <a:rPr lang="en-US" dirty="0" smtClean="0"/>
              <a:t>Decorator pattern</a:t>
            </a:r>
          </a:p>
          <a:p>
            <a:pPr lvl="1"/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Composite pattern</a:t>
            </a:r>
          </a:p>
          <a:p>
            <a:pPr lvl="1"/>
            <a:r>
              <a:rPr lang="en-US" dirty="0" smtClean="0"/>
              <a:t>Proxy pattern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E4CAA-6124-4E3A-845B-B2D5D06FCAA0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6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 smtClean="0"/>
              <a:t>15.1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BDF96-202C-4342-8FCF-4C2B34F4A3F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5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b="1" dirty="0" smtClean="0"/>
              <a:t>A component object need to be enhanced (a window to have a scrollbar) or additional responsibilities to be added</a:t>
            </a:r>
          </a:p>
          <a:p>
            <a:pPr>
              <a:buFontTx/>
              <a:buAutoNum type="arabicPeriod"/>
            </a:pPr>
            <a:r>
              <a:rPr lang="en-US" b="1" dirty="0" smtClean="0"/>
              <a:t>The </a:t>
            </a:r>
            <a:r>
              <a:rPr lang="en-US" b="1" dirty="0"/>
              <a:t>decorated object can be used in the same way as the undecorated object </a:t>
            </a:r>
          </a:p>
          <a:p>
            <a:pPr>
              <a:buFontTx/>
              <a:buAutoNum type="arabicPeriod"/>
            </a:pPr>
            <a:r>
              <a:rPr lang="en-US" b="1" dirty="0"/>
              <a:t>The </a:t>
            </a:r>
            <a:r>
              <a:rPr lang="en-US" b="1" dirty="0" smtClean="0"/>
              <a:t>original component </a:t>
            </a:r>
            <a:r>
              <a:rPr lang="en-US" b="1" dirty="0"/>
              <a:t>class does not want to take on the responsibility of the decoration </a:t>
            </a:r>
          </a:p>
          <a:p>
            <a:pPr>
              <a:buFontTx/>
              <a:buAutoNum type="arabicPeriod"/>
            </a:pPr>
            <a:r>
              <a:rPr lang="en-US" b="1" dirty="0"/>
              <a:t>There may be </a:t>
            </a:r>
            <a:r>
              <a:rPr lang="en-US" b="1" dirty="0" smtClean="0"/>
              <a:t>many possible </a:t>
            </a:r>
            <a:r>
              <a:rPr lang="en-US" b="1" dirty="0"/>
              <a:t>decorations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697A1-FDA3-4E68-9BC4-0CF25E34B34D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0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24461" t="2480" r="22474" b="44392"/>
          <a:stretch/>
        </p:blipFill>
        <p:spPr>
          <a:xfrm>
            <a:off x="4114800" y="1295400"/>
            <a:ext cx="5006439" cy="4773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373947-3E9E-4C3D-B434-8E0D8EDAAF02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403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an interface </a:t>
            </a:r>
            <a:r>
              <a:rPr lang="en-US" dirty="0" smtClean="0"/>
              <a:t>that </a:t>
            </a:r>
            <a:r>
              <a:rPr lang="en-US" dirty="0"/>
              <a:t>is an abstraction for the component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Concrete component classes realize this interface </a:t>
            </a:r>
            <a:r>
              <a:rPr lang="en-US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Decorator classes also realize this interface </a:t>
            </a:r>
            <a:r>
              <a:rPr lang="en-US" dirty="0" smtClean="0"/>
              <a:t>type </a:t>
            </a:r>
            <a:endParaRPr lang="en-US" dirty="0"/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Decorator </a:t>
            </a:r>
            <a:r>
              <a:rPr lang="en-US" dirty="0"/>
              <a:t>object manages the component object that it decorates 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When implementing a method from the component interface type, </a:t>
            </a:r>
            <a:r>
              <a:rPr lang="en-US" dirty="0" smtClean="0"/>
              <a:t> the </a:t>
            </a:r>
            <a:r>
              <a:rPr lang="en-US" dirty="0"/>
              <a:t>decorator class applies the method to the decorated </a:t>
            </a:r>
            <a:r>
              <a:rPr lang="en-US" dirty="0" smtClean="0"/>
              <a:t>component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Combines </a:t>
            </a:r>
            <a:r>
              <a:rPr lang="en-US" dirty="0"/>
              <a:t>the result with the effect of the </a:t>
            </a:r>
            <a:r>
              <a:rPr lang="en-US" dirty="0" smtClean="0"/>
              <a:t>decoration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05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Decorator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MyGUIApp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new window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Window 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ConcreteWindow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sometime later, you find that too much text!!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 you need scrolling functionality through decoration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ScrollableWindow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now window 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327BD-394E-4927-A9CB-6EF45F35D6F9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23E62-0C0F-4C39-B96D-1F45883588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396" y="5029200"/>
            <a:ext cx="78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Main function use the decorator pattern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Decorated object (</a:t>
            </a:r>
            <a:r>
              <a:rPr lang="en-US" dirty="0" err="1" smtClean="0"/>
              <a:t>ScrollableWindow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Invoking the main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defined in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56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Reader is the interface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BufferedReader</a:t>
            </a:r>
            <a:r>
              <a:rPr lang="en-US" dirty="0" smtClean="0"/>
              <a:t> is a Decorator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 = new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("readme.txt"));  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AA294D-12AF-4DDB-9063-6033BF1340D3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75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Decoration is more convenient for adding functionalities to objects instead of entire classes at </a:t>
            </a:r>
            <a:r>
              <a:rPr lang="en-US" dirty="0" smtClean="0"/>
              <a:t>runtime </a:t>
            </a:r>
          </a:p>
          <a:p>
            <a:r>
              <a:rPr lang="en-US" dirty="0" smtClean="0"/>
              <a:t>With </a:t>
            </a:r>
            <a:r>
              <a:rPr lang="en-US" dirty="0"/>
              <a:t>decoration it is also possible to remove the added functionalities </a:t>
            </a:r>
            <a:r>
              <a:rPr lang="en-US" dirty="0" smtClean="0"/>
              <a:t>dynamically</a:t>
            </a:r>
            <a:endParaRPr lang="en-US" dirty="0"/>
          </a:p>
          <a:p>
            <a:r>
              <a:rPr lang="en-US" dirty="0"/>
              <a:t>Decoration adds functionality to objects at runtime which would make debugging system functionality </a:t>
            </a:r>
            <a:r>
              <a:rPr lang="en-US" dirty="0" smtClean="0"/>
              <a:t>harder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27DEBE-CAC7-46AA-80E8-70F3F744A89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86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1829</Words>
  <Application>Microsoft Macintosh PowerPoint</Application>
  <PresentationFormat>On-screen Show (4:3)</PresentationFormat>
  <Paragraphs>266</Paragraphs>
  <Slides>29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think-cell Slide</vt:lpstr>
      <vt:lpstr>SS ZG653 (RL 15): Software Architecture Design Patterns- Structure</vt:lpstr>
      <vt:lpstr>Structural Patterns</vt:lpstr>
      <vt:lpstr>What is it?</vt:lpstr>
      <vt:lpstr>Decorator Pattern</vt:lpstr>
      <vt:lpstr>Decorator Pattern</vt:lpstr>
      <vt:lpstr>Decorator Pattern Class Diagram</vt:lpstr>
      <vt:lpstr>Using a Decorator</vt:lpstr>
      <vt:lpstr>Usage in JDK</vt:lpstr>
      <vt:lpstr>Consequences</vt:lpstr>
      <vt:lpstr>Adapter Pattern</vt:lpstr>
      <vt:lpstr>Introducing Adapter Pattern</vt:lpstr>
      <vt:lpstr>Adapter pattern class diagram</vt:lpstr>
      <vt:lpstr>Usage of Adapter Pattern</vt:lpstr>
      <vt:lpstr>How much should the Adapter work?</vt:lpstr>
      <vt:lpstr>Composite Pattern</vt:lpstr>
      <vt:lpstr>Primitive vs Composite Objects</vt:lpstr>
      <vt:lpstr>A typical GUI Application</vt:lpstr>
      <vt:lpstr>Composite Pattern Requirement</vt:lpstr>
      <vt:lpstr>Composite Pattern Class Diagram</vt:lpstr>
      <vt:lpstr>Using Composite Pattern</vt:lpstr>
      <vt:lpstr>Consequences</vt:lpstr>
      <vt:lpstr>Proxy Pattern</vt:lpstr>
      <vt:lpstr>Motivation and intent</vt:lpstr>
      <vt:lpstr>Class Diagram</vt:lpstr>
      <vt:lpstr>Client calling Proxy</vt:lpstr>
      <vt:lpstr>Examples</vt:lpstr>
      <vt:lpstr>Examples</vt:lpstr>
      <vt:lpstr>Examples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1333</cp:revision>
  <dcterms:created xsi:type="dcterms:W3CDTF">2015-12-02T08:06:06Z</dcterms:created>
  <dcterms:modified xsi:type="dcterms:W3CDTF">2015-12-02T08:15:40Z</dcterms:modified>
</cp:coreProperties>
</file>