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9"/>
  </p:notesMasterIdLst>
  <p:sldIdLst>
    <p:sldId id="344" r:id="rId2"/>
    <p:sldId id="356" r:id="rId3"/>
    <p:sldId id="452" r:id="rId4"/>
    <p:sldId id="440" r:id="rId5"/>
    <p:sldId id="438" r:id="rId6"/>
    <p:sldId id="441" r:id="rId7"/>
    <p:sldId id="442" r:id="rId8"/>
    <p:sldId id="443" r:id="rId9"/>
    <p:sldId id="453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47" r:id="rId34"/>
    <p:sldId id="458" r:id="rId35"/>
    <p:sldId id="448" r:id="rId36"/>
    <p:sldId id="459" r:id="rId37"/>
    <p:sldId id="39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9382" autoAdjust="0"/>
    <p:restoredTop sz="93048" autoAdjust="0"/>
  </p:normalViewPr>
  <p:slideViewPr>
    <p:cSldViewPr>
      <p:cViewPr varScale="1">
        <p:scale>
          <a:sx n="106" d="100"/>
          <a:sy n="106" d="100"/>
        </p:scale>
        <p:origin x="-1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765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A6B0-A981-4FE8-8CB2-CC48CCB7FF39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825B1-3233-4838-87B7-A8D92C36041E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72465-BCEC-4E06-A9C2-6B569F56F6A4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3691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0DCE2-2FBC-4FFC-B032-A3F4E93B9BBB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B16F2-75B5-4E12-BA4B-4E23576F0E85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C533F-1479-43E0-A905-648835C5B091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0CC8-4F7D-4B68-86C3-283FCB97F300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ABEE2-EF7A-4F64-8F26-C87619B31F76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94A2-5661-4019-9829-F72DFF4C87DE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56C7C-8C59-4C6F-AB87-C6196E01DC19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3A80-DDE5-4387-9B50-1449AC668E17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579A3E-B1BB-4FD9-A6CC-E8344720CC8A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microservices.html" TargetMode="External"/><Relationship Id="rId4" Type="http://schemas.openxmlformats.org/officeDocument/2006/relationships/hyperlink" Target="http://techblog.netflix.com/2012/07/embracing-differences-inside-netflix.html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artinfowler.com/articles/microservice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18):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Architecture of Next Gen Systems- Software </a:t>
            </a:r>
            <a:r>
              <a:rPr lang="en-GB" sz="3200" smtClean="0"/>
              <a:t>Architecture for Cloud </a:t>
            </a:r>
            <a:r>
              <a:rPr lang="en-GB" sz="3200" dirty="0" smtClean="0"/>
              <a:t>Computing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March 31,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Multi-Tenant Architecture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18.2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DFA7-B767-4CA9-9B31-96156B2FBE03}" type="datetime1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EA1C-A7DB-4043-A966-3C32264105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existed long before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Bank with many branches</a:t>
            </a:r>
          </a:p>
          <a:p>
            <a:pPr lvl="1"/>
            <a:r>
              <a:rPr lang="en-US" sz="2000" dirty="0" smtClean="0"/>
              <a:t>Each branch should be able to access only its own data</a:t>
            </a:r>
          </a:p>
          <a:p>
            <a:pPr lvl="1"/>
            <a:r>
              <a:rPr lang="en-US" sz="2000" dirty="0" smtClean="0"/>
              <a:t>Global changes should be possible- by adding a field to the master table</a:t>
            </a:r>
          </a:p>
          <a:p>
            <a:pPr lvl="1"/>
            <a:r>
              <a:rPr lang="en-US" sz="2000" dirty="0" smtClean="0"/>
              <a:t>Local branch specific fields should also be possible to add</a:t>
            </a:r>
          </a:p>
          <a:p>
            <a:pPr lvl="1"/>
            <a:r>
              <a:rPr lang="en-US" sz="2000" dirty="0" smtClean="0"/>
              <a:t>Global processing – like inter-bank reconciliation</a:t>
            </a:r>
          </a:p>
          <a:p>
            <a:pPr lvl="1"/>
            <a:r>
              <a:rPr lang="en-US" sz="2000" dirty="0" smtClean="0"/>
              <a:t>Fine grained data centric access</a:t>
            </a:r>
          </a:p>
          <a:p>
            <a:pPr lvl="2"/>
            <a:r>
              <a:rPr lang="en-US" sz="1800" dirty="0" smtClean="0"/>
              <a:t>High value transactions should be visible to special people in the bank</a:t>
            </a:r>
          </a:p>
          <a:p>
            <a:pPr lvl="2"/>
            <a:r>
              <a:rPr lang="en-US" sz="1800" dirty="0" smtClean="0"/>
              <a:t>Special customer names should be invisible by default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exactly the need of today’s multi-tenant systems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Multi-Tenancy</a:t>
            </a:r>
            <a:endParaRPr lang="en-IN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304800" y="1371599"/>
            <a:ext cx="8572500" cy="23622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Usually meant for hosted Software as a Service applications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Multi-tenancy - single code base; multiple customers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i="1" dirty="0" smtClean="0"/>
              <a:t>software development economies of scale driving down costs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i="1" dirty="0" smtClean="0"/>
              <a:t>rapid and invisible upgrades </a:t>
            </a:r>
            <a:endParaRPr lang="en-US" sz="2000" i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3581400"/>
            <a:ext cx="5962559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030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724400" cy="5410200"/>
          </a:xfrm>
        </p:spPr>
        <p:txBody>
          <a:bodyPr/>
          <a:lstStyle/>
          <a:p>
            <a:r>
              <a:rPr lang="en-US" dirty="0" smtClean="0"/>
              <a:t>Many early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pPr lvl="1"/>
            <a:r>
              <a:rPr lang="en-US" dirty="0" smtClean="0"/>
              <a:t>Extra column: OU_ID indicates organization id</a:t>
            </a:r>
          </a:p>
          <a:p>
            <a:pPr lvl="1"/>
            <a:r>
              <a:rPr lang="en-US" dirty="0" smtClean="0"/>
              <a:t>Each query is appended with OU_ID filter</a:t>
            </a:r>
          </a:p>
          <a:p>
            <a:r>
              <a:rPr lang="en-US" dirty="0" smtClean="0"/>
              <a:t>Reengineering an existing application using single schema model is difficult</a:t>
            </a:r>
          </a:p>
          <a:p>
            <a:r>
              <a:rPr lang="en-US" dirty="0" smtClean="0"/>
              <a:t>Difficult to have customer specific extensions</a:t>
            </a:r>
          </a:p>
          <a:p>
            <a:pPr lvl="1"/>
            <a:r>
              <a:rPr lang="en-US" dirty="0" smtClean="0"/>
              <a:t>Additional metadata table needs to be created and handled in the application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5029200" y="1981200"/>
          <a:ext cx="388620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647700"/>
                <a:gridCol w="545432"/>
                <a:gridCol w="613610"/>
                <a:gridCol w="545432"/>
                <a:gridCol w="886326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fields</a:t>
                      </a:r>
                      <a:r>
                        <a:rPr lang="en-US" baseline="0" dirty="0" smtClean="0"/>
                        <a:t> of the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schema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Multi-tenancy-Single Schema</a:t>
            </a:r>
            <a:endParaRPr lang="en-US" dirty="0"/>
          </a:p>
        </p:txBody>
      </p:sp>
      <p:grpSp>
        <p:nvGrpSpPr>
          <p:cNvPr id="2" name="Group 19"/>
          <p:cNvGrpSpPr/>
          <p:nvPr/>
        </p:nvGrpSpPr>
        <p:grpSpPr>
          <a:xfrm>
            <a:off x="4267200" y="1219200"/>
            <a:ext cx="4495800" cy="1676400"/>
            <a:chOff x="3200400" y="1219200"/>
            <a:chExt cx="4495800" cy="1676400"/>
          </a:xfrm>
        </p:grpSpPr>
        <p:sp>
          <p:nvSpPr>
            <p:cNvPr id="8" name="Rectangle 7"/>
            <p:cNvSpPr/>
            <p:nvPr/>
          </p:nvSpPr>
          <p:spPr>
            <a:xfrm>
              <a:off x="3200400" y="1219200"/>
              <a:ext cx="4495800" cy="167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1270000"/>
              <a:ext cx="914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1993900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2489200"/>
              <a:ext cx="457200" cy="342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29400" y="1371600"/>
              <a:ext cx="914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2133600"/>
              <a:ext cx="914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3100" y="1270000"/>
              <a:ext cx="80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1600200"/>
              <a:ext cx="685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6600" y="2450068"/>
              <a:ext cx="770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17" name="Action Button: Forward or Next 16">
              <a:hlinkClick r:id="" action="ppaction://noaction" highlightClick="1"/>
            </p:cNvPr>
            <p:cNvSpPr/>
            <p:nvPr/>
          </p:nvSpPr>
          <p:spPr>
            <a:xfrm>
              <a:off x="5016500" y="1257300"/>
              <a:ext cx="381000" cy="381000"/>
            </a:xfrm>
            <a:prstGeom prst="actionButtonForwardNex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2133600"/>
              <a:ext cx="103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Birthday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1200" y="1371600"/>
              <a:ext cx="851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Hobby</a:t>
              </a:r>
              <a:endParaRPr lang="en-US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6200" y="2743200"/>
          <a:ext cx="39624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"/>
                <a:gridCol w="762000"/>
                <a:gridCol w="990600"/>
                <a:gridCol w="7620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962400" y="4191000"/>
          <a:ext cx="5105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3000"/>
                <a:gridCol w="1447800"/>
                <a:gridCol w="838200"/>
                <a:gridCol w="609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Custom_field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Tennis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2400" y="4278868"/>
            <a:ext cx="174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table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1710" y="6019800"/>
            <a:ext cx="23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fields table</a:t>
            </a:r>
            <a:endParaRPr lang="en-US" dirty="0"/>
          </a:p>
        </p:txBody>
      </p:sp>
      <p:cxnSp>
        <p:nvCxnSpPr>
          <p:cNvPr id="27" name="Curved Connector 26"/>
          <p:cNvCxnSpPr>
            <a:stCxn id="17" idx="3"/>
            <a:endCxn id="37" idx="0"/>
          </p:cNvCxnSpPr>
          <p:nvPr/>
        </p:nvCxnSpPr>
        <p:spPr>
          <a:xfrm rot="16200000" flipH="1" flipV="1">
            <a:off x="3832225" y="-841375"/>
            <a:ext cx="342900" cy="4540250"/>
          </a:xfrm>
          <a:prstGeom prst="curvedConnector3">
            <a:avLst>
              <a:gd name="adj1" fmla="val -6666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8" idx="2"/>
            <a:endCxn id="34" idx="0"/>
          </p:cNvCxnSpPr>
          <p:nvPr/>
        </p:nvCxnSpPr>
        <p:spPr>
          <a:xfrm rot="16200000" flipH="1">
            <a:off x="6921757" y="2488943"/>
            <a:ext cx="457200" cy="12705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29400" y="3352800"/>
            <a:ext cx="231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</a:t>
            </a:r>
            <a:r>
              <a:rPr lang="en-US" sz="1600" dirty="0" err="1" smtClean="0"/>
              <a:t>fetchCustomfields</a:t>
            </a:r>
            <a:endParaRPr lang="en-US" sz="1600" dirty="0" smtClean="0"/>
          </a:p>
          <a:p>
            <a:r>
              <a:rPr lang="en-US" sz="1600" dirty="0" smtClean="0"/>
              <a:t>(“Customer”, </a:t>
            </a:r>
            <a:r>
              <a:rPr lang="en-US" sz="1600" dirty="0" err="1" smtClean="0"/>
              <a:t>cname</a:t>
            </a:r>
            <a:r>
              <a:rPr lang="en-US" sz="1600" dirty="0" smtClean="0"/>
              <a:t>, </a:t>
            </a:r>
            <a:r>
              <a:rPr lang="en-US" sz="1600" dirty="0" err="1" smtClean="0"/>
              <a:t>ou</a:t>
            </a:r>
            <a:r>
              <a:rPr lang="en-US" sz="1600" dirty="0" smtClean="0"/>
              <a:t>)</a:t>
            </a:r>
          </a:p>
        </p:txBody>
      </p:sp>
      <p:grpSp>
        <p:nvGrpSpPr>
          <p:cNvPr id="3" name="Group 51"/>
          <p:cNvGrpSpPr/>
          <p:nvPr/>
        </p:nvGrpSpPr>
        <p:grpSpPr>
          <a:xfrm>
            <a:off x="2971800" y="1600200"/>
            <a:ext cx="1257300" cy="1143000"/>
            <a:chOff x="2971800" y="1600200"/>
            <a:chExt cx="1257300" cy="114300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3048000" y="1600200"/>
              <a:ext cx="118110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971800" y="1981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8600" y="1600200"/>
            <a:ext cx="300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</a:t>
            </a:r>
            <a:r>
              <a:rPr lang="en-US" sz="1600" dirty="0" err="1" smtClean="0"/>
              <a:t>fetchCustomer</a:t>
            </a:r>
            <a:r>
              <a:rPr lang="en-US" sz="1600" dirty="0" smtClean="0"/>
              <a:t> (</a:t>
            </a:r>
            <a:r>
              <a:rPr lang="en-US" sz="1600" dirty="0" err="1" smtClean="0"/>
              <a:t>cname</a:t>
            </a:r>
            <a:r>
              <a:rPr lang="en-US" sz="1600" dirty="0" smtClean="0"/>
              <a:t>, </a:t>
            </a:r>
            <a:r>
              <a:rPr lang="en-US" sz="1600" dirty="0" err="1" smtClean="0"/>
              <a:t>ou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5" name="Group 50"/>
          <p:cNvGrpSpPr/>
          <p:nvPr/>
        </p:nvGrpSpPr>
        <p:grpSpPr>
          <a:xfrm>
            <a:off x="4038600" y="2895600"/>
            <a:ext cx="2209800" cy="1295400"/>
            <a:chOff x="4038600" y="2895600"/>
            <a:chExt cx="2209800" cy="1295400"/>
          </a:xfrm>
        </p:grpSpPr>
        <p:sp>
          <p:nvSpPr>
            <p:cNvPr id="36" name="TextBox 35"/>
            <p:cNvSpPr txBox="1"/>
            <p:nvPr/>
          </p:nvSpPr>
          <p:spPr>
            <a:xfrm>
              <a:off x="4495800" y="3429000"/>
              <a:ext cx="130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 update()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0800000" flipV="1">
              <a:off x="4038600" y="2895600"/>
              <a:ext cx="12192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5105400" y="3048000"/>
              <a:ext cx="129540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4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 Schema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computes the OU_ID and then switches to the appropriate database</a:t>
            </a:r>
          </a:p>
          <a:p>
            <a:r>
              <a:rPr lang="en-US" dirty="0" smtClean="0"/>
              <a:t>Separate schema for each customer</a:t>
            </a:r>
          </a:p>
          <a:p>
            <a:pPr lvl="1"/>
            <a:r>
              <a:rPr lang="en-US" dirty="0" smtClean="0"/>
              <a:t>One customer type has name, address, hobby, birthday </a:t>
            </a:r>
          </a:p>
          <a:p>
            <a:pPr lvl="1"/>
            <a:r>
              <a:rPr lang="en-US" dirty="0" smtClean="0"/>
              <a:t>Another customer type has name, address, risk</a:t>
            </a:r>
          </a:p>
          <a:p>
            <a:r>
              <a:rPr lang="en-US" dirty="0" smtClean="0"/>
              <a:t>Separate Metadata table for customization</a:t>
            </a:r>
          </a:p>
          <a:p>
            <a:pPr lvl="1"/>
            <a:r>
              <a:rPr lang="en-US" dirty="0" smtClean="0"/>
              <a:t>Does not contain field-name-value pair for each customized record</a:t>
            </a:r>
          </a:p>
          <a:p>
            <a:pPr lvl="1"/>
            <a:r>
              <a:rPr lang="en-US" dirty="0" smtClean="0"/>
              <a:t>Just the customization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9C34-9EA8-4F6E-8B55-082EAE1125BF}" type="datetime1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9E3-4EA4-4EB4-A6A2-0A7E31A9456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Multi-tenancy- Multiple Schema</a:t>
            </a:r>
            <a:endParaRPr lang="en-US" dirty="0"/>
          </a:p>
        </p:txBody>
      </p:sp>
      <p:grpSp>
        <p:nvGrpSpPr>
          <p:cNvPr id="2" name="Group 19"/>
          <p:cNvGrpSpPr/>
          <p:nvPr/>
        </p:nvGrpSpPr>
        <p:grpSpPr>
          <a:xfrm>
            <a:off x="4267200" y="1295400"/>
            <a:ext cx="4495800" cy="1676400"/>
            <a:chOff x="3200400" y="1219200"/>
            <a:chExt cx="4495800" cy="1676400"/>
          </a:xfrm>
        </p:grpSpPr>
        <p:sp>
          <p:nvSpPr>
            <p:cNvPr id="8" name="Rectangle 7"/>
            <p:cNvSpPr/>
            <p:nvPr/>
          </p:nvSpPr>
          <p:spPr>
            <a:xfrm>
              <a:off x="3200400" y="1219200"/>
              <a:ext cx="4495800" cy="167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1270000"/>
              <a:ext cx="914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1993900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2489200"/>
              <a:ext cx="457200" cy="342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29400" y="1371600"/>
              <a:ext cx="914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2133600"/>
              <a:ext cx="914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3100" y="1270000"/>
              <a:ext cx="80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1600200"/>
              <a:ext cx="685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6600" y="2450068"/>
              <a:ext cx="770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17" name="Action Button: Forward or Next 16">
              <a:hlinkClick r:id="" action="ppaction://noaction" highlightClick="1"/>
            </p:cNvPr>
            <p:cNvSpPr/>
            <p:nvPr/>
          </p:nvSpPr>
          <p:spPr>
            <a:xfrm>
              <a:off x="5016500" y="1257300"/>
              <a:ext cx="381000" cy="381000"/>
            </a:xfrm>
            <a:prstGeom prst="actionButtonForwardNex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2133600"/>
              <a:ext cx="103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Birthday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1200" y="1371600"/>
              <a:ext cx="851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Hobby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100" y="1432560"/>
          <a:ext cx="2705100" cy="1691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700"/>
                <a:gridCol w="9144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 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OU_ID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Hobby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Birthday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490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667000" y="4050268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667000" y="5421868"/>
          <a:ext cx="4064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"/>
                <a:gridCol w="812800"/>
                <a:gridCol w="965200"/>
                <a:gridCol w="6604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114800" y="4736068"/>
            <a:ext cx="284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schema for 503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183868"/>
            <a:ext cx="284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schema for 490</a:t>
            </a:r>
            <a:endParaRPr lang="en-US" dirty="0"/>
          </a:p>
        </p:txBody>
      </p:sp>
      <p:grpSp>
        <p:nvGrpSpPr>
          <p:cNvPr id="3" name="Group 41"/>
          <p:cNvGrpSpPr/>
          <p:nvPr/>
        </p:nvGrpSpPr>
        <p:grpSpPr>
          <a:xfrm>
            <a:off x="381000" y="1714501"/>
            <a:ext cx="5892800" cy="2437030"/>
            <a:chOff x="381000" y="1714501"/>
            <a:chExt cx="5892800" cy="2437030"/>
          </a:xfrm>
        </p:grpSpPr>
        <p:cxnSp>
          <p:nvCxnSpPr>
            <p:cNvPr id="29" name="Shape 28"/>
            <p:cNvCxnSpPr>
              <a:stCxn id="17" idx="1"/>
              <a:endCxn id="34" idx="0"/>
            </p:cNvCxnSpPr>
            <p:nvPr/>
          </p:nvCxnSpPr>
          <p:spPr>
            <a:xfrm rot="5400000">
              <a:off x="3196666" y="428066"/>
              <a:ext cx="1790700" cy="436356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81000" y="3505200"/>
              <a:ext cx="3058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fetchCustomer(cname</a:t>
              </a:r>
              <a:r>
                <a:rPr lang="en-US" dirty="0" smtClean="0"/>
                <a:t>, </a:t>
              </a:r>
              <a:r>
                <a:rPr lang="en-US" dirty="0" err="1" smtClean="0"/>
                <a:t>ou</a:t>
              </a:r>
              <a:r>
                <a:rPr lang="en-US" dirty="0" smtClean="0"/>
                <a:t>) {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5" name="Group 42"/>
          <p:cNvGrpSpPr/>
          <p:nvPr/>
        </p:nvGrpSpPr>
        <p:grpSpPr>
          <a:xfrm>
            <a:off x="5257800" y="2971800"/>
            <a:ext cx="1257300" cy="1143000"/>
            <a:chOff x="5257800" y="2971800"/>
            <a:chExt cx="1257300" cy="1143000"/>
          </a:xfrm>
        </p:grpSpPr>
        <p:cxnSp>
          <p:nvCxnSpPr>
            <p:cNvPr id="31" name="Straight Arrow Connector 30"/>
            <p:cNvCxnSpPr>
              <a:endCxn id="8" idx="2"/>
            </p:cNvCxnSpPr>
            <p:nvPr/>
          </p:nvCxnSpPr>
          <p:spPr>
            <a:xfrm flipV="1">
              <a:off x="5334000" y="2971800"/>
              <a:ext cx="118110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57800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0" name="Group 43"/>
          <p:cNvGrpSpPr/>
          <p:nvPr/>
        </p:nvGrpSpPr>
        <p:grpSpPr>
          <a:xfrm>
            <a:off x="7010400" y="2133600"/>
            <a:ext cx="1752600" cy="1981200"/>
            <a:chOff x="7010400" y="2133600"/>
            <a:chExt cx="1752600" cy="1981200"/>
          </a:xfrm>
        </p:grpSpPr>
        <p:cxnSp>
          <p:nvCxnSpPr>
            <p:cNvPr id="33" name="Shape 32"/>
            <p:cNvCxnSpPr>
              <a:stCxn id="8" idx="3"/>
            </p:cNvCxnSpPr>
            <p:nvPr/>
          </p:nvCxnSpPr>
          <p:spPr>
            <a:xfrm flipH="1">
              <a:off x="7848600" y="2133600"/>
              <a:ext cx="914400" cy="1981200"/>
            </a:xfrm>
            <a:prstGeom prst="curvedConnector4">
              <a:avLst>
                <a:gd name="adj1" fmla="val -25000"/>
                <a:gd name="adj2" fmla="val 7115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010400" y="3200400"/>
              <a:ext cx="130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 update()</a:t>
              </a:r>
              <a:endParaRPr lang="en-US" dirty="0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2705100" y="1219200"/>
            <a:ext cx="1600200" cy="1676400"/>
            <a:chOff x="2705100" y="990600"/>
            <a:chExt cx="1600200" cy="1676400"/>
          </a:xfrm>
        </p:grpSpPr>
        <p:cxnSp>
          <p:nvCxnSpPr>
            <p:cNvPr id="27" name="Curved Connector 26"/>
            <p:cNvCxnSpPr>
              <a:stCxn id="14" idx="1"/>
            </p:cNvCxnSpPr>
            <p:nvPr/>
          </p:nvCxnSpPr>
          <p:spPr>
            <a:xfrm rot="10800000" flipV="1">
              <a:off x="2743200" y="1530866"/>
              <a:ext cx="1536700" cy="113613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705100" y="9906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1. </a:t>
              </a:r>
              <a:r>
                <a:rPr lang="en-US" sz="1600" dirty="0" err="1" smtClean="0"/>
                <a:t>fetchSchema</a:t>
              </a:r>
              <a:r>
                <a:rPr lang="en-US" sz="1600" dirty="0" smtClean="0"/>
                <a:t> (“Customer”, </a:t>
              </a:r>
              <a:r>
                <a:rPr lang="en-US" sz="1600" dirty="0" err="1" smtClean="0"/>
                <a:t>ou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939800"/>
          </a:xfrm>
        </p:spPr>
        <p:txBody>
          <a:bodyPr/>
          <a:lstStyle/>
          <a:p>
            <a:r>
              <a:rPr lang="en-US" dirty="0" smtClean="0"/>
              <a:t>Multi-tenancy using Cloud Data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3352800"/>
          </a:xfrm>
        </p:spPr>
        <p:txBody>
          <a:bodyPr/>
          <a:lstStyle/>
          <a:p>
            <a:r>
              <a:rPr lang="en-US" sz="2000" dirty="0" smtClean="0"/>
              <a:t>Google App Engine supports multi-tenancy anyway</a:t>
            </a:r>
          </a:p>
          <a:p>
            <a:pPr lvl="1"/>
            <a:r>
              <a:rPr lang="en-US" sz="1800" dirty="0" smtClean="0"/>
              <a:t>User1’s </a:t>
            </a:r>
            <a:r>
              <a:rPr lang="en-US" sz="1800" dirty="0" err="1" smtClean="0"/>
              <a:t>datastore</a:t>
            </a:r>
            <a:r>
              <a:rPr lang="en-US" sz="1800" dirty="0" smtClean="0"/>
              <a:t> does not interfere with User2</a:t>
            </a:r>
          </a:p>
          <a:p>
            <a:pPr lvl="1"/>
            <a:r>
              <a:rPr lang="en-US" sz="1800" dirty="0" smtClean="0"/>
              <a:t>Though underlying data structure is the same for User1, and User2</a:t>
            </a:r>
          </a:p>
          <a:p>
            <a:r>
              <a:rPr lang="en-US" sz="2000" dirty="0" smtClean="0"/>
              <a:t>Suppose that you as application developer want to implement your own multi-tenancy on Google App Engine</a:t>
            </a:r>
          </a:p>
          <a:p>
            <a:r>
              <a:rPr lang="en-US" sz="2000" dirty="0" smtClean="0"/>
              <a:t>Once you create a “Customer” kind, you can’t create it again!</a:t>
            </a:r>
          </a:p>
          <a:p>
            <a:pPr lvl="1"/>
            <a:r>
              <a:rPr lang="en-US" sz="1800" dirty="0" smtClean="0"/>
              <a:t>You can leverage dynamic schema property of GFS to support this</a:t>
            </a:r>
          </a:p>
          <a:p>
            <a:pPr lvl="1"/>
            <a:r>
              <a:rPr lang="en-US" sz="1800" dirty="0" smtClean="0"/>
              <a:t>If you use Python, at runtime you can create a class using </a:t>
            </a:r>
            <a:r>
              <a:rPr lang="en-US" sz="1800" dirty="0" smtClean="0">
                <a:latin typeface="Courier"/>
                <a:cs typeface="Courier"/>
              </a:rPr>
              <a:t>type()</a:t>
            </a:r>
            <a:r>
              <a:rPr lang="en-US" sz="1800" dirty="0" smtClean="0"/>
              <a:t> function </a:t>
            </a:r>
          </a:p>
          <a:p>
            <a:pPr lvl="2"/>
            <a:r>
              <a:rPr lang="en-US" sz="1800" dirty="0" smtClean="0"/>
              <a:t>Create subclasses of Customer such as Customer_503, Customer_490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EBFD76-CC86-466E-B91C-A2434AAAAB96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4744720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0" y="5638800"/>
          <a:ext cx="4064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"/>
                <a:gridCol w="812800"/>
                <a:gridCol w="965200"/>
                <a:gridCol w="6604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2485" y="4953000"/>
            <a:ext cx="169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Customer_503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2485" y="5879068"/>
            <a:ext cx="169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Customer_490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5334000"/>
            <a:ext cx="7772400" cy="815975"/>
          </a:xfrm>
        </p:spPr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Images and Content Ref: </a:t>
            </a:r>
          </a:p>
          <a:p>
            <a:r>
              <a:rPr lang="en-US" dirty="0" smtClean="0">
                <a:hlinkClick r:id="rId2"/>
              </a:rPr>
              <a:t>http://martinfowler.com/articles/microservices.html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http://microservices.io/patterns/microservices.html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http://techblog.netflix.com/2012/07/embracing-differences-inside-netflix.html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Book: </a:t>
            </a:r>
            <a:r>
              <a:rPr lang="en-US" dirty="0" err="1" smtClean="0"/>
              <a:t>Releast</a:t>
            </a:r>
            <a:r>
              <a:rPr lang="en-US" dirty="0" smtClean="0"/>
              <a:t>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20589"/>
            <a:ext cx="2819400" cy="6558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1048512"/>
            <a:ext cx="1981200" cy="475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1676400"/>
            <a:ext cx="5056093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00" y="381000"/>
            <a:ext cx="2286000" cy="889000"/>
          </a:xfrm>
          <a:prstGeom prst="rect">
            <a:avLst/>
          </a:prstGeom>
        </p:spPr>
      </p:pic>
      <p:sp>
        <p:nvSpPr>
          <p:cNvPr id="12" name="Text Placeholder 7"/>
          <p:cNvSpPr txBox="1">
            <a:spLocks/>
          </p:cNvSpPr>
          <p:nvPr/>
        </p:nvSpPr>
        <p:spPr bwMode="auto">
          <a:xfrm>
            <a:off x="762000" y="4572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 approach to develop an application as a suite of small components (modules)</a:t>
            </a:r>
          </a:p>
          <a:p>
            <a:pPr lvl="1"/>
            <a:r>
              <a:rPr lang="en-US" sz="1800" dirty="0" smtClean="0"/>
              <a:t>Implements a business capability, independently deployable</a:t>
            </a:r>
          </a:p>
          <a:p>
            <a:pPr lvl="1"/>
            <a:r>
              <a:rPr lang="en-US" sz="1800" dirty="0" smtClean="0"/>
              <a:t>Independently replaceable and upgradeable, hence loosely coupled</a:t>
            </a:r>
          </a:p>
          <a:p>
            <a:r>
              <a:rPr lang="en-US" sz="2000" dirty="0" smtClean="0"/>
              <a:t>(Micro) Service</a:t>
            </a:r>
          </a:p>
          <a:p>
            <a:pPr lvl="1"/>
            <a:r>
              <a:rPr lang="en-US" sz="1800" dirty="0" smtClean="0"/>
              <a:t>Collection of components provide a business functionality</a:t>
            </a:r>
          </a:p>
          <a:p>
            <a:pPr lvl="1"/>
            <a:r>
              <a:rPr lang="en-US" sz="1800" dirty="0" smtClean="0"/>
              <a:t>Published Interface (read IEEE Software article by Fowler)</a:t>
            </a:r>
          </a:p>
          <a:p>
            <a:pPr lvl="1"/>
            <a:r>
              <a:rPr lang="en-US" sz="1800" dirty="0" smtClean="0"/>
              <a:t>Out-of-process, runs in its own process and communicating lightly- REST style</a:t>
            </a:r>
          </a:p>
          <a:p>
            <a:r>
              <a:rPr lang="en-US" sz="2000" dirty="0" smtClean="0"/>
              <a:t>Application</a:t>
            </a:r>
          </a:p>
          <a:p>
            <a:pPr lvl="1"/>
            <a:r>
              <a:rPr lang="en-US" sz="1800" dirty="0" smtClean="0"/>
              <a:t>Collection of services, each service can be one or more processes</a:t>
            </a:r>
          </a:p>
          <a:p>
            <a:pPr lvl="2"/>
            <a:r>
              <a:rPr lang="en-US" sz="1600" dirty="0" smtClean="0"/>
              <a:t>They are always built together</a:t>
            </a:r>
          </a:p>
          <a:p>
            <a:pPr lvl="2"/>
            <a:r>
              <a:rPr lang="en-US" sz="1600" dirty="0" smtClean="0"/>
              <a:t>Use their own database</a:t>
            </a:r>
          </a:p>
          <a:p>
            <a:pPr lvl="1"/>
            <a:r>
              <a:rPr lang="en-US" sz="1800" dirty="0" smtClean="0"/>
              <a:t>Many languages</a:t>
            </a:r>
          </a:p>
          <a:p>
            <a:pPr lvl="1"/>
            <a:r>
              <a:rPr lang="en-US" sz="1800" dirty="0" smtClean="0"/>
              <a:t>Centralized management is limited and written in a different languages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33925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Quality Attributes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sz="4000" dirty="0" smtClean="0"/>
              <a:t>18.1</a:t>
            </a: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B60FF-B389-40CC-9784-7DC8387049C4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3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31089"/>
            <a:ext cx="5314950" cy="242211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DFA7-B767-4CA9-9B31-96156B2FBE03}" type="datetime1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D3B5EA1C-A7DB-4043-A966-3C322641058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 </a:t>
            </a:r>
            <a:r>
              <a:rPr lang="en-US" dirty="0" err="1" smtClean="0"/>
              <a:t>vs</a:t>
            </a:r>
            <a:r>
              <a:rPr lang="en-US" dirty="0" smtClean="0"/>
              <a:t> Microservice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6000" y="12192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client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8700" y="2286000"/>
            <a:ext cx="1524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balanced WWW</a:t>
            </a:r>
            <a:endParaRPr lang="en-US" dirty="0"/>
          </a:p>
        </p:txBody>
      </p:sp>
      <p:sp>
        <p:nvSpPr>
          <p:cNvPr id="18" name="Frame 17"/>
          <p:cNvSpPr/>
          <p:nvPr/>
        </p:nvSpPr>
        <p:spPr>
          <a:xfrm>
            <a:off x="381000" y="3505200"/>
            <a:ext cx="2819400" cy="1600200"/>
          </a:xfrm>
          <a:prstGeom prst="frame">
            <a:avLst>
              <a:gd name="adj1" fmla="val 53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36576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Banking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front-end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4343400"/>
            <a:ext cx="1219200" cy="533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AcctMgmt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00" y="4343400"/>
            <a:ext cx="1219200" cy="533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MoneyXfer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>
            <a:off x="1333500" y="5511800"/>
            <a:ext cx="914400" cy="914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6" idx="2"/>
            <a:endCxn id="17" idx="0"/>
          </p:cNvCxnSpPr>
          <p:nvPr/>
        </p:nvCxnSpPr>
        <p:spPr>
          <a:xfrm rot="16200000" flipH="1">
            <a:off x="1517650" y="2012950"/>
            <a:ext cx="533400" cy="12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8" idx="0"/>
          </p:cNvCxnSpPr>
          <p:nvPr/>
        </p:nvCxnSpPr>
        <p:spPr>
          <a:xfrm rot="5400000">
            <a:off x="1485900" y="32004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22" idx="1"/>
          </p:cNvCxnSpPr>
          <p:nvPr/>
        </p:nvCxnSpPr>
        <p:spPr>
          <a:xfrm rot="5400000">
            <a:off x="1587500" y="5308600"/>
            <a:ext cx="406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19300" y="3175000"/>
            <a:ext cx="132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App-server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01750"/>
            <a:ext cx="5389422" cy="319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Avoid Conway’s Law (design of system is a copy of the organization’s communication structure)</a:t>
            </a:r>
          </a:p>
          <a:p>
            <a:pPr lvl="1"/>
            <a:r>
              <a:rPr lang="en-US" sz="2000" dirty="0" smtClean="0"/>
              <a:t>Create a service that is based on business functionality (with its own UI, business logic, database)	</a:t>
            </a:r>
          </a:p>
          <a:p>
            <a:r>
              <a:rPr lang="en-US" sz="2400" dirty="0" smtClean="0"/>
              <a:t>Smart endpoint, dumb pipe (i.e. as simple as a reliable message bus)</a:t>
            </a:r>
          </a:p>
          <a:p>
            <a:pPr lvl="1"/>
            <a:r>
              <a:rPr lang="en-US" sz="2000" dirty="0" smtClean="0"/>
              <a:t>Classic Pipe-Filter model, Each service is a Filter, </a:t>
            </a:r>
          </a:p>
          <a:p>
            <a:pPr lvl="1"/>
            <a:r>
              <a:rPr lang="en-US" sz="2000" dirty="0" smtClean="0"/>
              <a:t>Receive req. </a:t>
            </a:r>
            <a:r>
              <a:rPr lang="en-US" sz="2000" dirty="0" err="1" smtClean="0">
                <a:sym typeface="Wingdings"/>
              </a:rPr>
              <a:t></a:t>
            </a:r>
            <a:r>
              <a:rPr lang="en-US" sz="2000" dirty="0" smtClean="0">
                <a:sym typeface="Wingdings"/>
              </a:rPr>
              <a:t> process </a:t>
            </a:r>
            <a:r>
              <a:rPr lang="en-US" sz="2000" dirty="0" err="1" smtClean="0">
                <a:sym typeface="Wingdings"/>
              </a:rPr>
              <a:t></a:t>
            </a:r>
            <a:r>
              <a:rPr lang="en-US" sz="2000" dirty="0" smtClean="0">
                <a:sym typeface="Wingdings"/>
              </a:rPr>
              <a:t> produce response</a:t>
            </a:r>
          </a:p>
          <a:p>
            <a:pPr lvl="1"/>
            <a:r>
              <a:rPr lang="en-US" sz="2000" dirty="0" smtClean="0">
                <a:sym typeface="Wingdings"/>
              </a:rPr>
              <a:t>REST, not BPEL, or SOAP</a:t>
            </a:r>
            <a:endParaRPr lang="en-US" sz="2000" dirty="0" smtClean="0"/>
          </a:p>
          <a:p>
            <a:r>
              <a:rPr lang="en-US" sz="2400" dirty="0" smtClean="0"/>
              <a:t>Decentralized Data Management</a:t>
            </a:r>
          </a:p>
          <a:p>
            <a:r>
              <a:rPr lang="en-US" sz="2400" dirty="0" smtClean="0"/>
              <a:t>Infrastructure Automation</a:t>
            </a:r>
          </a:p>
          <a:p>
            <a:r>
              <a:rPr lang="en-US" sz="2400" dirty="0" smtClean="0"/>
              <a:t>Design for Failure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00" y="1149350"/>
            <a:ext cx="7828400" cy="448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Data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953000"/>
          </a:xfrm>
        </p:spPr>
        <p:txBody>
          <a:bodyPr/>
          <a:lstStyle/>
          <a:p>
            <a:r>
              <a:rPr lang="en-US" sz="2400" dirty="0" smtClean="0"/>
              <a:t>Multiple types of data store, not necessarily Relational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000" dirty="0" smtClean="0"/>
              <a:t>Multiple technology -&gt; </a:t>
            </a:r>
            <a:r>
              <a:rPr lang="en-US" sz="2000" dirty="0" err="1" smtClean="0"/>
              <a:t>Intergration</a:t>
            </a:r>
            <a:r>
              <a:rPr lang="en-US" sz="2000" dirty="0" smtClean="0"/>
              <a:t> problem (new interfaces)</a:t>
            </a:r>
          </a:p>
          <a:p>
            <a:pPr lvl="1"/>
            <a:r>
              <a:rPr lang="en-US" sz="2000" dirty="0" smtClean="0"/>
              <a:t>Consistency and availability issues</a:t>
            </a:r>
          </a:p>
          <a:p>
            <a:r>
              <a:rPr lang="en-US" sz="2400" dirty="0" smtClean="0"/>
              <a:t>Pros</a:t>
            </a:r>
          </a:p>
          <a:p>
            <a:pPr lvl="1"/>
            <a:r>
              <a:rPr lang="en-US" sz="2000" dirty="0" smtClean="0"/>
              <a:t>Faster. When relational databases are used inappropriately, they exert a significant drag on application development. </a:t>
            </a:r>
          </a:p>
          <a:p>
            <a:pPr lvl="1"/>
            <a:r>
              <a:rPr lang="en-US" sz="2000" dirty="0" smtClean="0"/>
              <a:t>Typical Design flaws: </a:t>
            </a:r>
          </a:p>
          <a:p>
            <a:pPr lvl="2"/>
            <a:r>
              <a:rPr lang="en-US" sz="1800" dirty="0" err="1" smtClean="0"/>
              <a:t>Aplication</a:t>
            </a:r>
            <a:r>
              <a:rPr lang="en-US" sz="1800" dirty="0" smtClean="0"/>
              <a:t> was essentially composing and serving web pages. They only looked up page elements by ID</a:t>
            </a:r>
          </a:p>
          <a:p>
            <a:pPr lvl="2"/>
            <a:r>
              <a:rPr lang="en-US" sz="1800" dirty="0" smtClean="0"/>
              <a:t>they had no need for transactions, and no need to share their database. </a:t>
            </a:r>
          </a:p>
          <a:p>
            <a:pPr lvl="2"/>
            <a:r>
              <a:rPr lang="en-US" sz="1800" dirty="0" smtClean="0"/>
              <a:t>Much better suited to a key-value store than the relational db</a:t>
            </a:r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Gurdian</a:t>
            </a:r>
            <a:r>
              <a:rPr lang="en-US" sz="2400" dirty="0" smtClean="0"/>
              <a:t> website is rebuilt using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recently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FD76-CC86-466E-B91C-A2434AAAAB96}" type="datetime1">
              <a:rPr lang="en-US" smtClean="0"/>
              <a:pPr/>
              <a:t>12/8/15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5E92D608-A983-474B-810A-71D2C64AE7A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Based Communication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295400"/>
            <a:ext cx="3429000" cy="2819400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MoneyXfer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Svc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1295400"/>
            <a:ext cx="3429000" cy="2819400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AcctMgmt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Svc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5867400"/>
            <a:ext cx="8458200" cy="533400"/>
          </a:xfrm>
          <a:prstGeom prst="round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Message Bus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2209800"/>
            <a:ext cx="2286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Money Transfer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fromAcctID</a:t>
            </a:r>
            <a:r>
              <a:rPr lang="en-US" dirty="0" smtClean="0">
                <a:solidFill>
                  <a:schemeClr val="bg1"/>
                </a:solidFill>
              </a:rPr>
              <a:t> = 101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toAccountID</a:t>
            </a:r>
            <a:r>
              <a:rPr lang="en-US" dirty="0" smtClean="0">
                <a:solidFill>
                  <a:schemeClr val="bg1"/>
                </a:solidFill>
              </a:rPr>
              <a:t> = 202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amount = 55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State= COMPLETE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38800" y="1981200"/>
            <a:ext cx="16764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Account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Id=101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Balance =195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62800" y="3048000"/>
            <a:ext cx="16764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Account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Id=202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Balance =180</a:t>
            </a:r>
          </a:p>
        </p:txBody>
      </p:sp>
      <p:grpSp>
        <p:nvGrpSpPr>
          <p:cNvPr id="5" name="Group 23"/>
          <p:cNvGrpSpPr/>
          <p:nvPr/>
        </p:nvGrpSpPr>
        <p:grpSpPr>
          <a:xfrm>
            <a:off x="76200" y="4114800"/>
            <a:ext cx="2133918" cy="1753394"/>
            <a:chOff x="76200" y="4114800"/>
            <a:chExt cx="2133918" cy="1753394"/>
          </a:xfrm>
        </p:grpSpPr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-115094" y="4991100"/>
              <a:ext cx="1753394" cy="79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200" y="4724400"/>
              <a:ext cx="21339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Subscribes to</a:t>
              </a:r>
            </a:p>
            <a:p>
              <a:pPr>
                <a:buFont typeface="Arial"/>
                <a:buChar char="•"/>
              </a:pPr>
              <a:r>
                <a:rPr lang="en-US" dirty="0" err="1" smtClean="0"/>
                <a:t>acctDebitedEvent</a:t>
              </a:r>
              <a:endParaRPr lang="en-US" dirty="0" smtClean="0"/>
            </a:p>
            <a:p>
              <a:pPr>
                <a:buFont typeface="Arial"/>
                <a:buChar char="•"/>
              </a:pPr>
              <a:r>
                <a:rPr lang="en-US" dirty="0" err="1" smtClean="0"/>
                <a:t>acctCreditedEvent</a:t>
              </a:r>
              <a:endParaRPr lang="en-US" dirty="0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6613282" y="4114800"/>
            <a:ext cx="2454518" cy="1752600"/>
            <a:chOff x="6613282" y="4114800"/>
            <a:chExt cx="2454518" cy="1752600"/>
          </a:xfrm>
        </p:grpSpPr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7809706" y="4990306"/>
              <a:ext cx="1752600" cy="1588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13282" y="4267200"/>
              <a:ext cx="24545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Subscribes to</a:t>
              </a:r>
            </a:p>
            <a:p>
              <a:pPr>
                <a:buFont typeface="Arial"/>
                <a:buChar char="•"/>
              </a:pPr>
              <a:r>
                <a:rPr lang="en-US" dirty="0" err="1" smtClean="0"/>
                <a:t>moneyXferEvent</a:t>
              </a:r>
              <a:endParaRPr lang="en-US" dirty="0" smtClean="0"/>
            </a:p>
            <a:p>
              <a:pPr>
                <a:buFont typeface="Arial"/>
                <a:buChar char="•"/>
              </a:pPr>
              <a:r>
                <a:rPr lang="en-US" dirty="0" err="1" smtClean="0"/>
                <a:t>debitCompletedEvent</a:t>
              </a:r>
              <a:endParaRPr lang="en-US" dirty="0"/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1943100" y="4038600"/>
            <a:ext cx="3102218" cy="1828800"/>
            <a:chOff x="1943100" y="4038600"/>
            <a:chExt cx="3102218" cy="1828800"/>
          </a:xfrm>
        </p:grpSpPr>
        <p:cxnSp>
          <p:nvCxnSpPr>
            <p:cNvPr id="11" name="Straight Arrow Connector 10"/>
            <p:cNvCxnSpPr>
              <a:stCxn id="8" idx="2"/>
            </p:cNvCxnSpPr>
            <p:nvPr/>
          </p:nvCxnSpPr>
          <p:spPr>
            <a:xfrm rot="16200000" flipH="1">
              <a:off x="1905000" y="4152900"/>
              <a:ext cx="1752600" cy="1676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90800" y="4038600"/>
              <a:ext cx="24545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Publishes</a:t>
              </a:r>
            </a:p>
            <a:p>
              <a:pPr>
                <a:buFont typeface="Arial"/>
                <a:buChar char="•"/>
              </a:pPr>
              <a:r>
                <a:rPr lang="en-US" dirty="0" err="1" smtClean="0"/>
                <a:t>moneyXferEvent</a:t>
              </a:r>
              <a:endParaRPr lang="en-US" dirty="0" smtClean="0"/>
            </a:p>
            <a:p>
              <a:pPr>
                <a:buFont typeface="Arial"/>
                <a:buChar char="•"/>
              </a:pPr>
              <a:r>
                <a:rPr lang="en-US" dirty="0" err="1" smtClean="0"/>
                <a:t>debitCompletedEvent</a:t>
              </a:r>
              <a:endParaRPr lang="en-US" dirty="0"/>
            </a:p>
          </p:txBody>
        </p:sp>
      </p:grpSp>
      <p:grpSp>
        <p:nvGrpSpPr>
          <p:cNvPr id="16" name="Group 21"/>
          <p:cNvGrpSpPr/>
          <p:nvPr/>
        </p:nvGrpSpPr>
        <p:grpSpPr>
          <a:xfrm>
            <a:off x="4952682" y="4114800"/>
            <a:ext cx="2133918" cy="1752600"/>
            <a:chOff x="4952682" y="4114800"/>
            <a:chExt cx="2133918" cy="1752600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5181600" y="4419600"/>
              <a:ext cx="1752600" cy="1143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2682" y="4876800"/>
              <a:ext cx="21339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Publishes </a:t>
              </a:r>
            </a:p>
            <a:p>
              <a:pPr>
                <a:buFont typeface="Arial"/>
                <a:buChar char="•"/>
              </a:pPr>
              <a:r>
                <a:rPr lang="en-US" dirty="0" err="1" smtClean="0"/>
                <a:t>acctDebitedEvent</a:t>
              </a:r>
              <a:endParaRPr lang="en-US" dirty="0" smtClean="0"/>
            </a:p>
            <a:p>
              <a:pPr>
                <a:buFont typeface="Arial"/>
                <a:buChar char="•"/>
              </a:pPr>
              <a:r>
                <a:rPr lang="en-US" dirty="0" err="1" smtClean="0"/>
                <a:t>acctCreditedEvent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Consistency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334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To maintain consistency a </a:t>
            </a:r>
            <a:r>
              <a:rPr lang="en-US" sz="2400" dirty="0" err="1" smtClean="0"/>
              <a:t>microservice</a:t>
            </a:r>
            <a:r>
              <a:rPr lang="en-US" sz="2400" dirty="0" smtClean="0"/>
              <a:t> must atomically publish an event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datastore</a:t>
            </a:r>
            <a:r>
              <a:rPr lang="en-US" sz="2400" dirty="0" smtClean="0"/>
              <a:t> as a message</a:t>
            </a:r>
          </a:p>
          <a:p>
            <a:pPr lvl="1"/>
            <a:r>
              <a:rPr lang="en-US" sz="2000" dirty="0" smtClean="0"/>
              <a:t>Update database: new entity state &amp; event </a:t>
            </a:r>
          </a:p>
          <a:p>
            <a:pPr lvl="1"/>
            <a:r>
              <a:rPr lang="en-US" sz="2000" dirty="0" smtClean="0"/>
              <a:t>Consume event &amp; mark event as consumed</a:t>
            </a:r>
          </a:p>
          <a:p>
            <a:r>
              <a:rPr lang="en-US" sz="2400" dirty="0" smtClean="0"/>
              <a:t>Eventually consistent mechanism</a:t>
            </a:r>
          </a:p>
          <a:p>
            <a:pPr lvl="1"/>
            <a:r>
              <a:rPr lang="en-US" sz="2000" dirty="0" smtClean="0"/>
              <a:t>Replay events to recreate the state </a:t>
            </a:r>
          </a:p>
          <a:p>
            <a:pPr lvl="1"/>
            <a:r>
              <a:rPr lang="en-US" sz="2000" dirty="0" smtClean="0"/>
              <a:t>No more 2PC </a:t>
            </a:r>
          </a:p>
          <a:p>
            <a:r>
              <a:rPr lang="en-US" sz="2400" b="1" dirty="0" smtClean="0"/>
              <a:t>Implementation Difficulty</a:t>
            </a:r>
          </a:p>
          <a:p>
            <a:pPr lvl="1"/>
            <a:r>
              <a:rPr lang="en-US" sz="2000" dirty="0" smtClean="0"/>
              <a:t>event publishing code and business logic is tangled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EBFD76-CC86-466E-B91C-A2434AAAAB96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53000" y="1371600"/>
            <a:ext cx="1752600" cy="2286000"/>
            <a:chOff x="5181600" y="1371600"/>
            <a:chExt cx="1752600" cy="2286000"/>
          </a:xfrm>
        </p:grpSpPr>
        <p:sp>
          <p:nvSpPr>
            <p:cNvPr id="6" name="Rectangle 5"/>
            <p:cNvSpPr/>
            <p:nvPr/>
          </p:nvSpPr>
          <p:spPr>
            <a:xfrm>
              <a:off x="5181600" y="1371600"/>
              <a:ext cx="1752600" cy="609600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AccountSvc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1981200"/>
              <a:ext cx="1752600" cy="609600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Balance: double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81600" y="2590800"/>
              <a:ext cx="1752600" cy="1066800"/>
            </a:xfrm>
            <a:prstGeom prst="rect">
              <a:avLst/>
            </a:prstGeom>
            <a:solidFill>
              <a:srgbClr val="00009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Open(initialAmt</a:t>
              </a:r>
              <a:r>
                <a:rPr lang="en-US" dirty="0" smtClean="0"/>
                <a:t>)</a:t>
              </a:r>
            </a:p>
            <a:p>
              <a:r>
                <a:rPr lang="en-US" dirty="0" err="1" smtClean="0"/>
                <a:t>Debit(amount</a:t>
              </a:r>
              <a:r>
                <a:rPr lang="en-US" dirty="0" smtClean="0"/>
                <a:t>)</a:t>
              </a:r>
            </a:p>
            <a:p>
              <a:r>
                <a:rPr lang="en-US" dirty="0" err="1" smtClean="0"/>
                <a:t>Credit(amount</a:t>
              </a:r>
              <a:r>
                <a:rPr lang="en-US" dirty="0" smtClean="0"/>
                <a:t>)</a:t>
              </a:r>
            </a:p>
          </p:txBody>
        </p:sp>
      </p:grpSp>
      <p:grpSp>
        <p:nvGrpSpPr>
          <p:cNvPr id="12" name="Group 34"/>
          <p:cNvGrpSpPr/>
          <p:nvPr/>
        </p:nvGrpSpPr>
        <p:grpSpPr>
          <a:xfrm>
            <a:off x="7239000" y="685800"/>
            <a:ext cx="1752600" cy="1981200"/>
            <a:chOff x="7239000" y="685800"/>
            <a:chExt cx="1752600" cy="1981200"/>
          </a:xfrm>
        </p:grpSpPr>
        <p:grpSp>
          <p:nvGrpSpPr>
            <p:cNvPr id="14" name="Group 13"/>
            <p:cNvGrpSpPr/>
            <p:nvPr/>
          </p:nvGrpSpPr>
          <p:grpSpPr>
            <a:xfrm>
              <a:off x="7315200" y="1066800"/>
              <a:ext cx="1676400" cy="914400"/>
              <a:chOff x="7315200" y="1066800"/>
              <a:chExt cx="1676400" cy="914400"/>
            </a:xfrm>
          </p:grpSpPr>
          <p:grpSp>
            <p:nvGrpSpPr>
              <p:cNvPr id="16" name="Group 11"/>
              <p:cNvGrpSpPr/>
              <p:nvPr/>
            </p:nvGrpSpPr>
            <p:grpSpPr>
              <a:xfrm>
                <a:off x="7315200" y="1447800"/>
                <a:ext cx="1676400" cy="533400"/>
                <a:chOff x="5257800" y="4343400"/>
                <a:chExt cx="1447800" cy="5334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257800" y="4343400"/>
                  <a:ext cx="533400" cy="533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101</a:t>
                  </a:r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791200" y="4343400"/>
                  <a:ext cx="914400" cy="533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450</a:t>
                  </a:r>
                  <a:endParaRPr lang="en-US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7348252" y="1066800"/>
                <a:ext cx="1643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Account Table</a:t>
                </a:r>
                <a:endParaRPr lang="en-US" dirty="0"/>
              </a:p>
            </p:txBody>
          </p:sp>
        </p:grpSp>
        <p:sp>
          <p:nvSpPr>
            <p:cNvPr id="15" name="Multiply 14"/>
            <p:cNvSpPr/>
            <p:nvPr/>
          </p:nvSpPr>
          <p:spPr>
            <a:xfrm>
              <a:off x="7239000" y="685800"/>
              <a:ext cx="1600200" cy="1981200"/>
            </a:xfrm>
            <a:prstGeom prst="mathMultiply">
              <a:avLst>
                <a:gd name="adj1" fmla="val 6853"/>
              </a:avLst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5638800" y="4038600"/>
            <a:ext cx="3276600" cy="2057400"/>
            <a:chOff x="5334000" y="4267200"/>
            <a:chExt cx="3276600" cy="2057400"/>
          </a:xfrm>
        </p:grpSpPr>
        <p:sp>
          <p:nvSpPr>
            <p:cNvPr id="19" name="Rectangle 18"/>
            <p:cNvSpPr/>
            <p:nvPr/>
          </p:nvSpPr>
          <p:spPr>
            <a:xfrm>
              <a:off x="5791200" y="5257800"/>
              <a:ext cx="685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8400" y="4267200"/>
              <a:ext cx="132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EventTable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34000" y="5257800"/>
              <a:ext cx="449179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91200" y="5791200"/>
              <a:ext cx="685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5791200"/>
              <a:ext cx="449179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91200" y="4724400"/>
              <a:ext cx="685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0" y="4724400"/>
              <a:ext cx="13716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acctOpen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34000" y="4724400"/>
              <a:ext cx="449179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8600" y="4724400"/>
              <a:ext cx="7620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77000" y="5791200"/>
              <a:ext cx="13716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acctDebit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77000" y="5257800"/>
              <a:ext cx="13716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acctCredit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8600" y="5257800"/>
              <a:ext cx="7620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8600" y="5791200"/>
              <a:ext cx="7620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300</a:t>
              </a:r>
              <a:endParaRPr lang="en-US" dirty="0"/>
            </a:p>
          </p:txBody>
        </p:sp>
      </p:grpSp>
      <p:sp>
        <p:nvSpPr>
          <p:cNvPr id="34" name="Right Arrow 33"/>
          <p:cNvSpPr/>
          <p:nvPr/>
        </p:nvSpPr>
        <p:spPr>
          <a:xfrm rot="3134531">
            <a:off x="6620465" y="3196774"/>
            <a:ext cx="1371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to Handle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r>
              <a:rPr lang="en-US" sz="2000" dirty="0" smtClean="0"/>
              <a:t>Since services can fail at any time</a:t>
            </a:r>
          </a:p>
          <a:p>
            <a:pPr lvl="1"/>
            <a:r>
              <a:rPr lang="en-US" sz="1800" dirty="0" smtClean="0"/>
              <a:t>it's important to be able to detect the failures quickly and, </a:t>
            </a:r>
          </a:p>
          <a:p>
            <a:pPr lvl="1"/>
            <a:r>
              <a:rPr lang="en-US" sz="1800" dirty="0" smtClean="0"/>
              <a:t>if possible, automatically restore service</a:t>
            </a:r>
          </a:p>
          <a:p>
            <a:r>
              <a:rPr lang="en-US" sz="2000" dirty="0" err="1" smtClean="0"/>
              <a:t>Microservices</a:t>
            </a:r>
            <a:r>
              <a:rPr lang="en-US" sz="2000" dirty="0" smtClean="0"/>
              <a:t> based application put a lot of emphasis on real-time monitoring to check</a:t>
            </a:r>
          </a:p>
          <a:p>
            <a:pPr lvl="1"/>
            <a:r>
              <a:rPr lang="en-US" sz="1800" dirty="0" smtClean="0"/>
              <a:t>architectural elements (how many requests per second is the database getting) and</a:t>
            </a:r>
          </a:p>
          <a:p>
            <a:pPr lvl="1"/>
            <a:r>
              <a:rPr lang="en-US" sz="1800" dirty="0" smtClean="0"/>
              <a:t>business relevant metrics (such as how many orders per minute are received). </a:t>
            </a:r>
          </a:p>
          <a:p>
            <a:r>
              <a:rPr lang="en-US" sz="2000" dirty="0" smtClean="0"/>
              <a:t>Semantic monitoring </a:t>
            </a:r>
          </a:p>
          <a:p>
            <a:pPr lvl="1"/>
            <a:r>
              <a:rPr lang="en-US" sz="1800" dirty="0" smtClean="0"/>
              <a:t>can provide an early warning system of something going wrong</a:t>
            </a:r>
          </a:p>
          <a:p>
            <a:pPr lvl="1"/>
            <a:r>
              <a:rPr lang="en-US" sz="1800" dirty="0" smtClean="0"/>
              <a:t>Can trigger development teams to follow up and investigate. </a:t>
            </a:r>
          </a:p>
          <a:p>
            <a:pPr lvl="1"/>
            <a:r>
              <a:rPr lang="en-US" sz="1800" dirty="0" smtClean="0"/>
              <a:t>This is particularly important here as the application consists of a set micro-services collaborating through messages and events</a:t>
            </a:r>
          </a:p>
          <a:p>
            <a:pPr lvl="1"/>
            <a:r>
              <a:rPr lang="en-US" sz="1800" dirty="0" smtClean="0"/>
              <a:t>Monitoring is vital to spot bad emergent behavior quickly so it can be fixed.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Architecture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sz="2400" dirty="0" smtClean="0"/>
              <a:t>In Service oriented design, integration with external systems is essential</a:t>
            </a:r>
          </a:p>
          <a:p>
            <a:r>
              <a:rPr lang="en-US" sz="2400" dirty="0" smtClean="0"/>
              <a:t>Many a times the failure is due to the problem of the external system</a:t>
            </a:r>
          </a:p>
          <a:p>
            <a:pPr lvl="1"/>
            <a:r>
              <a:rPr lang="en-US" sz="2000" dirty="0" smtClean="0"/>
              <a:t>failures take several forms, ranging from various network errors to semantic errors</a:t>
            </a:r>
          </a:p>
          <a:p>
            <a:pPr lvl="1"/>
            <a:r>
              <a:rPr lang="en-US" sz="2000" dirty="0" smtClean="0"/>
              <a:t>Error responses will be difficult to decipher</a:t>
            </a:r>
          </a:p>
          <a:p>
            <a:pPr lvl="1"/>
            <a:r>
              <a:rPr lang="en-US" sz="2000" dirty="0" smtClean="0"/>
              <a:t>Errors can be protocol violation, slow response, or outright hang. </a:t>
            </a:r>
          </a:p>
          <a:p>
            <a:r>
              <a:rPr lang="en-US" sz="2400" dirty="0" smtClean="0"/>
              <a:t>Fault-tolerant programming</a:t>
            </a:r>
          </a:p>
          <a:p>
            <a:pPr lvl="1"/>
            <a:r>
              <a:rPr lang="en-US" sz="2000" dirty="0" smtClean="0"/>
              <a:t>Circuit Breaker, Timeouts will help in</a:t>
            </a:r>
          </a:p>
          <a:p>
            <a:pPr lvl="2"/>
            <a:r>
              <a:rPr lang="en-US" sz="1800" dirty="0" smtClean="0"/>
              <a:t>Avoiding cascading failure</a:t>
            </a:r>
          </a:p>
          <a:p>
            <a:pPr lvl="2"/>
            <a:r>
              <a:rPr lang="en-US" sz="1800" dirty="0" smtClean="0"/>
              <a:t>Can reduce the risk of DDOS attack on your service</a:t>
            </a:r>
          </a:p>
          <a:p>
            <a:pPr lvl="2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Patterns- Circuit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5562600" cy="5029200"/>
          </a:xfrm>
        </p:spPr>
        <p:txBody>
          <a:bodyPr/>
          <a:lstStyle/>
          <a:p>
            <a:r>
              <a:rPr lang="en-US" sz="2000" dirty="0" smtClean="0"/>
              <a:t>Critical calls (incoming or outgoing) is wrapped with a circuit breaker- which is in a normal “closed” state</a:t>
            </a:r>
          </a:p>
          <a:p>
            <a:pPr lvl="1"/>
            <a:r>
              <a:rPr lang="en-US" sz="1800" dirty="0" smtClean="0"/>
              <a:t>If the call succeeds, nothing extraordinary happens. </a:t>
            </a:r>
          </a:p>
          <a:p>
            <a:pPr lvl="1"/>
            <a:r>
              <a:rPr lang="en-US" sz="1800" dirty="0" smtClean="0"/>
              <a:t>If it fails, however, the circuit breaker makes a note of the failure. </a:t>
            </a:r>
          </a:p>
          <a:p>
            <a:pPr lvl="1"/>
            <a:r>
              <a:rPr lang="en-US" sz="1800" dirty="0" smtClean="0"/>
              <a:t>Once the # failures (or frequency of failures, in more sophisticated cases) exceeds a threshold the circuit breaker trips and “opens” the circuit </a:t>
            </a:r>
          </a:p>
          <a:p>
            <a:pPr lvl="2"/>
            <a:r>
              <a:rPr lang="en-US" sz="1800" dirty="0" smtClean="0"/>
              <a:t>Then the call fails immediately and </a:t>
            </a:r>
            <a:r>
              <a:rPr lang="en-US" sz="1800" dirty="0" err="1" smtClean="0"/>
              <a:t>i</a:t>
            </a:r>
            <a:r>
              <a:rPr lang="en-US" sz="1800" dirty="0" smtClean="0"/>
              <a:t>) a </a:t>
            </a:r>
            <a:r>
              <a:rPr lang="en-US" sz="1800" dirty="0" err="1" smtClean="0"/>
              <a:t>notificaiton</a:t>
            </a:r>
            <a:r>
              <a:rPr lang="en-US" sz="1800" dirty="0" smtClean="0"/>
              <a:t> is sent to the caller as well as an alert is sent</a:t>
            </a:r>
          </a:p>
          <a:p>
            <a:pPr lvl="2"/>
            <a:r>
              <a:rPr lang="en-US" sz="1800" dirty="0" smtClean="0"/>
              <a:t>After sometime, the state is reset to CLOSED thinking that the problem is fixed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35433" t="30709" r="28346" b="30709"/>
          <a:stretch>
            <a:fillRect/>
          </a:stretch>
        </p:blipFill>
        <p:spPr>
          <a:xfrm rot="16200000">
            <a:off x="628935" y="209265"/>
            <a:ext cx="593090" cy="631760"/>
          </a:xfrm>
          <a:prstGeom prst="rect">
            <a:avLst/>
          </a:prstGeom>
        </p:spPr>
      </p:pic>
      <p:grpSp>
        <p:nvGrpSpPr>
          <p:cNvPr id="11" name="Group 19"/>
          <p:cNvGrpSpPr/>
          <p:nvPr/>
        </p:nvGrpSpPr>
        <p:grpSpPr>
          <a:xfrm>
            <a:off x="76200" y="1295400"/>
            <a:ext cx="3181597" cy="4343400"/>
            <a:chOff x="76200" y="1295400"/>
            <a:chExt cx="3181597" cy="4343400"/>
          </a:xfrm>
        </p:grpSpPr>
        <p:sp>
          <p:nvSpPr>
            <p:cNvPr id="8" name="Connector 7"/>
            <p:cNvSpPr/>
            <p:nvPr/>
          </p:nvSpPr>
          <p:spPr>
            <a:xfrm>
              <a:off x="228600" y="16764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lternate Process 8"/>
            <p:cNvSpPr/>
            <p:nvPr/>
          </p:nvSpPr>
          <p:spPr>
            <a:xfrm>
              <a:off x="838200" y="1295400"/>
              <a:ext cx="2209800" cy="993648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Closed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On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call</a:t>
              </a:r>
              <a:r>
                <a:rPr lang="en-US" sz="1600" dirty="0" err="1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en-US" sz="1600" dirty="0" smtClean="0">
                  <a:solidFill>
                    <a:schemeClr val="tx1"/>
                  </a:solidFill>
                  <a:sym typeface="Wingdings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pass through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Call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success</a:t>
              </a:r>
              <a:r>
                <a:rPr lang="en-US" sz="1600" dirty="0" err="1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en-US" sz="1600" dirty="0" smtClean="0">
                  <a:solidFill>
                    <a:schemeClr val="tx1"/>
                  </a:solidFill>
                  <a:sym typeface="Wingdings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count=0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Call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fail</a:t>
              </a:r>
              <a:r>
                <a:rPr lang="en-US" sz="1600" dirty="0" err="1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en-US" sz="1600" dirty="0" smtClean="0">
                  <a:solidFill>
                    <a:schemeClr val="tx1"/>
                  </a:solidFill>
                  <a:sym typeface="Wingdings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count++</a:t>
              </a:r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76200" y="3276600"/>
              <a:ext cx="1447800" cy="762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Open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On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call</a:t>
              </a:r>
              <a:r>
                <a:rPr lang="en-US" sz="1600" dirty="0" err="1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fail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 timer</a:t>
              </a:r>
            </a:p>
          </p:txBody>
        </p:sp>
        <p:cxnSp>
          <p:nvCxnSpPr>
            <p:cNvPr id="12" name="Straight Arrow Connector 11"/>
            <p:cNvCxnSpPr>
              <a:stCxn id="8" idx="6"/>
              <a:endCxn id="9" idx="1"/>
            </p:cNvCxnSpPr>
            <p:nvPr/>
          </p:nvCxnSpPr>
          <p:spPr>
            <a:xfrm>
              <a:off x="457200" y="1790700"/>
              <a:ext cx="381000" cy="15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 rot="5400000">
              <a:off x="877824" y="2211324"/>
              <a:ext cx="987552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lternate Process 15"/>
            <p:cNvSpPr/>
            <p:nvPr/>
          </p:nvSpPr>
          <p:spPr>
            <a:xfrm>
              <a:off x="533400" y="4953000"/>
              <a:ext cx="2133600" cy="6858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Half-open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On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call</a:t>
              </a:r>
              <a:r>
                <a:rPr lang="en-US" sz="1600" dirty="0" err="1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en-US" sz="1600" dirty="0" smtClean="0">
                  <a:solidFill>
                    <a:schemeClr val="tx1"/>
                  </a:solidFill>
                  <a:sym typeface="Wingdings"/>
                </a:rPr>
                <a:t> pass through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21"/>
            <p:cNvCxnSpPr>
              <a:stCxn id="10" idx="2"/>
              <a:endCxn id="16" idx="1"/>
            </p:cNvCxnSpPr>
            <p:nvPr/>
          </p:nvCxnSpPr>
          <p:spPr>
            <a:xfrm rot="5400000">
              <a:off x="38100" y="4533900"/>
              <a:ext cx="1257300" cy="266700"/>
            </a:xfrm>
            <a:prstGeom prst="bentConnector4">
              <a:avLst>
                <a:gd name="adj1" fmla="val 36364"/>
                <a:gd name="adj2" fmla="val 18571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8600" y="4419600"/>
              <a:ext cx="94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timeout</a:t>
              </a:r>
              <a:endParaRPr lang="en-US" dirty="0"/>
            </a:p>
          </p:txBody>
        </p:sp>
        <p:cxnSp>
          <p:nvCxnSpPr>
            <p:cNvPr id="27" name="Shape 26"/>
            <p:cNvCxnSpPr>
              <a:stCxn id="16" idx="0"/>
            </p:cNvCxnSpPr>
            <p:nvPr/>
          </p:nvCxnSpPr>
          <p:spPr>
            <a:xfrm rot="16200000" flipV="1">
              <a:off x="990600" y="4343400"/>
              <a:ext cx="914400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371600" y="4114800"/>
              <a:ext cx="890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call fail</a:t>
              </a:r>
            </a:p>
          </p:txBody>
        </p:sp>
        <p:cxnSp>
          <p:nvCxnSpPr>
            <p:cNvPr id="32" name="Shape 26"/>
            <p:cNvCxnSpPr>
              <a:stCxn id="16" idx="3"/>
              <a:endCxn id="9" idx="3"/>
            </p:cNvCxnSpPr>
            <p:nvPr/>
          </p:nvCxnSpPr>
          <p:spPr>
            <a:xfrm flipV="1">
              <a:off x="2667000" y="1792224"/>
              <a:ext cx="381000" cy="3503676"/>
            </a:xfrm>
            <a:prstGeom prst="bentConnector3">
              <a:avLst>
                <a:gd name="adj1" fmla="val 16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057400" y="3200400"/>
              <a:ext cx="12003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call success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Pattern- Bulkhead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295400"/>
            <a:ext cx="6248400" cy="2362200"/>
          </a:xfrm>
        </p:spPr>
        <p:txBody>
          <a:bodyPr/>
          <a:lstStyle/>
          <a:p>
            <a:r>
              <a:rPr lang="en-US" sz="2400" dirty="0" err="1" smtClean="0"/>
              <a:t>Foo</a:t>
            </a:r>
            <a:r>
              <a:rPr lang="en-US" sz="2400" dirty="0" smtClean="0"/>
              <a:t> and Bar are two (</a:t>
            </a:r>
            <a:r>
              <a:rPr lang="en-US" sz="2400" dirty="0" err="1" smtClean="0"/>
              <a:t>micro)services</a:t>
            </a:r>
            <a:r>
              <a:rPr lang="en-US" sz="2400" dirty="0" smtClean="0"/>
              <a:t> who depend on a common service </a:t>
            </a:r>
            <a:r>
              <a:rPr lang="en-US" sz="2400" dirty="0" err="1" smtClean="0"/>
              <a:t>Baz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foo</a:t>
            </a:r>
            <a:r>
              <a:rPr lang="en-US" sz="2400" dirty="0" smtClean="0"/>
              <a:t>() crashes, or consumes excessive resource, or compromised, or triggers a bug in </a:t>
            </a:r>
            <a:r>
              <a:rPr lang="en-US" sz="2400" dirty="0" err="1" smtClean="0"/>
              <a:t>Baz</a:t>
            </a:r>
            <a:r>
              <a:rPr lang="en-US" sz="2400" dirty="0" smtClean="0"/>
              <a:t>, Bar() will also suffer. Hence Partition </a:t>
            </a:r>
            <a:r>
              <a:rPr lang="en-US" sz="2400" dirty="0" err="1" smtClean="0"/>
              <a:t>Bazz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1665" t="10270" r="14582" b="51352"/>
          <a:stretch>
            <a:fillRect/>
          </a:stretch>
        </p:blipFill>
        <p:spPr>
          <a:xfrm>
            <a:off x="247817" y="327177"/>
            <a:ext cx="1961983" cy="434823"/>
          </a:xfrm>
          <a:prstGeom prst="rect">
            <a:avLst/>
          </a:prstGeom>
        </p:spPr>
      </p:pic>
      <p:grpSp>
        <p:nvGrpSpPr>
          <p:cNvPr id="15" name="Group 20"/>
          <p:cNvGrpSpPr/>
          <p:nvPr/>
        </p:nvGrpSpPr>
        <p:grpSpPr>
          <a:xfrm>
            <a:off x="304800" y="1295400"/>
            <a:ext cx="1676400" cy="1600200"/>
            <a:chOff x="304800" y="1295400"/>
            <a:chExt cx="1676400" cy="1600200"/>
          </a:xfrm>
        </p:grpSpPr>
        <p:sp>
          <p:nvSpPr>
            <p:cNvPr id="8" name="Alternate Process 7"/>
            <p:cNvSpPr/>
            <p:nvPr/>
          </p:nvSpPr>
          <p:spPr>
            <a:xfrm>
              <a:off x="304800" y="1295400"/>
              <a:ext cx="762000" cy="5334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  <a:effectLst>
              <a:glow rad="101600">
                <a:schemeClr val="bg2">
                  <a:lumMod val="90000"/>
                  <a:alpha val="75000"/>
                </a:schemeClr>
              </a:glow>
              <a:outerShdw blurRad="40005" dist="22987" dir="5400000" algn="tl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u="sng" dirty="0" err="1" smtClean="0">
                  <a:solidFill>
                    <a:schemeClr val="tx1"/>
                  </a:solidFill>
                </a:rPr>
                <a:t>Foo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Alternate Process 8"/>
            <p:cNvSpPr/>
            <p:nvPr/>
          </p:nvSpPr>
          <p:spPr>
            <a:xfrm>
              <a:off x="1219200" y="1295400"/>
              <a:ext cx="762000" cy="5334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  <a:effectLst>
              <a:glow rad="101600">
                <a:schemeClr val="bg2">
                  <a:lumMod val="90000"/>
                  <a:alpha val="75000"/>
                </a:schemeClr>
              </a:glow>
              <a:outerShdw blurRad="40005" dist="22987" dir="5400000" algn="tl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Bar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Alternate Process 9"/>
            <p:cNvSpPr/>
            <p:nvPr/>
          </p:nvSpPr>
          <p:spPr>
            <a:xfrm>
              <a:off x="381000" y="2362200"/>
              <a:ext cx="1524000" cy="5334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  <a:effectLst>
              <a:glow rad="101600">
                <a:schemeClr val="bg2">
                  <a:lumMod val="90000"/>
                  <a:alpha val="75000"/>
                </a:schemeClr>
              </a:glow>
              <a:outerShdw blurRad="40005" dist="22987" dir="5400000" algn="tl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u="sng" dirty="0" err="1" smtClean="0">
                  <a:solidFill>
                    <a:schemeClr val="tx1"/>
                  </a:solidFill>
                </a:rPr>
                <a:t>Baz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8" idx="2"/>
              <a:endCxn id="10" idx="0"/>
            </p:cNvCxnSpPr>
            <p:nvPr/>
          </p:nvCxnSpPr>
          <p:spPr>
            <a:xfrm rot="16200000" flipH="1">
              <a:off x="647700" y="1866900"/>
              <a:ext cx="5334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  <a:endCxn id="10" idx="0"/>
            </p:cNvCxnSpPr>
            <p:nvPr/>
          </p:nvCxnSpPr>
          <p:spPr>
            <a:xfrm rot="5400000">
              <a:off x="1104900" y="1866900"/>
              <a:ext cx="5334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1"/>
          <p:cNvGrpSpPr/>
          <p:nvPr/>
        </p:nvGrpSpPr>
        <p:grpSpPr>
          <a:xfrm>
            <a:off x="228600" y="4038600"/>
            <a:ext cx="2286000" cy="1905000"/>
            <a:chOff x="228600" y="4038600"/>
            <a:chExt cx="2286000" cy="1905000"/>
          </a:xfrm>
        </p:grpSpPr>
        <p:sp>
          <p:nvSpPr>
            <p:cNvPr id="11" name="Alternate Process 10"/>
            <p:cNvSpPr/>
            <p:nvPr/>
          </p:nvSpPr>
          <p:spPr>
            <a:xfrm>
              <a:off x="381000" y="4038600"/>
              <a:ext cx="762000" cy="5334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  <a:effectLst>
              <a:glow rad="101600">
                <a:schemeClr val="bg2">
                  <a:lumMod val="90000"/>
                  <a:alpha val="75000"/>
                </a:schemeClr>
              </a:glow>
              <a:outerShdw blurRad="40005" dist="22987" dir="5400000" algn="tl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u="sng" dirty="0" err="1" smtClean="0">
                  <a:solidFill>
                    <a:schemeClr val="tx1"/>
                  </a:solidFill>
                </a:rPr>
                <a:t>Foo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Alternate Process 11"/>
            <p:cNvSpPr/>
            <p:nvPr/>
          </p:nvSpPr>
          <p:spPr>
            <a:xfrm>
              <a:off x="1524000" y="4038600"/>
              <a:ext cx="762000" cy="5334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  <a:effectLst>
              <a:glow rad="101600">
                <a:schemeClr val="bg2">
                  <a:lumMod val="90000"/>
                  <a:alpha val="75000"/>
                </a:schemeClr>
              </a:glow>
              <a:outerShdw blurRad="40005" dist="22987" dir="5400000" algn="tl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Bar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Alternate Process 12"/>
            <p:cNvSpPr/>
            <p:nvPr/>
          </p:nvSpPr>
          <p:spPr>
            <a:xfrm>
              <a:off x="304800" y="5105400"/>
              <a:ext cx="914400" cy="5334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  <a:effectLst>
              <a:glow rad="101600">
                <a:schemeClr val="bg2">
                  <a:lumMod val="90000"/>
                  <a:alpha val="75000"/>
                </a:schemeClr>
              </a:glow>
              <a:outerShdw blurRad="40005" dist="22987" dir="5400000" algn="tl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u="sng" dirty="0" err="1" smtClean="0">
                  <a:solidFill>
                    <a:schemeClr val="tx1"/>
                  </a:solidFill>
                </a:rPr>
                <a:t>Baz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 Pool1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Alternate Process 13"/>
            <p:cNvSpPr/>
            <p:nvPr/>
          </p:nvSpPr>
          <p:spPr>
            <a:xfrm>
              <a:off x="1447800" y="5105400"/>
              <a:ext cx="990600" cy="5334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  <a:effectLst>
              <a:glow rad="101600">
                <a:schemeClr val="bg2">
                  <a:lumMod val="90000"/>
                  <a:alpha val="75000"/>
                </a:schemeClr>
              </a:glow>
              <a:outerShdw blurRad="40005" dist="22987" dir="5400000" algn="tl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u="sng" dirty="0" err="1" smtClean="0">
                  <a:solidFill>
                    <a:schemeClr val="tx1"/>
                  </a:solidFill>
                </a:rPr>
                <a:t>Baz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 Pool2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1" idx="2"/>
            </p:cNvCxnSpPr>
            <p:nvPr/>
          </p:nvCxnSpPr>
          <p:spPr>
            <a:xfrm rot="5400000">
              <a:off x="494506" y="4838700"/>
              <a:ext cx="534194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rot="5400000">
              <a:off x="1638300" y="48387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28600" y="5029200"/>
              <a:ext cx="22860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Baz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2743200" y="3886200"/>
            <a:ext cx="6248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Capacity Planning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</a:t>
            </a:r>
            <a:r>
              <a:rPr lang="en-US" sz="2400" dirty="0" smtClean="0">
                <a:latin typeface="+mn-lt"/>
              </a:rPr>
              <a:t>, Bar and </a:t>
            </a:r>
            <a:r>
              <a:rPr lang="en-US" sz="2400" dirty="0" err="1" smtClean="0">
                <a:latin typeface="+mn-lt"/>
              </a:rPr>
              <a:t>Bazz</a:t>
            </a:r>
            <a:r>
              <a:rPr lang="en-US" sz="2400" dirty="0" smtClean="0">
                <a:latin typeface="+mn-lt"/>
              </a:rPr>
              <a:t> use the same resource pools and if there resource demands are known, a shared pool is more cost effective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load-</a:t>
            </a:r>
            <a:r>
              <a:rPr lang="en-US" sz="2400" dirty="0" smtClean="0">
                <a:latin typeface="+mn-lt"/>
              </a:rPr>
              <a:t>balancing and implementing this pattern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Architecting a system meant for cloud platform is  no different from other distributed platform</a:t>
            </a:r>
          </a:p>
          <a:p>
            <a:pPr lvl="1"/>
            <a:r>
              <a:rPr lang="en-US" dirty="0" smtClean="0"/>
              <a:t>Issues of modifiability, interoperability, and testability are the same</a:t>
            </a:r>
          </a:p>
          <a:p>
            <a:r>
              <a:rPr lang="en-US" dirty="0" smtClean="0"/>
              <a:t>What’s significantly different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smtClean="0"/>
              <a:t>Security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3C2AEA-9BE6-444B-9F78-04499884F264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8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-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r>
              <a:rPr lang="en-US" sz="2400" dirty="0" smtClean="0"/>
              <a:t>The timeout is a simple mechanism to break from waiting for an answer beyond certain point.</a:t>
            </a:r>
          </a:p>
          <a:p>
            <a:pPr lvl="1"/>
            <a:r>
              <a:rPr lang="en-US" sz="2000" dirty="0" smtClean="0"/>
              <a:t>Typically external call, network calls</a:t>
            </a:r>
          </a:p>
          <a:p>
            <a:pPr lvl="1"/>
            <a:r>
              <a:rPr lang="en-US" sz="2000" dirty="0" smtClean="0"/>
              <a:t>Asynchronous calls are often too complex for a particular situation</a:t>
            </a:r>
          </a:p>
          <a:p>
            <a:r>
              <a:rPr lang="en-US" sz="2400" dirty="0" smtClean="0"/>
              <a:t>Well-placed timeouts provide fault isolation</a:t>
            </a:r>
          </a:p>
          <a:p>
            <a:r>
              <a:rPr lang="en-US" sz="2400" dirty="0" smtClean="0"/>
              <a:t>Unfortunately, with higher levels of abstraction, explicit timeout is not present in any Program level APIs</a:t>
            </a:r>
          </a:p>
          <a:p>
            <a:r>
              <a:rPr lang="en-US" sz="2400" dirty="0" smtClean="0"/>
              <a:t>Vendor-provided client libraries are devoid of timeouts</a:t>
            </a:r>
          </a:p>
          <a:p>
            <a:pPr lvl="1"/>
            <a:r>
              <a:rPr lang="en-US" sz="2000" dirty="0" smtClean="0"/>
              <a:t>These libraries hides a socket communication and prevent setting timeouts. </a:t>
            </a:r>
          </a:p>
          <a:p>
            <a:r>
              <a:rPr lang="en-US" sz="2400" dirty="0" smtClean="0"/>
              <a:t>Timeouts can also be relevant within a single application- specifically in multi-threaded application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1DFA7-B767-4CA9-9B31-96156B2FBE0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Deployment</a:t>
            </a:r>
            <a:endParaRPr lang="en-US" dirty="0"/>
          </a:p>
        </p:txBody>
      </p:sp>
      <p:grpSp>
        <p:nvGrpSpPr>
          <p:cNvPr id="2" name="Group 25"/>
          <p:cNvGrpSpPr/>
          <p:nvPr/>
        </p:nvGrpSpPr>
        <p:grpSpPr>
          <a:xfrm>
            <a:off x="143470" y="1371600"/>
            <a:ext cx="5114330" cy="5077599"/>
            <a:chOff x="1819870" y="1371600"/>
            <a:chExt cx="5114330" cy="5077599"/>
          </a:xfrm>
        </p:grpSpPr>
        <p:sp>
          <p:nvSpPr>
            <p:cNvPr id="8" name="Cube 7"/>
            <p:cNvSpPr/>
            <p:nvPr/>
          </p:nvSpPr>
          <p:spPr>
            <a:xfrm>
              <a:off x="2489200" y="2082800"/>
              <a:ext cx="3276600" cy="3124200"/>
            </a:xfrm>
            <a:prstGeom prst="cube">
              <a:avLst/>
            </a:prstGeom>
            <a:noFill/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438400" y="5257800"/>
              <a:ext cx="3276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800100" y="3619500"/>
              <a:ext cx="3276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38400" y="3352800"/>
              <a:ext cx="1981200" cy="1905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81200" y="5168900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Perpetua"/>
                  <a:cs typeface="Perpetua"/>
                </a:rPr>
                <a:t>Monolithic Single System</a:t>
              </a:r>
            </a:p>
            <a:p>
              <a:r>
                <a:rPr lang="en-US" dirty="0" smtClean="0">
                  <a:latin typeface="Perpetua"/>
                  <a:cs typeface="Perpetua"/>
                </a:rPr>
                <a:t>(all customer data A-Z)</a:t>
              </a:r>
              <a:endParaRPr lang="en-US" dirty="0">
                <a:latin typeface="Perpetua"/>
                <a:cs typeface="Perpetu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5248870"/>
              <a:ext cx="2057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Perpetua"/>
                  <a:cs typeface="Perpetua"/>
                </a:rPr>
                <a:t>Set of redundant, load balanced clones</a:t>
              </a:r>
            </a:p>
            <a:p>
              <a:r>
                <a:rPr lang="en-US" dirty="0" smtClean="0">
                  <a:latin typeface="Perpetua"/>
                  <a:cs typeface="Perpetua"/>
                </a:rPr>
                <a:t>(clones of customer data)</a:t>
              </a:r>
              <a:endParaRPr lang="en-US" dirty="0">
                <a:latin typeface="Perpetua"/>
                <a:cs typeface="Perpetu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8737832">
              <a:off x="3629488" y="3104271"/>
              <a:ext cx="15070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erpetua"/>
                  <a:cs typeface="Perpetua"/>
                </a:rPr>
                <a:t>Partitioned data</a:t>
              </a:r>
            </a:p>
            <a:p>
              <a:r>
                <a:rPr lang="en-US" dirty="0" smtClean="0">
                  <a:latin typeface="Perpetua"/>
                  <a:cs typeface="Perpetua"/>
                </a:rPr>
                <a:t>(A-F)(F-R) </a:t>
              </a:r>
            </a:p>
            <a:p>
              <a:r>
                <a:rPr lang="en-US" dirty="0" smtClean="0">
                  <a:latin typeface="Perpetua"/>
                  <a:cs typeface="Perpetua"/>
                </a:rPr>
                <a:t>(S-Z)</a:t>
              </a:r>
              <a:endParaRPr lang="en-US" dirty="0">
                <a:latin typeface="Perpetua"/>
                <a:cs typeface="Perpetu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1252833" y="1938637"/>
              <a:ext cx="20574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Perpetua"/>
                  <a:cs typeface="Perpetua"/>
                </a:rPr>
                <a:t>Partitioned services</a:t>
              </a:r>
            </a:p>
            <a:p>
              <a:r>
                <a:rPr lang="en-US" dirty="0" smtClean="0">
                  <a:latin typeface="Perpetua"/>
                  <a:cs typeface="Perpetua"/>
                </a:rPr>
                <a:t>(login, browse, checkout</a:t>
              </a:r>
              <a:endParaRPr lang="en-US" dirty="0">
                <a:latin typeface="Perpetua"/>
                <a:cs typeface="Perpetu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2246" y="16002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85846" y="3135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4200" y="50546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4724400" y="1371600"/>
            <a:ext cx="4343400" cy="3962400"/>
            <a:chOff x="4724400" y="1295400"/>
            <a:chExt cx="4343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4876800" y="1295400"/>
              <a:ext cx="1676400" cy="5334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AcctMgmt</a:t>
              </a:r>
              <a:r>
                <a:rPr lang="en-US" dirty="0" smtClean="0">
                  <a:solidFill>
                    <a:schemeClr val="tx1"/>
                  </a:solidFill>
                </a:rPr>
                <a:t> Svc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15200" y="1295400"/>
              <a:ext cx="1676400" cy="5334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MoneyXfer</a:t>
              </a:r>
              <a:r>
                <a:rPr lang="en-US" dirty="0" smtClean="0">
                  <a:solidFill>
                    <a:schemeClr val="tx1"/>
                  </a:solidFill>
                </a:rPr>
                <a:t> Svc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an 28"/>
            <p:cNvSpPr/>
            <p:nvPr/>
          </p:nvSpPr>
          <p:spPr>
            <a:xfrm>
              <a:off x="4724400" y="3124200"/>
              <a:ext cx="1600200" cy="16764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smtClean="0"/>
                <a:t>Acct DB</a:t>
              </a:r>
              <a:endParaRPr lang="en-US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7467600" y="3124200"/>
              <a:ext cx="1600200" cy="21336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err="1" smtClean="0"/>
                <a:t>Xfer</a:t>
              </a:r>
              <a:r>
                <a:rPr lang="en-US" dirty="0" smtClean="0"/>
                <a:t> DB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4400" y="3810000"/>
              <a:ext cx="914400" cy="4572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Acct 101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10200" y="4191000"/>
              <a:ext cx="914400" cy="4572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Acct 202</a:t>
              </a:r>
              <a:endParaRPr 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20000" y="3886200"/>
              <a:ext cx="1371600" cy="12192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Txn1:</a:t>
              </a:r>
            </a:p>
            <a:p>
              <a:r>
                <a:rPr lang="en-US" sz="1600" dirty="0" smtClean="0"/>
                <a:t>From: 101</a:t>
              </a:r>
            </a:p>
            <a:p>
              <a:r>
                <a:rPr lang="en-US" sz="1600" dirty="0" smtClean="0"/>
                <a:t>To: 202</a:t>
              </a:r>
            </a:p>
            <a:p>
              <a:r>
                <a:rPr lang="en-US" sz="1600" dirty="0" smtClean="0"/>
                <a:t>Amt: 75</a:t>
              </a:r>
            </a:p>
            <a:p>
              <a:r>
                <a:rPr lang="en-US" sz="1600" dirty="0" smtClean="0"/>
                <a:t>Status: DONE</a:t>
              </a:r>
              <a:endParaRPr lang="en-US" sz="16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38800" y="2514600"/>
              <a:ext cx="25908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 Bus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27" idx="2"/>
            </p:cNvCxnSpPr>
            <p:nvPr/>
          </p:nvCxnSpPr>
          <p:spPr>
            <a:xfrm rot="16200000" flipH="1">
              <a:off x="5867400" y="1676400"/>
              <a:ext cx="609600" cy="914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8" idx="2"/>
            </p:cNvCxnSpPr>
            <p:nvPr/>
          </p:nvCxnSpPr>
          <p:spPr>
            <a:xfrm rot="5400000">
              <a:off x="7391400" y="1676400"/>
              <a:ext cx="609600" cy="914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86400" y="1905000"/>
              <a:ext cx="3084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based communication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16200000" flipV="1">
              <a:off x="4413250" y="2482850"/>
              <a:ext cx="1371600" cy="381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6200000" flipV="1">
              <a:off x="8134350" y="2495550"/>
              <a:ext cx="1371600" cy="381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Explosion 2 34"/>
          <p:cNvSpPr/>
          <p:nvPr/>
        </p:nvSpPr>
        <p:spPr>
          <a:xfrm>
            <a:off x="5105400" y="5486400"/>
            <a:ext cx="4038600" cy="914400"/>
          </a:xfrm>
          <a:prstGeom prst="irregularSeal2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Example of bulkhead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18.4</a:t>
            </a:r>
            <a:endParaRPr lang="en-US" sz="4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ABEE2-EF7A-4F64-8F26-C87619B31F76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distributed system can achieve all of the three properties</a:t>
            </a:r>
          </a:p>
          <a:p>
            <a:pPr lvl="1"/>
            <a:r>
              <a:rPr lang="en-US" dirty="0" smtClean="0"/>
              <a:t>Consistency</a:t>
            </a:r>
          </a:p>
          <a:p>
            <a:pPr lvl="2"/>
            <a:r>
              <a:rPr lang="en-US" dirty="0" smtClean="0"/>
              <a:t>The data will be consistent throughout the distributed system</a:t>
            </a:r>
          </a:p>
          <a:p>
            <a:pPr lvl="1"/>
            <a:r>
              <a:rPr lang="en-US" dirty="0" smtClean="0"/>
              <a:t>Availability</a:t>
            </a:r>
          </a:p>
          <a:p>
            <a:pPr lvl="2"/>
            <a:r>
              <a:rPr lang="en-US" dirty="0" smtClean="0"/>
              <a:t>The data will always be available</a:t>
            </a:r>
          </a:p>
          <a:p>
            <a:pPr lvl="1"/>
            <a:r>
              <a:rPr lang="en-US" dirty="0" smtClean="0"/>
              <a:t>Partition Tolerance</a:t>
            </a:r>
          </a:p>
          <a:p>
            <a:pPr lvl="2"/>
            <a:r>
              <a:rPr lang="en-US" dirty="0" smtClean="0"/>
              <a:t>The system will not fail when network is partitioned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F10D99-EF95-44DD-ABE7-E310C68FCD11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23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2999"/>
            <a:ext cx="8382000" cy="5341937"/>
          </a:xfrm>
        </p:spPr>
        <p:txBody>
          <a:bodyPr/>
          <a:lstStyle/>
          <a:p>
            <a:r>
              <a:rPr lang="en-US" sz="2000" dirty="0"/>
              <a:t>Imagine a distributed system which keeps track of a single piece of data using three nodes—A, B, and C—and which claims to be both consistent and </a:t>
            </a:r>
            <a:r>
              <a:rPr lang="en-US" sz="2000" dirty="0" smtClean="0"/>
              <a:t>available. </a:t>
            </a:r>
            <a:r>
              <a:rPr lang="en-US" sz="2000" dirty="0"/>
              <a:t>Misfortune strikes, and that system is partitioned </a:t>
            </a:r>
            <a:r>
              <a:rPr lang="en-US" sz="2000" dirty="0" smtClean="0"/>
              <a:t>into: </a:t>
            </a:r>
            <a:r>
              <a:rPr lang="en-US" sz="2000" dirty="0"/>
              <a:t>{A,B} and {C}. </a:t>
            </a:r>
            <a:r>
              <a:rPr lang="en-US" sz="2000" dirty="0" smtClean="0"/>
              <a:t> </a:t>
            </a:r>
            <a:r>
              <a:rPr lang="en-US" sz="1800" dirty="0" smtClean="0"/>
              <a:t>Now a </a:t>
            </a:r>
            <a:r>
              <a:rPr lang="en-US" sz="1800" dirty="0"/>
              <a:t>write request arrives at </a:t>
            </a:r>
            <a:r>
              <a:rPr lang="en-US" sz="1800" dirty="0" smtClean="0"/>
              <a:t>C.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 smtClean="0"/>
              <a:t>Accept </a:t>
            </a:r>
            <a:r>
              <a:rPr lang="en-US" sz="1400" dirty="0"/>
              <a:t>the write, knowing that neither A nor B will know about this new data until the partition heals.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Refuse the write, knowing that the client might not be able to contact A or B until the partition heals. </a:t>
            </a:r>
            <a:endParaRPr lang="en-US" sz="1400" dirty="0" smtClean="0"/>
          </a:p>
          <a:p>
            <a:r>
              <a:rPr lang="en-US" sz="2000" b="1" dirty="0" smtClean="0"/>
              <a:t>Choosing </a:t>
            </a:r>
            <a:r>
              <a:rPr lang="en-US" sz="2000" b="1" dirty="0"/>
              <a:t>Consistency Over </a:t>
            </a:r>
            <a:r>
              <a:rPr lang="en-US" sz="2000" b="1" dirty="0" smtClean="0"/>
              <a:t>Availability</a:t>
            </a:r>
          </a:p>
          <a:p>
            <a:pPr lvl="1"/>
            <a:r>
              <a:rPr lang="en-US" sz="1600" dirty="0" smtClean="0"/>
              <a:t>It has to guarantee atomic </a:t>
            </a:r>
            <a:r>
              <a:rPr lang="en-US" sz="1600" dirty="0"/>
              <a:t>reads and writes by refusing to respond to some requests. It may decide to shut down entirely (like the clients of a single-node data store), refuse writes (like Two-Phase Commit), or only respond to reads and writes for pieces of data whose “master” node is inside the partition </a:t>
            </a:r>
            <a:r>
              <a:rPr lang="en-US" sz="1600" dirty="0" smtClean="0"/>
              <a:t>component</a:t>
            </a:r>
            <a:endParaRPr lang="en-US" sz="1400" dirty="0"/>
          </a:p>
          <a:p>
            <a:r>
              <a:rPr lang="en-US" sz="2000" b="1" dirty="0" smtClean="0"/>
              <a:t>Choosing </a:t>
            </a:r>
            <a:r>
              <a:rPr lang="en-US" sz="2000" b="1" dirty="0"/>
              <a:t>Availability Over Consistency</a:t>
            </a:r>
          </a:p>
          <a:p>
            <a:pPr lvl="1"/>
            <a:r>
              <a:rPr lang="en-US" sz="1600" dirty="0" smtClean="0"/>
              <a:t>It </a:t>
            </a:r>
            <a:r>
              <a:rPr lang="en-US" sz="1600" dirty="0"/>
              <a:t>will respond to all requests, potentially returning stale reads and accepting conflicting writes. These inconsistencies are often resolved via causal ordering mechanisms like vector clocks and application-specific conflict resolution </a:t>
            </a:r>
            <a:r>
              <a:rPr lang="en-US" sz="1600" dirty="0" smtClean="0"/>
              <a:t>procedures.</a:t>
            </a:r>
          </a:p>
          <a:p>
            <a:pPr lvl="2"/>
            <a:r>
              <a:rPr lang="en-US" sz="1400" dirty="0" smtClean="0"/>
              <a:t>Dynamo </a:t>
            </a:r>
            <a:r>
              <a:rPr lang="en-US" sz="1400" dirty="0"/>
              <a:t>systems usually offer both of </a:t>
            </a:r>
            <a:r>
              <a:rPr lang="en-US" sz="1400" dirty="0" smtClean="0"/>
              <a:t>these</a:t>
            </a:r>
          </a:p>
          <a:p>
            <a:pPr lvl="2"/>
            <a:r>
              <a:rPr lang="en-US" sz="1400" dirty="0" smtClean="0"/>
              <a:t>Cassandra’s </a:t>
            </a:r>
            <a:r>
              <a:rPr lang="en-US" sz="1400" dirty="0"/>
              <a:t>hard-coded Last-Writer-Wins conflict resolution being the main </a:t>
            </a:r>
            <a:r>
              <a:rPr lang="en-US" sz="1400" dirty="0" smtClean="0"/>
              <a:t>exception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0DCE2-2FBC-4FFC-B032-A3F4E93B9BBB}" type="datetime1">
              <a:rPr lang="en-US" smtClean="0"/>
              <a:pPr>
                <a:defRPr/>
              </a:pPr>
              <a:t>12/8/15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43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Architect’s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sz="2400" dirty="0" smtClean="0"/>
              <a:t>How do we tradeoff between C, A, and P?</a:t>
            </a:r>
          </a:p>
          <a:p>
            <a:r>
              <a:rPr lang="en-US" sz="2400" dirty="0" smtClean="0"/>
              <a:t>Eventual Consistency</a:t>
            </a:r>
          </a:p>
          <a:p>
            <a:pPr lvl="1"/>
            <a:r>
              <a:rPr lang="en-US" sz="2000" dirty="0" smtClean="0"/>
              <a:t>Nodes across partitions are allowed to be inconsistent- for some time- then it becomes consistent</a:t>
            </a:r>
          </a:p>
          <a:p>
            <a:pPr lvl="1"/>
            <a:r>
              <a:rPr lang="en-US" sz="2000" dirty="0" smtClean="0"/>
              <a:t>Architect’s decision- Design challenge</a:t>
            </a:r>
          </a:p>
          <a:p>
            <a:pPr lvl="2"/>
            <a:r>
              <a:rPr lang="en-US" sz="1800" dirty="0" smtClean="0"/>
              <a:t>No more than n% of data should be stale</a:t>
            </a:r>
          </a:p>
          <a:p>
            <a:pPr lvl="2"/>
            <a:r>
              <a:rPr lang="en-US" sz="1800" dirty="0" smtClean="0"/>
              <a:t>It shouldn’t take more than t sec. to be consistent</a:t>
            </a:r>
          </a:p>
          <a:p>
            <a:r>
              <a:rPr lang="en-US" sz="2400" dirty="0" smtClean="0"/>
              <a:t>Availability and Partition tolerance (latency) is preferred than consistency</a:t>
            </a:r>
          </a:p>
          <a:p>
            <a:pPr lvl="1"/>
            <a:r>
              <a:rPr lang="en-US" sz="2000" dirty="0" smtClean="0"/>
              <a:t>Facebook user should always be able to respond but they are okay with delayed newsfeed</a:t>
            </a:r>
          </a:p>
          <a:p>
            <a:pPr lvl="1"/>
            <a:r>
              <a:rPr lang="en-US" sz="2000" dirty="0" smtClean="0"/>
              <a:t>Amazon shopping cart does not require ACID property</a:t>
            </a:r>
          </a:p>
          <a:p>
            <a:pPr lvl="1"/>
            <a:r>
              <a:rPr lang="en-US" sz="2000" dirty="0" smtClean="0"/>
              <a:t>Twitter timelines may be delayed</a:t>
            </a:r>
          </a:p>
          <a:p>
            <a:pPr lvl="1"/>
            <a:r>
              <a:rPr lang="en-US" sz="2000" dirty="0" smtClean="0"/>
              <a:t>Fund-transfer between Banks- delay of 24hrs is okay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38EB4-4660-4B1C-86E1-19EFBE041291}" type="datetime1">
              <a:rPr lang="en-US" smtClean="0"/>
              <a:pPr>
                <a:defRPr/>
              </a:pPr>
              <a:t>12/8/15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8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Architect’s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eventual consistency</a:t>
            </a:r>
          </a:p>
          <a:p>
            <a:pPr lvl="1"/>
            <a:r>
              <a:rPr lang="en-US" dirty="0" smtClean="0"/>
              <a:t>Caching, replication, message retry, timeout</a:t>
            </a:r>
          </a:p>
          <a:p>
            <a:r>
              <a:rPr lang="en-US" dirty="0" smtClean="0"/>
              <a:t>Quality Attribute Tradeoff</a:t>
            </a:r>
          </a:p>
          <a:p>
            <a:pPr lvl="1"/>
            <a:r>
              <a:rPr lang="en-US" dirty="0" smtClean="0"/>
              <a:t>NoSQL databases must trade-off between</a:t>
            </a:r>
          </a:p>
          <a:p>
            <a:pPr lvl="2"/>
            <a:r>
              <a:rPr lang="en-US" dirty="0" smtClean="0"/>
              <a:t>Availability, latency, consistency , partitioning</a:t>
            </a:r>
          </a:p>
          <a:p>
            <a:pPr lvl="1"/>
            <a:r>
              <a:rPr lang="en-US" dirty="0" smtClean="0"/>
              <a:t>Additionally</a:t>
            </a:r>
          </a:p>
          <a:p>
            <a:pPr lvl="2"/>
            <a:r>
              <a:rPr lang="en-US" dirty="0" smtClean="0"/>
              <a:t>Interoperability,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0DCE2-2FBC-4FFC-B032-A3F4E93B9BBB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93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F5B15-DF03-4DD7-B5A9-6A8AF02C1571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2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4725"/>
            <a:ext cx="8382000" cy="5029200"/>
          </a:xfrm>
        </p:spPr>
        <p:txBody>
          <a:bodyPr/>
          <a:lstStyle/>
          <a:p>
            <a:r>
              <a:rPr lang="en-US" sz="2800" dirty="0" smtClean="0"/>
              <a:t>Services expected to always available- but there are many failure points</a:t>
            </a:r>
          </a:p>
          <a:p>
            <a:pPr lvl="1"/>
            <a:r>
              <a:rPr lang="en-US" sz="2400" dirty="0" smtClean="0"/>
              <a:t>VM, PM, Network</a:t>
            </a:r>
          </a:p>
          <a:p>
            <a:r>
              <a:rPr lang="en-US" sz="2800" dirty="0" smtClean="0"/>
              <a:t>Architect should plan for a failure</a:t>
            </a:r>
          </a:p>
          <a:p>
            <a:pPr lvl="1"/>
            <a:r>
              <a:rPr lang="en-US" sz="2400" dirty="0" smtClean="0"/>
              <a:t>EC2 provides 99.95% availability, but how to plan for 0.05% failure?</a:t>
            </a:r>
          </a:p>
          <a:p>
            <a:endParaRPr lang="en-US" sz="2800" dirty="0" smtClean="0"/>
          </a:p>
          <a:p>
            <a:r>
              <a:rPr lang="en-US" sz="2800" dirty="0" smtClean="0"/>
              <a:t>Netflix – real time video streaming service</a:t>
            </a:r>
          </a:p>
          <a:p>
            <a:pPr lvl="1"/>
            <a:r>
              <a:rPr lang="en-US" sz="2400" dirty="0" smtClean="0"/>
              <a:t>hosts on EC2 with additional application level availability</a:t>
            </a:r>
          </a:p>
          <a:p>
            <a:pPr lvl="1"/>
            <a:r>
              <a:rPr lang="en-US" sz="2400" dirty="0" smtClean="0"/>
              <a:t>EC2 has 4 days of sporadic outage in 2011, but Netflix was unaffected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780ED-6E9C-4813-9143-43012DF7F845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4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Estimation</a:t>
            </a:r>
            <a:endParaRPr lang="en-US" dirty="0"/>
          </a:p>
        </p:txBody>
      </p:sp>
      <mc:AlternateContent>
        <mc:Choice xmlns:mv="urn:schemas-microsoft-com:mac:vml"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05350"/>
                <a:ext cx="8382000" cy="5029200"/>
              </a:xfrm>
            </p:spPr>
            <p:txBody>
              <a:bodyPr/>
              <a:lstStyle/>
              <a:p>
                <a:r>
                  <a:rPr lang="en-US" sz="2800" dirty="0" smtClean="0"/>
                  <a:t>A subsystem is dependent of all the modules to work</a:t>
                </a:r>
              </a:p>
              <a:p>
                <a:pPr lvl="1"/>
                <a:r>
                  <a:rPr lang="en-US" sz="2400" dirty="0" smtClean="0"/>
                  <a:t>Probability </a:t>
                </a:r>
                <a:r>
                  <a:rPr lang="en-US" sz="2400" dirty="0"/>
                  <a:t>t</a:t>
                </a:r>
                <a:r>
                  <a:rPr lang="en-US" sz="2400" dirty="0" smtClean="0"/>
                  <a:t>hat the subsystem will work without failure: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is the probability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/>
                  <a:t> module working without failure</a:t>
                </a:r>
              </a:p>
              <a:p>
                <a:r>
                  <a:rPr lang="en-US" sz="2800" dirty="0" smtClean="0"/>
                  <a:t>For a redundant system where it is sufficient to have one module working</a:t>
                </a:r>
              </a:p>
              <a:p>
                <a:pPr lvl="1"/>
                <a:r>
                  <a:rPr lang="en-US" sz="2400" dirty="0" smtClean="0"/>
                  <a:t>the probability of the subsystem being operational: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1−</m:t>
                    </m:r>
                    <m:nary>
                      <m:naryPr>
                        <m:chr m:val="∏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When you need at least k modules to work</a:t>
                </a:r>
              </a:p>
              <a:p>
                <a:pPr lvl="1"/>
                <a:r>
                  <a:rPr lang="en-US" sz="2400" dirty="0" smtClean="0"/>
                  <a:t>and each has the identical probability of working without failure: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pt-BR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pt-BR" sz="2400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05350"/>
                <a:ext cx="8382000" cy="5029200"/>
              </a:xfrm>
              <a:blipFill rotWithShape="1">
                <a:blip r:embed="rId2"/>
                <a:stretch>
                  <a:fillRect l="-1236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533729-6F89-4C9D-8DBC-B3C52D47AE22}" type="datetime1">
              <a:rPr lang="en-US" smtClean="0"/>
              <a:pPr>
                <a:defRPr/>
              </a:pPr>
              <a:t>12/8/15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22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case study- Availability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/>
          <a:lstStyle/>
          <a:p>
            <a:r>
              <a:rPr lang="en-US" sz="2400" dirty="0"/>
              <a:t>Spare Copy tactic </a:t>
            </a:r>
            <a:endParaRPr lang="en-US" sz="2400" dirty="0" smtClean="0"/>
          </a:p>
          <a:p>
            <a:pPr lvl="1"/>
            <a:r>
              <a:rPr lang="en-US" sz="2000" dirty="0" smtClean="0"/>
              <a:t>Use of stateless service- any service request can be executed by any available server</a:t>
            </a:r>
          </a:p>
          <a:p>
            <a:pPr lvl="1"/>
            <a:r>
              <a:rPr lang="en-US" sz="2000" dirty="0" smtClean="0"/>
              <a:t>Thus everyone can be a spare copy!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Active redundancy tactic</a:t>
            </a:r>
          </a:p>
          <a:p>
            <a:pPr lvl="1"/>
            <a:r>
              <a:rPr lang="en-US" sz="2000" dirty="0" smtClean="0"/>
              <a:t>Amazon’s availability zone: Multiple redundant  hot copies of data spread across Amazon provided availability zone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Graceful degradation tactic</a:t>
            </a:r>
          </a:p>
          <a:p>
            <a:pPr lvl="1"/>
            <a:r>
              <a:rPr lang="en-US" sz="2000" dirty="0" smtClean="0"/>
              <a:t>Fail fast- use timeout so as to isolate from a failing component</a:t>
            </a:r>
          </a:p>
          <a:p>
            <a:pPr lvl="1"/>
            <a:r>
              <a:rPr lang="en-US" sz="2000" dirty="0" smtClean="0"/>
              <a:t>Fallback- critical services degrade to a lower quality representation (similar to OS)</a:t>
            </a:r>
          </a:p>
          <a:p>
            <a:pPr lvl="1"/>
            <a:r>
              <a:rPr lang="en-US" sz="2000" dirty="0" smtClean="0"/>
              <a:t>Feature removal- non-critical features are removed from being used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E7996-6BBB-4E4B-B308-46BCE3E5CFB9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68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Assurance of business transaction SLA</a:t>
            </a:r>
          </a:p>
          <a:p>
            <a:r>
              <a:rPr lang="en-US" dirty="0" smtClean="0"/>
              <a:t>Cloud can elastically add additional resource</a:t>
            </a:r>
          </a:p>
          <a:p>
            <a:pPr lvl="1"/>
            <a:r>
              <a:rPr lang="en-US" dirty="0" smtClean="0"/>
              <a:t>Increase the VM capacity on-demand</a:t>
            </a:r>
          </a:p>
          <a:p>
            <a:pPr lvl="1"/>
            <a:r>
              <a:rPr lang="en-US" dirty="0" smtClean="0"/>
              <a:t>Add additional VMs to divert the load</a:t>
            </a:r>
          </a:p>
          <a:p>
            <a:r>
              <a:rPr lang="en-US" dirty="0" smtClean="0"/>
              <a:t>As an architect</a:t>
            </a:r>
          </a:p>
          <a:p>
            <a:pPr lvl="1"/>
            <a:r>
              <a:rPr lang="en-US" dirty="0" smtClean="0"/>
              <a:t>It is necessary to understand Application’s resource demand and projected resource usage</a:t>
            </a:r>
          </a:p>
          <a:p>
            <a:pPr lvl="1"/>
            <a:r>
              <a:rPr lang="en-US" dirty="0" smtClean="0"/>
              <a:t>Application should predict the load and possibly ask for more resource from the cloud resource manager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4D70F9-A2B9-4E70-9DCA-B95BF8965E3D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78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Multi-tenancy in Cloud can increase security threat possibility</a:t>
            </a:r>
          </a:p>
          <a:p>
            <a:r>
              <a:rPr lang="en-US" sz="2400" dirty="0" smtClean="0"/>
              <a:t>A PM is hosting other VMs </a:t>
            </a:r>
            <a:r>
              <a:rPr lang="en-US" sz="2400" dirty="0" err="1" smtClean="0"/>
              <a:t>alongwith</a:t>
            </a:r>
            <a:r>
              <a:rPr lang="en-US" sz="2400" dirty="0" smtClean="0"/>
              <a:t> yours</a:t>
            </a:r>
          </a:p>
          <a:p>
            <a:pPr lvl="1"/>
            <a:r>
              <a:rPr lang="en-US" sz="2000" dirty="0" smtClean="0"/>
              <a:t>Information stealing</a:t>
            </a:r>
          </a:p>
          <a:p>
            <a:pPr lvl="2"/>
            <a:r>
              <a:rPr lang="en-US" sz="1800" dirty="0" smtClean="0"/>
              <a:t>Each tenant’s virtual resource is ultimately mapped to a physical resource. Data from one tenant’s physical resource can get copied/moved to another tenant</a:t>
            </a:r>
          </a:p>
          <a:p>
            <a:pPr lvl="1"/>
            <a:r>
              <a:rPr lang="en-US" sz="2000" dirty="0" smtClean="0"/>
              <a:t>VM escape</a:t>
            </a:r>
          </a:p>
          <a:p>
            <a:pPr lvl="2"/>
            <a:r>
              <a:rPr lang="en-US" sz="1800" dirty="0" smtClean="0"/>
              <a:t>Though rare, an attacker can exploit hypervisor software error and access information by accessing VM address space</a:t>
            </a:r>
          </a:p>
          <a:p>
            <a:pPr lvl="1"/>
            <a:r>
              <a:rPr lang="en-US" sz="2000" dirty="0" smtClean="0"/>
              <a:t>Side channel attack</a:t>
            </a:r>
          </a:p>
          <a:p>
            <a:pPr lvl="2"/>
            <a:r>
              <a:rPr lang="en-US" sz="1800" dirty="0" smtClean="0"/>
              <a:t>Attacker can deduce the information about keys and other data by monitoring timing activity of another VM</a:t>
            </a:r>
          </a:p>
          <a:p>
            <a:pPr lvl="1"/>
            <a:r>
              <a:rPr lang="en-US" sz="2000" dirty="0" smtClean="0"/>
              <a:t>Denial of Service</a:t>
            </a:r>
          </a:p>
          <a:p>
            <a:pPr lvl="2"/>
            <a:r>
              <a:rPr lang="en-US" sz="1800" dirty="0" smtClean="0"/>
              <a:t>Malicious tenant grabs maximum resources so that other VMs starve for resource and that impacts service quality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CE7A7-5099-4242-BD94-CBD70B1EB123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44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9400"/>
            <a:ext cx="8763000" cy="939800"/>
          </a:xfrm>
        </p:spPr>
        <p:txBody>
          <a:bodyPr/>
          <a:lstStyle/>
          <a:p>
            <a:r>
              <a:rPr lang="en-US" dirty="0" smtClean="0"/>
              <a:t>Testing strategy Netflix- Simian Army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Uses test environments (called monkeys) to test</a:t>
            </a:r>
          </a:p>
          <a:p>
            <a:pPr lvl="1"/>
            <a:r>
              <a:rPr lang="en-US" sz="2400" dirty="0" smtClean="0"/>
              <a:t>Latency: induces artificial delays in the communication to simulate service degradation and measures impact</a:t>
            </a:r>
          </a:p>
          <a:p>
            <a:pPr lvl="1"/>
            <a:r>
              <a:rPr lang="en-US" sz="2400" dirty="0" smtClean="0"/>
              <a:t>Fault-Injection: Injects faults at several places of a running system to analyze the fault-tolerance</a:t>
            </a:r>
          </a:p>
          <a:p>
            <a:r>
              <a:rPr lang="en-US" sz="2800" dirty="0" smtClean="0"/>
              <a:t>Helper utilities</a:t>
            </a:r>
          </a:p>
          <a:p>
            <a:pPr lvl="1"/>
            <a:r>
              <a:rPr lang="en-US" sz="2400" dirty="0" smtClean="0"/>
              <a:t>Conformity: checks if a VM instance don’t adhere to best practices and shuts it down</a:t>
            </a:r>
          </a:p>
          <a:p>
            <a:pPr lvl="2"/>
            <a:r>
              <a:rPr lang="en-US" sz="2000" dirty="0" smtClean="0"/>
              <a:t>E.g. Security</a:t>
            </a:r>
            <a:r>
              <a:rPr lang="en-US" sz="2000" dirty="0"/>
              <a:t>: detects security violations or improper configuration </a:t>
            </a:r>
          </a:p>
          <a:p>
            <a:pPr lvl="3"/>
            <a:r>
              <a:rPr lang="en-US" sz="1600" dirty="0"/>
              <a:t>Improper configuration of security group, use of SSL, use of DRM</a:t>
            </a:r>
          </a:p>
          <a:p>
            <a:pPr lvl="1"/>
            <a:r>
              <a:rPr lang="en-US" sz="2400" dirty="0" smtClean="0"/>
              <a:t>Health: monitors CPU load to detect overloaded VMs</a:t>
            </a:r>
          </a:p>
          <a:p>
            <a:pPr lvl="1"/>
            <a:r>
              <a:rPr lang="en-US" sz="2400" dirty="0" smtClean="0"/>
              <a:t>Janitor: Removes unused resources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683DBE-E17B-442B-87C6-9EE12B886937}" type="datetime1">
              <a:rPr lang="en-US" smtClean="0"/>
              <a:pPr>
                <a:defRPr/>
              </a:pPr>
              <a:t>12/8/15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30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10655</TotalTime>
  <Words>2677</Words>
  <Application>Microsoft Macintosh PowerPoint</Application>
  <PresentationFormat>On-screen Show (4:3)</PresentationFormat>
  <Paragraphs>527</Paragraphs>
  <Slides>37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think-cell Slide</vt:lpstr>
      <vt:lpstr>SS ZG653 (RL 18): Software Architecture Architecture of Next Gen Systems- Software Architecture for Cloud Computing</vt:lpstr>
      <vt:lpstr>Quality Attributes</vt:lpstr>
      <vt:lpstr>Quality of Service</vt:lpstr>
      <vt:lpstr>Availability</vt:lpstr>
      <vt:lpstr>Failure Estimation</vt:lpstr>
      <vt:lpstr>Netflix case study- Availability</vt:lpstr>
      <vt:lpstr>Performance</vt:lpstr>
      <vt:lpstr>Security</vt:lpstr>
      <vt:lpstr>Testing strategy Netflix- Simian Army</vt:lpstr>
      <vt:lpstr>Multi-Tenant Architecture</vt:lpstr>
      <vt:lpstr>Need existed long before SaaS</vt:lpstr>
      <vt:lpstr>Multi-Tenancy</vt:lpstr>
      <vt:lpstr>Single schema model</vt:lpstr>
      <vt:lpstr>Multi-tenancy-Single Schema</vt:lpstr>
      <vt:lpstr>Multi Schema Model</vt:lpstr>
      <vt:lpstr>Multi-tenancy- Multiple Schema</vt:lpstr>
      <vt:lpstr>Multi-tenancy using Cloud Data Store</vt:lpstr>
      <vt:lpstr>Microservices</vt:lpstr>
      <vt:lpstr>Microservice</vt:lpstr>
      <vt:lpstr>Monolith vs Microservice</vt:lpstr>
      <vt:lpstr>Design Principle</vt:lpstr>
      <vt:lpstr>Data storage</vt:lpstr>
      <vt:lpstr>Design of Data Persistence</vt:lpstr>
      <vt:lpstr>Event Based Communication</vt:lpstr>
      <vt:lpstr>Transaction Consistency</vt:lpstr>
      <vt:lpstr>Architecture to Handle Failure</vt:lpstr>
      <vt:lpstr>Fault-Tolerant Architecture Pattern</vt:lpstr>
      <vt:lpstr>Patterns- Circuit Breaker</vt:lpstr>
      <vt:lpstr>Pattern- Bulkhead</vt:lpstr>
      <vt:lpstr>Pattern - Timeout</vt:lpstr>
      <vt:lpstr>Scalable Deployment</vt:lpstr>
      <vt:lpstr>CAP Theorem</vt:lpstr>
      <vt:lpstr>CAP Theorem</vt:lpstr>
      <vt:lpstr>CAP Theorem- Explanation</vt:lpstr>
      <vt:lpstr>Architect’s Decision</vt:lpstr>
      <vt:lpstr>Architect’s Role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Santonu Sarkar</dc:creator>
  <cp:lastModifiedBy>Santonu sarkar</cp:lastModifiedBy>
  <cp:revision>1576</cp:revision>
  <dcterms:created xsi:type="dcterms:W3CDTF">2015-12-08T08:40:33Z</dcterms:created>
  <dcterms:modified xsi:type="dcterms:W3CDTF">2015-12-08T08:47:45Z</dcterms:modified>
</cp:coreProperties>
</file>