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notesSlides/notesSlide2.xml" ContentType="application/vnd.openxmlformats-officedocument.presentationml.notesSlide+xml"/>
  <Override PartName="/ppt/diagrams/drawing1.xml" ContentType="application/vnd.ms-office.drawingml.diagramDrawing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vml" ContentType="application/vnd.openxmlformats-officedocument.vmlDrawing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1"/>
  </p:notesMasterIdLst>
  <p:sldIdLst>
    <p:sldId id="344" r:id="rId2"/>
    <p:sldId id="431" r:id="rId3"/>
    <p:sldId id="430" r:id="rId4"/>
    <p:sldId id="434" r:id="rId5"/>
    <p:sldId id="436" r:id="rId6"/>
    <p:sldId id="437" r:id="rId7"/>
    <p:sldId id="435" r:id="rId8"/>
    <p:sldId id="438" r:id="rId9"/>
    <p:sldId id="34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588" autoAdjust="0"/>
    <p:restoredTop sz="98224" autoAdjust="0"/>
  </p:normalViewPr>
  <p:slideViewPr>
    <p:cSldViewPr>
      <p:cViewPr>
        <p:scale>
          <a:sx n="80" d="100"/>
          <a:sy n="80" d="100"/>
        </p:scale>
        <p:origin x="-2240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E1133-27F8-42A1-91FE-23383B9ACC99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BDC9E6-B3ED-4E11-B81F-A36F96CA06AD}">
      <dgm:prSet/>
      <dgm:spPr/>
      <dgm:t>
        <a:bodyPr/>
        <a:lstStyle/>
        <a:p>
          <a:pPr rtl="0"/>
          <a:r>
            <a:rPr lang="en-US" dirty="0" smtClean="0"/>
            <a:t>Usability is essentially Human Computer Interaction. Runtime Tactics are</a:t>
          </a:r>
          <a:endParaRPr lang="en-US" dirty="0"/>
        </a:p>
      </dgm:t>
    </dgm:pt>
    <dgm:pt modelId="{818B4425-229C-4D05-BD73-F2583AB7B9C5}" type="parTrans" cxnId="{E040E2E2-F016-4F82-9927-EA3D62DA0F57}">
      <dgm:prSet/>
      <dgm:spPr/>
      <dgm:t>
        <a:bodyPr/>
        <a:lstStyle/>
        <a:p>
          <a:endParaRPr lang="en-US"/>
        </a:p>
      </dgm:t>
    </dgm:pt>
    <dgm:pt modelId="{A3D2AA9D-1D2C-45CA-9A99-0FD9E343747F}" type="sibTrans" cxnId="{E040E2E2-F016-4F82-9927-EA3D62DA0F57}">
      <dgm:prSet/>
      <dgm:spPr/>
      <dgm:t>
        <a:bodyPr/>
        <a:lstStyle/>
        <a:p>
          <a:endParaRPr lang="en-US"/>
        </a:p>
      </dgm:t>
    </dgm:pt>
    <dgm:pt modelId="{843E3B21-DC9F-4CF8-A7F1-93BF704E47A7}">
      <dgm:prSet/>
      <dgm:spPr/>
      <dgm:t>
        <a:bodyPr/>
        <a:lstStyle/>
        <a:p>
          <a:pPr rtl="0"/>
          <a:r>
            <a:rPr lang="en-US" dirty="0" smtClean="0"/>
            <a:t>User initiative (and system responds)</a:t>
          </a:r>
          <a:endParaRPr lang="en-US" dirty="0"/>
        </a:p>
      </dgm:t>
    </dgm:pt>
    <dgm:pt modelId="{3EEFE082-C4FA-499A-BA01-E4B8217A4B73}" type="parTrans" cxnId="{3C110BFF-FD87-473E-9985-0D9D761E60BD}">
      <dgm:prSet/>
      <dgm:spPr/>
      <dgm:t>
        <a:bodyPr/>
        <a:lstStyle/>
        <a:p>
          <a:endParaRPr lang="en-US"/>
        </a:p>
      </dgm:t>
    </dgm:pt>
    <dgm:pt modelId="{2992CB8F-FBF4-486F-BE86-7AEC96D28238}" type="sibTrans" cxnId="{3C110BFF-FD87-473E-9985-0D9D761E60BD}">
      <dgm:prSet/>
      <dgm:spPr/>
      <dgm:t>
        <a:bodyPr/>
        <a:lstStyle/>
        <a:p>
          <a:endParaRPr lang="en-US"/>
        </a:p>
      </dgm:t>
    </dgm:pt>
    <dgm:pt modelId="{A240A1E1-162D-4A6E-A806-B6FF45B3AB68}">
      <dgm:prSet/>
      <dgm:spPr/>
      <dgm:t>
        <a:bodyPr/>
        <a:lstStyle/>
        <a:p>
          <a:pPr rtl="0"/>
          <a:r>
            <a:rPr lang="en-US" smtClean="0"/>
            <a:t>Cancel, undo, aggregation, store partial result</a:t>
          </a:r>
          <a:endParaRPr lang="en-US"/>
        </a:p>
      </dgm:t>
    </dgm:pt>
    <dgm:pt modelId="{F0BD47AB-7AC9-40A2-A96D-1A911EFDE7FF}" type="parTrans" cxnId="{CCB5AE26-70F4-4C5B-B53D-136E39A12AC5}">
      <dgm:prSet/>
      <dgm:spPr/>
      <dgm:t>
        <a:bodyPr/>
        <a:lstStyle/>
        <a:p>
          <a:endParaRPr lang="en-US"/>
        </a:p>
      </dgm:t>
    </dgm:pt>
    <dgm:pt modelId="{A12D77FB-8453-4F78-A007-65AD68966259}" type="sibTrans" cxnId="{CCB5AE26-70F4-4C5B-B53D-136E39A12AC5}">
      <dgm:prSet/>
      <dgm:spPr/>
      <dgm:t>
        <a:bodyPr/>
        <a:lstStyle/>
        <a:p>
          <a:endParaRPr lang="en-US"/>
        </a:p>
      </dgm:t>
    </dgm:pt>
    <dgm:pt modelId="{C35FC96E-9015-4790-BDC3-6E0D4D502FCB}">
      <dgm:prSet/>
      <dgm:spPr/>
      <dgm:t>
        <a:bodyPr/>
        <a:lstStyle/>
        <a:p>
          <a:pPr rtl="0"/>
          <a:r>
            <a:rPr lang="en-US" dirty="0" smtClean="0"/>
            <a:t>System initiative</a:t>
          </a:r>
          <a:endParaRPr lang="en-US" dirty="0"/>
        </a:p>
      </dgm:t>
    </dgm:pt>
    <dgm:pt modelId="{54165FB5-F7A3-4BBF-B199-2BE2BA410DE8}" type="parTrans" cxnId="{C159F786-ED38-476E-9CAF-598C4BA6A40C}">
      <dgm:prSet/>
      <dgm:spPr/>
      <dgm:t>
        <a:bodyPr/>
        <a:lstStyle/>
        <a:p>
          <a:endParaRPr lang="en-US"/>
        </a:p>
      </dgm:t>
    </dgm:pt>
    <dgm:pt modelId="{599E3296-C316-405C-B222-CEA737D995B5}" type="sibTrans" cxnId="{C159F786-ED38-476E-9CAF-598C4BA6A40C}">
      <dgm:prSet/>
      <dgm:spPr/>
      <dgm:t>
        <a:bodyPr/>
        <a:lstStyle/>
        <a:p>
          <a:endParaRPr lang="en-US"/>
        </a:p>
      </dgm:t>
    </dgm:pt>
    <dgm:pt modelId="{563BDB53-F022-44D5-A994-7DED9242388F}">
      <dgm:prSet/>
      <dgm:spPr/>
      <dgm:t>
        <a:bodyPr/>
        <a:lstStyle/>
        <a:p>
          <a:pPr rtl="0"/>
          <a:r>
            <a:rPr lang="en-US" dirty="0" smtClean="0"/>
            <a:t>Task model: understands the context of the task user is trying and </a:t>
          </a:r>
          <a:r>
            <a:rPr lang="en-US" smtClean="0"/>
            <a:t>provide assistance</a:t>
          </a:r>
          <a:endParaRPr lang="en-US" dirty="0"/>
        </a:p>
      </dgm:t>
    </dgm:pt>
    <dgm:pt modelId="{3D99B9D3-036F-4B86-B0E2-A658DBBECB0D}" type="parTrans" cxnId="{3AE45D05-FF04-4313-A392-D71504CDB294}">
      <dgm:prSet/>
      <dgm:spPr/>
      <dgm:t>
        <a:bodyPr/>
        <a:lstStyle/>
        <a:p>
          <a:endParaRPr lang="en-US"/>
        </a:p>
      </dgm:t>
    </dgm:pt>
    <dgm:pt modelId="{53A9DF38-5152-4CC3-B7FF-92A98B26A487}" type="sibTrans" cxnId="{3AE45D05-FF04-4313-A392-D71504CDB294}">
      <dgm:prSet/>
      <dgm:spPr/>
      <dgm:t>
        <a:bodyPr/>
        <a:lstStyle/>
        <a:p>
          <a:endParaRPr lang="en-US"/>
        </a:p>
      </dgm:t>
    </dgm:pt>
    <dgm:pt modelId="{AFCA2418-8D6B-4E9C-BE52-FC74C908050F}">
      <dgm:prSet/>
      <dgm:spPr/>
      <dgm:t>
        <a:bodyPr/>
        <a:lstStyle/>
        <a:p>
          <a:pPr rtl="0"/>
          <a:r>
            <a:rPr lang="en-US" dirty="0" smtClean="0"/>
            <a:t>User model: understands who the user is and takes action</a:t>
          </a:r>
          <a:endParaRPr lang="en-US" dirty="0"/>
        </a:p>
      </dgm:t>
    </dgm:pt>
    <dgm:pt modelId="{4E25AF54-5C18-4905-8913-7D1EA2AC6905}" type="parTrans" cxnId="{482DB792-4616-4429-8146-834A4E403FCA}">
      <dgm:prSet/>
      <dgm:spPr/>
      <dgm:t>
        <a:bodyPr/>
        <a:lstStyle/>
        <a:p>
          <a:endParaRPr lang="en-US"/>
        </a:p>
      </dgm:t>
    </dgm:pt>
    <dgm:pt modelId="{2863A287-FD1D-46AB-958E-D6DB7D840902}" type="sibTrans" cxnId="{482DB792-4616-4429-8146-834A4E403FCA}">
      <dgm:prSet/>
      <dgm:spPr/>
      <dgm:t>
        <a:bodyPr/>
        <a:lstStyle/>
        <a:p>
          <a:endParaRPr lang="en-US"/>
        </a:p>
      </dgm:t>
    </dgm:pt>
    <dgm:pt modelId="{830BFD2B-F1DC-48CD-8359-2EF69B3F4845}">
      <dgm:prSet/>
      <dgm:spPr/>
      <dgm:t>
        <a:bodyPr/>
        <a:lstStyle/>
        <a:p>
          <a:pPr rtl="0"/>
          <a:r>
            <a:rPr lang="en-US" dirty="0" smtClean="0"/>
            <a:t>System model: </a:t>
          </a:r>
          <a:br>
            <a:rPr lang="en-US" dirty="0" smtClean="0"/>
          </a:br>
          <a:r>
            <a:rPr lang="en-US" dirty="0" smtClean="0"/>
            <a:t>gets the current state of the system and responds</a:t>
          </a:r>
          <a:endParaRPr lang="en-US" dirty="0"/>
        </a:p>
      </dgm:t>
    </dgm:pt>
    <dgm:pt modelId="{730934AA-743C-4E3A-B992-EDC75BC49F7E}" type="parTrans" cxnId="{DD0B0603-DE3A-4EB7-9BD3-6BE1B7B6970C}">
      <dgm:prSet/>
      <dgm:spPr/>
      <dgm:t>
        <a:bodyPr/>
        <a:lstStyle/>
        <a:p>
          <a:endParaRPr lang="en-US"/>
        </a:p>
      </dgm:t>
    </dgm:pt>
    <dgm:pt modelId="{CA352F9D-285E-447C-BD62-78B44998D479}" type="sibTrans" cxnId="{DD0B0603-DE3A-4EB7-9BD3-6BE1B7B6970C}">
      <dgm:prSet/>
      <dgm:spPr/>
      <dgm:t>
        <a:bodyPr/>
        <a:lstStyle/>
        <a:p>
          <a:endParaRPr lang="en-US"/>
        </a:p>
      </dgm:t>
    </dgm:pt>
    <dgm:pt modelId="{850FA205-55DB-6D49-ADB3-6003C4672B68}" type="pres">
      <dgm:prSet presAssocID="{A26E1133-27F8-42A1-91FE-23383B9ACC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405BE1B-E3C9-F94A-BB2A-A1C4D8CEC346}" type="pres">
      <dgm:prSet presAssocID="{43BDC9E6-B3ED-4E11-B81F-A36F96CA06AD}" presName="vertOne" presStyleCnt="0"/>
      <dgm:spPr/>
    </dgm:pt>
    <dgm:pt modelId="{ADDCA4C3-C37E-FC45-A430-9B3C3FBABD8A}" type="pres">
      <dgm:prSet presAssocID="{43BDC9E6-B3ED-4E11-B81F-A36F96CA06A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C25717-2AA5-F04E-80E2-F81FF0CC8687}" type="pres">
      <dgm:prSet presAssocID="{43BDC9E6-B3ED-4E11-B81F-A36F96CA06AD}" presName="parTransOne" presStyleCnt="0"/>
      <dgm:spPr/>
    </dgm:pt>
    <dgm:pt modelId="{2E2F7451-81E0-284C-8824-39FDF9200697}" type="pres">
      <dgm:prSet presAssocID="{43BDC9E6-B3ED-4E11-B81F-A36F96CA06AD}" presName="horzOne" presStyleCnt="0"/>
      <dgm:spPr/>
    </dgm:pt>
    <dgm:pt modelId="{01165B30-8FE6-C64F-8FC1-FCBB770FA457}" type="pres">
      <dgm:prSet presAssocID="{843E3B21-DC9F-4CF8-A7F1-93BF704E47A7}" presName="vertTwo" presStyleCnt="0"/>
      <dgm:spPr/>
    </dgm:pt>
    <dgm:pt modelId="{204E8240-B6D3-7140-969F-6DBA60137635}" type="pres">
      <dgm:prSet presAssocID="{843E3B21-DC9F-4CF8-A7F1-93BF704E47A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E42FE-23EE-4349-AEE8-427691C657FE}" type="pres">
      <dgm:prSet presAssocID="{843E3B21-DC9F-4CF8-A7F1-93BF704E47A7}" presName="parTransTwo" presStyleCnt="0"/>
      <dgm:spPr/>
    </dgm:pt>
    <dgm:pt modelId="{1B98842A-B470-2546-9372-BF8541D76975}" type="pres">
      <dgm:prSet presAssocID="{843E3B21-DC9F-4CF8-A7F1-93BF704E47A7}" presName="horzTwo" presStyleCnt="0"/>
      <dgm:spPr/>
    </dgm:pt>
    <dgm:pt modelId="{5B06300D-84A6-204A-A380-BD4542627116}" type="pres">
      <dgm:prSet presAssocID="{A240A1E1-162D-4A6E-A806-B6FF45B3AB68}" presName="vertThree" presStyleCnt="0"/>
      <dgm:spPr/>
    </dgm:pt>
    <dgm:pt modelId="{6178854B-60E7-0546-A155-195BDD1FE418}" type="pres">
      <dgm:prSet presAssocID="{A240A1E1-162D-4A6E-A806-B6FF45B3AB68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44EDA4-6E4C-AE43-8CFD-98AC24212969}" type="pres">
      <dgm:prSet presAssocID="{A240A1E1-162D-4A6E-A806-B6FF45B3AB68}" presName="horzThree" presStyleCnt="0"/>
      <dgm:spPr/>
    </dgm:pt>
    <dgm:pt modelId="{A9C41332-7912-7146-AA7D-AF9E82CAA63D}" type="pres">
      <dgm:prSet presAssocID="{2992CB8F-FBF4-486F-BE86-7AEC96D28238}" presName="sibSpaceTwo" presStyleCnt="0"/>
      <dgm:spPr/>
    </dgm:pt>
    <dgm:pt modelId="{4691EBF9-3E06-6148-ABAB-8278FD551289}" type="pres">
      <dgm:prSet presAssocID="{C35FC96E-9015-4790-BDC3-6E0D4D502FCB}" presName="vertTwo" presStyleCnt="0"/>
      <dgm:spPr/>
    </dgm:pt>
    <dgm:pt modelId="{DF141280-2606-C54F-BCD1-6BC8257A16E1}" type="pres">
      <dgm:prSet presAssocID="{C35FC96E-9015-4790-BDC3-6E0D4D502FCB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33359-ADC8-DB4D-A2DF-1F2E367C006B}" type="pres">
      <dgm:prSet presAssocID="{C35FC96E-9015-4790-BDC3-6E0D4D502FCB}" presName="parTransTwo" presStyleCnt="0"/>
      <dgm:spPr/>
    </dgm:pt>
    <dgm:pt modelId="{985B1736-AFE5-384D-B6F9-1BC88FD62EDF}" type="pres">
      <dgm:prSet presAssocID="{C35FC96E-9015-4790-BDC3-6E0D4D502FCB}" presName="horzTwo" presStyleCnt="0"/>
      <dgm:spPr/>
    </dgm:pt>
    <dgm:pt modelId="{1A4D40A3-6EA9-194F-9EE3-830AE759D713}" type="pres">
      <dgm:prSet presAssocID="{563BDB53-F022-44D5-A994-7DED9242388F}" presName="vertThree" presStyleCnt="0"/>
      <dgm:spPr/>
    </dgm:pt>
    <dgm:pt modelId="{9F25EEF3-895A-114F-9EE1-7297E4D48003}" type="pres">
      <dgm:prSet presAssocID="{563BDB53-F022-44D5-A994-7DED9242388F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90AD3-8F08-EA4F-9A0A-31CA554F2FED}" type="pres">
      <dgm:prSet presAssocID="{563BDB53-F022-44D5-A994-7DED9242388F}" presName="horzThree" presStyleCnt="0"/>
      <dgm:spPr/>
    </dgm:pt>
    <dgm:pt modelId="{E6888301-FF66-CF4C-A8C9-21DE7B4F3DA9}" type="pres">
      <dgm:prSet presAssocID="{53A9DF38-5152-4CC3-B7FF-92A98B26A487}" presName="sibSpaceThree" presStyleCnt="0"/>
      <dgm:spPr/>
    </dgm:pt>
    <dgm:pt modelId="{4F3606D8-AF1D-AB46-BEB9-17EB61396875}" type="pres">
      <dgm:prSet presAssocID="{AFCA2418-8D6B-4E9C-BE52-FC74C908050F}" presName="vertThree" presStyleCnt="0"/>
      <dgm:spPr/>
    </dgm:pt>
    <dgm:pt modelId="{94C3D156-22B8-7240-83BC-558E7408953A}" type="pres">
      <dgm:prSet presAssocID="{AFCA2418-8D6B-4E9C-BE52-FC74C908050F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EA6D6E-CEA6-C84C-98F0-BD0C29F8D1CF}" type="pres">
      <dgm:prSet presAssocID="{AFCA2418-8D6B-4E9C-BE52-FC74C908050F}" presName="horzThree" presStyleCnt="0"/>
      <dgm:spPr/>
    </dgm:pt>
    <dgm:pt modelId="{3BFB5BBC-7BCB-A547-A6A2-6B21E34FFD00}" type="pres">
      <dgm:prSet presAssocID="{2863A287-FD1D-46AB-958E-D6DB7D840902}" presName="sibSpaceThree" presStyleCnt="0"/>
      <dgm:spPr/>
    </dgm:pt>
    <dgm:pt modelId="{2104BF9B-64FC-814F-8398-C449B9B4E146}" type="pres">
      <dgm:prSet presAssocID="{830BFD2B-F1DC-48CD-8359-2EF69B3F4845}" presName="vertThree" presStyleCnt="0"/>
      <dgm:spPr/>
    </dgm:pt>
    <dgm:pt modelId="{C8797079-6D14-5749-B121-08AB43B9A911}" type="pres">
      <dgm:prSet presAssocID="{830BFD2B-F1DC-48CD-8359-2EF69B3F4845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C5FDEE-2660-364D-8D95-0F3240506375}" type="pres">
      <dgm:prSet presAssocID="{830BFD2B-F1DC-48CD-8359-2EF69B3F4845}" presName="horzThree" presStyleCnt="0"/>
      <dgm:spPr/>
    </dgm:pt>
  </dgm:ptLst>
  <dgm:cxnLst>
    <dgm:cxn modelId="{482DB792-4616-4429-8146-834A4E403FCA}" srcId="{C35FC96E-9015-4790-BDC3-6E0D4D502FCB}" destId="{AFCA2418-8D6B-4E9C-BE52-FC74C908050F}" srcOrd="1" destOrd="0" parTransId="{4E25AF54-5C18-4905-8913-7D1EA2AC6905}" sibTransId="{2863A287-FD1D-46AB-958E-D6DB7D840902}"/>
    <dgm:cxn modelId="{E040E2E2-F016-4F82-9927-EA3D62DA0F57}" srcId="{A26E1133-27F8-42A1-91FE-23383B9ACC99}" destId="{43BDC9E6-B3ED-4E11-B81F-A36F96CA06AD}" srcOrd="0" destOrd="0" parTransId="{818B4425-229C-4D05-BD73-F2583AB7B9C5}" sibTransId="{A3D2AA9D-1D2C-45CA-9A99-0FD9E343747F}"/>
    <dgm:cxn modelId="{C68867D1-F9CB-BB4F-9F1B-9412A7499242}" type="presOf" srcId="{43BDC9E6-B3ED-4E11-B81F-A36F96CA06AD}" destId="{ADDCA4C3-C37E-FC45-A430-9B3C3FBABD8A}" srcOrd="0" destOrd="0" presId="urn:microsoft.com/office/officeart/2005/8/layout/hierarchy4"/>
    <dgm:cxn modelId="{2CE66352-33F3-724B-AE29-B0EC5F56BB8A}" type="presOf" srcId="{AFCA2418-8D6B-4E9C-BE52-FC74C908050F}" destId="{94C3D156-22B8-7240-83BC-558E7408953A}" srcOrd="0" destOrd="0" presId="urn:microsoft.com/office/officeart/2005/8/layout/hierarchy4"/>
    <dgm:cxn modelId="{9E468700-7E9A-EA40-981F-A32FEA402652}" type="presOf" srcId="{830BFD2B-F1DC-48CD-8359-2EF69B3F4845}" destId="{C8797079-6D14-5749-B121-08AB43B9A911}" srcOrd="0" destOrd="0" presId="urn:microsoft.com/office/officeart/2005/8/layout/hierarchy4"/>
    <dgm:cxn modelId="{FD8E2F4A-B372-834F-8881-095B4063D721}" type="presOf" srcId="{A26E1133-27F8-42A1-91FE-23383B9ACC99}" destId="{850FA205-55DB-6D49-ADB3-6003C4672B68}" srcOrd="0" destOrd="0" presId="urn:microsoft.com/office/officeart/2005/8/layout/hierarchy4"/>
    <dgm:cxn modelId="{CCB5AE26-70F4-4C5B-B53D-136E39A12AC5}" srcId="{843E3B21-DC9F-4CF8-A7F1-93BF704E47A7}" destId="{A240A1E1-162D-4A6E-A806-B6FF45B3AB68}" srcOrd="0" destOrd="0" parTransId="{F0BD47AB-7AC9-40A2-A96D-1A911EFDE7FF}" sibTransId="{A12D77FB-8453-4F78-A007-65AD68966259}"/>
    <dgm:cxn modelId="{3AE45D05-FF04-4313-A392-D71504CDB294}" srcId="{C35FC96E-9015-4790-BDC3-6E0D4D502FCB}" destId="{563BDB53-F022-44D5-A994-7DED9242388F}" srcOrd="0" destOrd="0" parTransId="{3D99B9D3-036F-4B86-B0E2-A658DBBECB0D}" sibTransId="{53A9DF38-5152-4CC3-B7FF-92A98B26A487}"/>
    <dgm:cxn modelId="{DD0B0603-DE3A-4EB7-9BD3-6BE1B7B6970C}" srcId="{C35FC96E-9015-4790-BDC3-6E0D4D502FCB}" destId="{830BFD2B-F1DC-48CD-8359-2EF69B3F4845}" srcOrd="2" destOrd="0" parTransId="{730934AA-743C-4E3A-B992-EDC75BC49F7E}" sibTransId="{CA352F9D-285E-447C-BD62-78B44998D479}"/>
    <dgm:cxn modelId="{DB9070C1-BFC5-9E4A-B048-9801ECB8EBD1}" type="presOf" srcId="{563BDB53-F022-44D5-A994-7DED9242388F}" destId="{9F25EEF3-895A-114F-9EE1-7297E4D48003}" srcOrd="0" destOrd="0" presId="urn:microsoft.com/office/officeart/2005/8/layout/hierarchy4"/>
    <dgm:cxn modelId="{3C110BFF-FD87-473E-9985-0D9D761E60BD}" srcId="{43BDC9E6-B3ED-4E11-B81F-A36F96CA06AD}" destId="{843E3B21-DC9F-4CF8-A7F1-93BF704E47A7}" srcOrd="0" destOrd="0" parTransId="{3EEFE082-C4FA-499A-BA01-E4B8217A4B73}" sibTransId="{2992CB8F-FBF4-486F-BE86-7AEC96D28238}"/>
    <dgm:cxn modelId="{C6C94B2A-4200-624A-80D4-AE0C010B8D80}" type="presOf" srcId="{A240A1E1-162D-4A6E-A806-B6FF45B3AB68}" destId="{6178854B-60E7-0546-A155-195BDD1FE418}" srcOrd="0" destOrd="0" presId="urn:microsoft.com/office/officeart/2005/8/layout/hierarchy4"/>
    <dgm:cxn modelId="{4E0EB4DC-0066-644F-AE81-71B2A1A873C8}" type="presOf" srcId="{C35FC96E-9015-4790-BDC3-6E0D4D502FCB}" destId="{DF141280-2606-C54F-BCD1-6BC8257A16E1}" srcOrd="0" destOrd="0" presId="urn:microsoft.com/office/officeart/2005/8/layout/hierarchy4"/>
    <dgm:cxn modelId="{C159F786-ED38-476E-9CAF-598C4BA6A40C}" srcId="{43BDC9E6-B3ED-4E11-B81F-A36F96CA06AD}" destId="{C35FC96E-9015-4790-BDC3-6E0D4D502FCB}" srcOrd="1" destOrd="0" parTransId="{54165FB5-F7A3-4BBF-B199-2BE2BA410DE8}" sibTransId="{599E3296-C316-405C-B222-CEA737D995B5}"/>
    <dgm:cxn modelId="{A35C8968-630A-C349-956D-81F83E174EC8}" type="presOf" srcId="{843E3B21-DC9F-4CF8-A7F1-93BF704E47A7}" destId="{204E8240-B6D3-7140-969F-6DBA60137635}" srcOrd="0" destOrd="0" presId="urn:microsoft.com/office/officeart/2005/8/layout/hierarchy4"/>
    <dgm:cxn modelId="{5B191613-AB25-6A4D-B5BA-3E7FE38813BF}" type="presParOf" srcId="{850FA205-55DB-6D49-ADB3-6003C4672B68}" destId="{0405BE1B-E3C9-F94A-BB2A-A1C4D8CEC346}" srcOrd="0" destOrd="0" presId="urn:microsoft.com/office/officeart/2005/8/layout/hierarchy4"/>
    <dgm:cxn modelId="{54B4BB3F-5446-2142-84E4-B0C3410F4B93}" type="presParOf" srcId="{0405BE1B-E3C9-F94A-BB2A-A1C4D8CEC346}" destId="{ADDCA4C3-C37E-FC45-A430-9B3C3FBABD8A}" srcOrd="0" destOrd="0" presId="urn:microsoft.com/office/officeart/2005/8/layout/hierarchy4"/>
    <dgm:cxn modelId="{A3649F50-5388-DD48-8D17-B5D54573214B}" type="presParOf" srcId="{0405BE1B-E3C9-F94A-BB2A-A1C4D8CEC346}" destId="{52C25717-2AA5-F04E-80E2-F81FF0CC8687}" srcOrd="1" destOrd="0" presId="urn:microsoft.com/office/officeart/2005/8/layout/hierarchy4"/>
    <dgm:cxn modelId="{E08C3E72-68C6-8844-A49C-CD1BAAF1D679}" type="presParOf" srcId="{0405BE1B-E3C9-F94A-BB2A-A1C4D8CEC346}" destId="{2E2F7451-81E0-284C-8824-39FDF9200697}" srcOrd="2" destOrd="0" presId="urn:microsoft.com/office/officeart/2005/8/layout/hierarchy4"/>
    <dgm:cxn modelId="{59F82803-E6A7-6246-B32B-3D7E07C51D24}" type="presParOf" srcId="{2E2F7451-81E0-284C-8824-39FDF9200697}" destId="{01165B30-8FE6-C64F-8FC1-FCBB770FA457}" srcOrd="0" destOrd="0" presId="urn:microsoft.com/office/officeart/2005/8/layout/hierarchy4"/>
    <dgm:cxn modelId="{D513A3CA-4104-984E-BF6E-87155229DAFD}" type="presParOf" srcId="{01165B30-8FE6-C64F-8FC1-FCBB770FA457}" destId="{204E8240-B6D3-7140-969F-6DBA60137635}" srcOrd="0" destOrd="0" presId="urn:microsoft.com/office/officeart/2005/8/layout/hierarchy4"/>
    <dgm:cxn modelId="{16BA4D32-0042-AA49-BDAB-6B5BCF858391}" type="presParOf" srcId="{01165B30-8FE6-C64F-8FC1-FCBB770FA457}" destId="{D50E42FE-23EE-4349-AEE8-427691C657FE}" srcOrd="1" destOrd="0" presId="urn:microsoft.com/office/officeart/2005/8/layout/hierarchy4"/>
    <dgm:cxn modelId="{F81C9816-ACB2-F948-B8FE-1AE305928F41}" type="presParOf" srcId="{01165B30-8FE6-C64F-8FC1-FCBB770FA457}" destId="{1B98842A-B470-2546-9372-BF8541D76975}" srcOrd="2" destOrd="0" presId="urn:microsoft.com/office/officeart/2005/8/layout/hierarchy4"/>
    <dgm:cxn modelId="{6F5225D6-AA22-9F41-A0DB-055169D5CEE8}" type="presParOf" srcId="{1B98842A-B470-2546-9372-BF8541D76975}" destId="{5B06300D-84A6-204A-A380-BD4542627116}" srcOrd="0" destOrd="0" presId="urn:microsoft.com/office/officeart/2005/8/layout/hierarchy4"/>
    <dgm:cxn modelId="{F07A0937-88E1-6241-910D-20E3DA6C3F34}" type="presParOf" srcId="{5B06300D-84A6-204A-A380-BD4542627116}" destId="{6178854B-60E7-0546-A155-195BDD1FE418}" srcOrd="0" destOrd="0" presId="urn:microsoft.com/office/officeart/2005/8/layout/hierarchy4"/>
    <dgm:cxn modelId="{2FA4515E-B7B2-8C4B-9E97-762C55726907}" type="presParOf" srcId="{5B06300D-84A6-204A-A380-BD4542627116}" destId="{0344EDA4-6E4C-AE43-8CFD-98AC24212969}" srcOrd="1" destOrd="0" presId="urn:microsoft.com/office/officeart/2005/8/layout/hierarchy4"/>
    <dgm:cxn modelId="{FBAB7922-A9C0-E04F-A16E-6CA81844668E}" type="presParOf" srcId="{2E2F7451-81E0-284C-8824-39FDF9200697}" destId="{A9C41332-7912-7146-AA7D-AF9E82CAA63D}" srcOrd="1" destOrd="0" presId="urn:microsoft.com/office/officeart/2005/8/layout/hierarchy4"/>
    <dgm:cxn modelId="{8D8F71E6-6F09-094C-9E13-CE8AACC598B6}" type="presParOf" srcId="{2E2F7451-81E0-284C-8824-39FDF9200697}" destId="{4691EBF9-3E06-6148-ABAB-8278FD551289}" srcOrd="2" destOrd="0" presId="urn:microsoft.com/office/officeart/2005/8/layout/hierarchy4"/>
    <dgm:cxn modelId="{8084EDA8-0718-2740-A06E-6D9C4AB4CFB9}" type="presParOf" srcId="{4691EBF9-3E06-6148-ABAB-8278FD551289}" destId="{DF141280-2606-C54F-BCD1-6BC8257A16E1}" srcOrd="0" destOrd="0" presId="urn:microsoft.com/office/officeart/2005/8/layout/hierarchy4"/>
    <dgm:cxn modelId="{1FCCC4CD-BD8A-8E47-B49B-0ED040AF19EC}" type="presParOf" srcId="{4691EBF9-3E06-6148-ABAB-8278FD551289}" destId="{73D33359-ADC8-DB4D-A2DF-1F2E367C006B}" srcOrd="1" destOrd="0" presId="urn:microsoft.com/office/officeart/2005/8/layout/hierarchy4"/>
    <dgm:cxn modelId="{936363B4-3A5D-F142-A113-B27940224153}" type="presParOf" srcId="{4691EBF9-3E06-6148-ABAB-8278FD551289}" destId="{985B1736-AFE5-384D-B6F9-1BC88FD62EDF}" srcOrd="2" destOrd="0" presId="urn:microsoft.com/office/officeart/2005/8/layout/hierarchy4"/>
    <dgm:cxn modelId="{D1FC03D6-59FA-9941-9FB4-D892F3D67AE0}" type="presParOf" srcId="{985B1736-AFE5-384D-B6F9-1BC88FD62EDF}" destId="{1A4D40A3-6EA9-194F-9EE3-830AE759D713}" srcOrd="0" destOrd="0" presId="urn:microsoft.com/office/officeart/2005/8/layout/hierarchy4"/>
    <dgm:cxn modelId="{0B28686D-B5D2-2D40-8029-AEE45EA3486E}" type="presParOf" srcId="{1A4D40A3-6EA9-194F-9EE3-830AE759D713}" destId="{9F25EEF3-895A-114F-9EE1-7297E4D48003}" srcOrd="0" destOrd="0" presId="urn:microsoft.com/office/officeart/2005/8/layout/hierarchy4"/>
    <dgm:cxn modelId="{FDB3504F-ADE8-264A-9367-A1824F6F6570}" type="presParOf" srcId="{1A4D40A3-6EA9-194F-9EE3-830AE759D713}" destId="{8FE90AD3-8F08-EA4F-9A0A-31CA554F2FED}" srcOrd="1" destOrd="0" presId="urn:microsoft.com/office/officeart/2005/8/layout/hierarchy4"/>
    <dgm:cxn modelId="{123F7AAF-E4E6-8D43-9A27-662F49F8B08B}" type="presParOf" srcId="{985B1736-AFE5-384D-B6F9-1BC88FD62EDF}" destId="{E6888301-FF66-CF4C-A8C9-21DE7B4F3DA9}" srcOrd="1" destOrd="0" presId="urn:microsoft.com/office/officeart/2005/8/layout/hierarchy4"/>
    <dgm:cxn modelId="{0158E37E-57E3-E941-B126-668F2B3E56DE}" type="presParOf" srcId="{985B1736-AFE5-384D-B6F9-1BC88FD62EDF}" destId="{4F3606D8-AF1D-AB46-BEB9-17EB61396875}" srcOrd="2" destOrd="0" presId="urn:microsoft.com/office/officeart/2005/8/layout/hierarchy4"/>
    <dgm:cxn modelId="{0937A764-8725-4A49-991A-1F4580A70C33}" type="presParOf" srcId="{4F3606D8-AF1D-AB46-BEB9-17EB61396875}" destId="{94C3D156-22B8-7240-83BC-558E7408953A}" srcOrd="0" destOrd="0" presId="urn:microsoft.com/office/officeart/2005/8/layout/hierarchy4"/>
    <dgm:cxn modelId="{56AFAC4C-C0D4-1243-B64C-F2A36B70B7C0}" type="presParOf" srcId="{4F3606D8-AF1D-AB46-BEB9-17EB61396875}" destId="{DAEA6D6E-CEA6-C84C-98F0-BD0C29F8D1CF}" srcOrd="1" destOrd="0" presId="urn:microsoft.com/office/officeart/2005/8/layout/hierarchy4"/>
    <dgm:cxn modelId="{11E8AD6F-A5F9-E84B-B71F-0B6AB7585373}" type="presParOf" srcId="{985B1736-AFE5-384D-B6F9-1BC88FD62EDF}" destId="{3BFB5BBC-7BCB-A547-A6A2-6B21E34FFD00}" srcOrd="3" destOrd="0" presId="urn:microsoft.com/office/officeart/2005/8/layout/hierarchy4"/>
    <dgm:cxn modelId="{2DF13BDA-DF36-BF42-9729-D5C71F6CA1DF}" type="presParOf" srcId="{985B1736-AFE5-384D-B6F9-1BC88FD62EDF}" destId="{2104BF9B-64FC-814F-8398-C449B9B4E146}" srcOrd="4" destOrd="0" presId="urn:microsoft.com/office/officeart/2005/8/layout/hierarchy4"/>
    <dgm:cxn modelId="{A4E963CA-A5F4-784D-9A57-943B4E965EF4}" type="presParOf" srcId="{2104BF9B-64FC-814F-8398-C449B9B4E146}" destId="{C8797079-6D14-5749-B121-08AB43B9A911}" srcOrd="0" destOrd="0" presId="urn:microsoft.com/office/officeart/2005/8/layout/hierarchy4"/>
    <dgm:cxn modelId="{8344E040-759B-CD49-B939-29450846BB71}" type="presParOf" srcId="{2104BF9B-64FC-814F-8398-C449B9B4E146}" destId="{F8C5FDEE-2660-364D-8D95-0F32405063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DCA4C3-C37E-FC45-A430-9B3C3FBABD8A}">
      <dsp:nvSpPr>
        <dsp:cNvPr id="0" name=""/>
        <dsp:cNvSpPr/>
      </dsp:nvSpPr>
      <dsp:spPr>
        <a:xfrm>
          <a:off x="3094" y="2652"/>
          <a:ext cx="8375811" cy="1576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Usability is essentially Human Computer Interaction. Runtime Tactics are</a:t>
          </a:r>
          <a:endParaRPr lang="en-US" sz="3800" kern="1200" dirty="0"/>
        </a:p>
      </dsp:txBody>
      <dsp:txXfrm>
        <a:off x="3094" y="2652"/>
        <a:ext cx="8375811" cy="1576536"/>
      </dsp:txXfrm>
    </dsp:sp>
    <dsp:sp modelId="{204E8240-B6D3-7140-969F-6DBA60137635}">
      <dsp:nvSpPr>
        <dsp:cNvPr id="0" name=""/>
        <dsp:cNvSpPr/>
      </dsp:nvSpPr>
      <dsp:spPr>
        <a:xfrm>
          <a:off x="3094" y="1726331"/>
          <a:ext cx="2009551" cy="1576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User initiative (and system responds)</a:t>
          </a:r>
          <a:endParaRPr lang="en-US" sz="2400" kern="1200" dirty="0"/>
        </a:p>
      </dsp:txBody>
      <dsp:txXfrm>
        <a:off x="3094" y="1726331"/>
        <a:ext cx="2009551" cy="1576536"/>
      </dsp:txXfrm>
    </dsp:sp>
    <dsp:sp modelId="{6178854B-60E7-0546-A155-195BDD1FE418}">
      <dsp:nvSpPr>
        <dsp:cNvPr id="0" name=""/>
        <dsp:cNvSpPr/>
      </dsp:nvSpPr>
      <dsp:spPr>
        <a:xfrm>
          <a:off x="3094" y="3450011"/>
          <a:ext cx="2009551" cy="1576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Cancel, undo, aggregation, store partial result</a:t>
          </a:r>
          <a:endParaRPr lang="en-US" sz="1800" kern="1200"/>
        </a:p>
      </dsp:txBody>
      <dsp:txXfrm>
        <a:off x="3094" y="3450011"/>
        <a:ext cx="2009551" cy="1576536"/>
      </dsp:txXfrm>
    </dsp:sp>
    <dsp:sp modelId="{DF141280-2606-C54F-BCD1-6BC8257A16E1}">
      <dsp:nvSpPr>
        <dsp:cNvPr id="0" name=""/>
        <dsp:cNvSpPr/>
      </dsp:nvSpPr>
      <dsp:spPr>
        <a:xfrm>
          <a:off x="2181448" y="1726331"/>
          <a:ext cx="6197457" cy="1576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System initiative</a:t>
          </a:r>
          <a:endParaRPr lang="en-US" sz="2400" kern="1200" dirty="0"/>
        </a:p>
      </dsp:txBody>
      <dsp:txXfrm>
        <a:off x="2181448" y="1726331"/>
        <a:ext cx="6197457" cy="1576536"/>
      </dsp:txXfrm>
    </dsp:sp>
    <dsp:sp modelId="{9F25EEF3-895A-114F-9EE1-7297E4D48003}">
      <dsp:nvSpPr>
        <dsp:cNvPr id="0" name=""/>
        <dsp:cNvSpPr/>
      </dsp:nvSpPr>
      <dsp:spPr>
        <a:xfrm>
          <a:off x="2181448" y="3450011"/>
          <a:ext cx="2009551" cy="1576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model: understands the context of the task user is trying and </a:t>
          </a:r>
          <a:r>
            <a:rPr lang="en-US" sz="1800" kern="1200" smtClean="0"/>
            <a:t>provide assistance</a:t>
          </a:r>
          <a:endParaRPr lang="en-US" sz="1800" kern="1200" dirty="0"/>
        </a:p>
      </dsp:txBody>
      <dsp:txXfrm>
        <a:off x="2181448" y="3450011"/>
        <a:ext cx="2009551" cy="1576536"/>
      </dsp:txXfrm>
    </dsp:sp>
    <dsp:sp modelId="{94C3D156-22B8-7240-83BC-558E7408953A}">
      <dsp:nvSpPr>
        <dsp:cNvPr id="0" name=""/>
        <dsp:cNvSpPr/>
      </dsp:nvSpPr>
      <dsp:spPr>
        <a:xfrm>
          <a:off x="4275401" y="3450011"/>
          <a:ext cx="2009551" cy="1576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User model: understands who the user is and takes action</a:t>
          </a:r>
          <a:endParaRPr lang="en-US" sz="1800" kern="1200" dirty="0"/>
        </a:p>
      </dsp:txBody>
      <dsp:txXfrm>
        <a:off x="4275401" y="3450011"/>
        <a:ext cx="2009551" cy="1576536"/>
      </dsp:txXfrm>
    </dsp:sp>
    <dsp:sp modelId="{C8797079-6D14-5749-B121-08AB43B9A911}">
      <dsp:nvSpPr>
        <dsp:cNvPr id="0" name=""/>
        <dsp:cNvSpPr/>
      </dsp:nvSpPr>
      <dsp:spPr>
        <a:xfrm>
          <a:off x="6369354" y="3450011"/>
          <a:ext cx="2009551" cy="15765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System model: </a:t>
          </a:r>
          <a:br>
            <a:rPr lang="en-US" sz="1800" kern="1200" dirty="0" smtClean="0"/>
          </a:br>
          <a:r>
            <a:rPr lang="en-US" sz="1800" kern="1200" dirty="0" smtClean="0"/>
            <a:t>gets the current state of the system and responds</a:t>
          </a:r>
          <a:endParaRPr lang="en-US" sz="1800" kern="1200" dirty="0"/>
        </a:p>
      </dsp:txBody>
      <dsp:txXfrm>
        <a:off x="6369354" y="3450011"/>
        <a:ext cx="2009551" cy="1576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11/5/15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700E9-684F-44AD-945C-08A77F84859B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5F637-B0BA-4AFD-B5D9-9390854422C4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747E0-DA95-4A23-938F-041911CB670F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681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SS ZG653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A165-0098-4580-939A-BAE6E4C86146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D99AB-8937-4371-9690-32A9E3EA68AF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F8B93-89E6-494B-B4AC-82C3ED12D96C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5B924-9DEE-4B74-9B9D-CC10EC62D2CF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F717B-CB25-4732-AF3A-6D1063B41139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12644-3606-49A9-B2B7-132D7720C204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8887-4D78-4B74-ADFE-BC5FB07E79E9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4D0C184-59E1-47F7-8D20-48CD8F87AFD0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4.1):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600" dirty="0" smtClean="0"/>
              <a:t>Usability and </a:t>
            </a:r>
            <a:r>
              <a:rPr lang="en-GB" sz="3600" smtClean="0"/>
              <a:t>Its Tactics</a:t>
            </a:r>
            <a:endParaRPr lang="en-GB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1400" y="654795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Jan 11, 2015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Usability</a:t>
            </a:r>
            <a:endParaRPr lang="en-IN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</a:t>
            </a:r>
            <a:r>
              <a:rPr lang="en-US" altLang="en-US" dirty="0" smtClean="0"/>
              <a:t>ow easy it is for the user to accomplish a desired task and user support the system provides</a:t>
            </a:r>
          </a:p>
          <a:p>
            <a:pPr lvl="1" eaLnBrk="1" hangingPunct="1"/>
            <a:r>
              <a:rPr lang="en-US" altLang="en-US" dirty="0" smtClean="0"/>
              <a:t>Learnability: what does the system do to make a user familiar</a:t>
            </a:r>
          </a:p>
          <a:p>
            <a:pPr lvl="1" eaLnBrk="1" hangingPunct="1"/>
            <a:r>
              <a:rPr lang="en-US" altLang="en-US" dirty="0" smtClean="0"/>
              <a:t>Operability: </a:t>
            </a:r>
          </a:p>
          <a:p>
            <a:pPr lvl="2" eaLnBrk="1" hangingPunct="1"/>
            <a:r>
              <a:rPr lang="en-US" altLang="en-US" dirty="0" smtClean="0"/>
              <a:t>Minimizing the impact of user errors</a:t>
            </a:r>
          </a:p>
          <a:p>
            <a:pPr lvl="2" eaLnBrk="1" hangingPunct="1"/>
            <a:r>
              <a:rPr lang="en-US" altLang="en-US" dirty="0" smtClean="0"/>
              <a:t>Adopting to user needs</a:t>
            </a:r>
          </a:p>
          <a:p>
            <a:pPr lvl="2" eaLnBrk="1" hangingPunct="1"/>
            <a:r>
              <a:rPr lang="en-US" altLang="en-US" dirty="0" smtClean="0"/>
              <a:t>Giving confidence to the user that the correct action is being taken?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835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Scenario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371600"/>
            <a:ext cx="809625" cy="1785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WHO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endParaRPr lang="en-US" b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End user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1" y="1371600"/>
            <a:ext cx="1904999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STIMULUS</a:t>
            </a:r>
          </a:p>
          <a:p>
            <a:pPr algn="ctr"/>
            <a:endParaRPr lang="en-US" sz="1600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User Wants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Learn system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Use systems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Minimize the impact of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Adapt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Feel comfortable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07625" y="1371600"/>
            <a:ext cx="2438400" cy="403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MITIGATING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Learn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Context sensitive help, familiar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Efficient use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Aggregation of data and command, reuse of already entered data, good navigation, search mechanism, multiple activities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Error impact</a:t>
            </a:r>
          </a:p>
          <a:p>
            <a:pPr marL="365760" lvl="2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Undo, cancel, recover, auto-correct, retrieve forgotten information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1388268"/>
            <a:ext cx="1828801" cy="30551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600" u="sng" dirty="0" smtClean="0">
                <a:solidFill>
                  <a:schemeClr val="tx1"/>
                </a:solidFill>
              </a:rPr>
              <a:t>MEASURABLE RESPONSE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Task </a:t>
            </a:r>
            <a:r>
              <a:rPr lang="en-US" sz="1600" dirty="0">
                <a:solidFill>
                  <a:schemeClr val="tx1"/>
                </a:solidFill>
              </a:rPr>
              <a:t>time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Number of errors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User satisfaction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Gain of user knowledge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Successful operations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Amount of time/data lost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24200" y="1371600"/>
            <a:ext cx="1371600" cy="3071813"/>
            <a:chOff x="3124200" y="1371600"/>
            <a:chExt cx="1371600" cy="3071813"/>
          </a:xfrm>
        </p:grpSpPr>
        <p:sp>
          <p:nvSpPr>
            <p:cNvPr id="9" name="Rectangle 8"/>
            <p:cNvSpPr/>
            <p:nvPr/>
          </p:nvSpPr>
          <p:spPr>
            <a:xfrm>
              <a:off x="3124200" y="1371600"/>
              <a:ext cx="1371600" cy="307181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b" anchorCtr="1"/>
            <a:lstStyle/>
            <a:p>
              <a:pPr algn="ctr">
                <a:defRPr/>
              </a:pPr>
              <a:r>
                <a:rPr lang="en-US" u="sng" dirty="0" smtClean="0"/>
                <a:t>IMPACTED PART</a:t>
              </a:r>
            </a:p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 smtClean="0"/>
            </a:p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 smtClean="0"/>
            </a:p>
            <a:p>
              <a:pPr algn="ctr">
                <a:defRPr/>
              </a:pPr>
              <a:endParaRPr lang="en-US" dirty="0" smtClean="0"/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b="1" dirty="0" smtClean="0"/>
                <a:t>At </a:t>
              </a:r>
              <a:r>
                <a:rPr lang="en-US" b="1" dirty="0"/>
                <a:t>run time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b="1" dirty="0"/>
                <a:t>At configure time</a:t>
              </a:r>
              <a:endParaRPr lang="en-IN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6600" y="2057400"/>
              <a:ext cx="1066800" cy="11001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Whole System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0" y="5410200"/>
            <a:ext cx="8915400" cy="983397"/>
            <a:chOff x="0" y="5410200"/>
            <a:chExt cx="8915400" cy="983397"/>
          </a:xfrm>
        </p:grpSpPr>
        <p:sp>
          <p:nvSpPr>
            <p:cNvPr id="14" name="TextBox 13"/>
            <p:cNvSpPr txBox="1"/>
            <p:nvPr/>
          </p:nvSpPr>
          <p:spPr>
            <a:xfrm>
              <a:off x="0" y="5410200"/>
              <a:ext cx="1039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End User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1600" y="5791200"/>
              <a:ext cx="1600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Downloads application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71800" y="5867400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Runtime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9200" y="5562600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Uses application productively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15200" y="5562600"/>
              <a:ext cx="1600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Takes 4 </a:t>
              </a:r>
              <a:r>
                <a:rPr lang="en-US" sz="1600" dirty="0" err="1" smtClean="0"/>
                <a:t>mins</a:t>
              </a:r>
              <a:r>
                <a:rPr lang="en-US" sz="1600" dirty="0" smtClean="0"/>
                <a:t> to be productive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267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Tactics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27378"/>
              </p:ext>
            </p:extLst>
          </p:nvPr>
        </p:nvGraphicFramePr>
        <p:xfrm>
          <a:off x="304800" y="1371600"/>
          <a:ext cx="8382000" cy="5029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05B924-9DEE-4B74-9B9D-CC10EC62D2CF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164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DCA4C3-C37E-FC45-A430-9B3C3FBABD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4E8240-B6D3-7140-969F-6DBA601376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78854B-60E7-0546-A155-195BDD1FE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141280-2606-C54F-BCD1-6BC8257A16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25EEF3-895A-114F-9EE1-7297E4D48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C3D156-22B8-7240-83BC-558E74089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797079-6D14-5749-B121-08AB43B9A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939800"/>
          </a:xfrm>
        </p:spPr>
        <p:txBody>
          <a:bodyPr/>
          <a:lstStyle/>
          <a:p>
            <a:r>
              <a:rPr lang="en-US" dirty="0" smtClean="0"/>
              <a:t>User Initiative and System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200"/>
          </a:xfrm>
        </p:spPr>
        <p:txBody>
          <a:bodyPr/>
          <a:lstStyle/>
          <a:p>
            <a:r>
              <a:rPr lang="en-US" sz="2400" dirty="0" smtClean="0"/>
              <a:t>Cancel</a:t>
            </a:r>
          </a:p>
          <a:p>
            <a:pPr lvl="1"/>
            <a:r>
              <a:rPr lang="en-US" sz="2000" dirty="0" smtClean="0"/>
              <a:t>When the user issues cancel, the system must listen to it (in a separate thread)</a:t>
            </a:r>
          </a:p>
          <a:p>
            <a:pPr lvl="1"/>
            <a:r>
              <a:rPr lang="en-US" sz="2000" dirty="0" smtClean="0"/>
              <a:t>Cancel action must clean the memory, release other resources and send cancel command to the collaborating components</a:t>
            </a:r>
          </a:p>
          <a:p>
            <a:r>
              <a:rPr lang="en-US" sz="2400" dirty="0" smtClean="0"/>
              <a:t>Undo</a:t>
            </a:r>
          </a:p>
          <a:p>
            <a:pPr lvl="1"/>
            <a:r>
              <a:rPr lang="en-US" sz="2000" dirty="0" smtClean="0"/>
              <a:t>System needs to maintain a history of earlier states which can be restored</a:t>
            </a:r>
          </a:p>
          <a:p>
            <a:pPr lvl="1"/>
            <a:r>
              <a:rPr lang="en-US" sz="2000" dirty="0" smtClean="0"/>
              <a:t>This information can be stored as snapshots</a:t>
            </a:r>
          </a:p>
          <a:p>
            <a:r>
              <a:rPr lang="en-US" sz="2400" dirty="0" smtClean="0"/>
              <a:t>Pause/resume</a:t>
            </a:r>
          </a:p>
          <a:p>
            <a:pPr lvl="1"/>
            <a:r>
              <a:rPr lang="en-US" sz="2000" dirty="0" smtClean="0"/>
              <a:t>Should implement the mechanism to temporarily stop a running activity, take its snapshot and then release the resource for other’s use</a:t>
            </a:r>
          </a:p>
          <a:p>
            <a:r>
              <a:rPr lang="en-US" sz="2400" dirty="0" smtClean="0"/>
              <a:t>Aggregate (change font of the entire paragraph)</a:t>
            </a:r>
          </a:p>
          <a:p>
            <a:pPr lvl="1"/>
            <a:r>
              <a:rPr lang="en-US" sz="2000" dirty="0" smtClean="0"/>
              <a:t>For an operation to be applied to a large number of objects</a:t>
            </a:r>
          </a:p>
          <a:p>
            <a:pPr lvl="2"/>
            <a:r>
              <a:rPr lang="en-US" sz="1600" dirty="0" smtClean="0"/>
              <a:t>Provide facility to group these objects and apply the operation to the group 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Initiated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Task model</a:t>
            </a:r>
          </a:p>
          <a:p>
            <a:pPr lvl="1"/>
            <a:r>
              <a:rPr lang="en-US" sz="2000" dirty="0" smtClean="0"/>
              <a:t>Determine the current runtime context, guess what user is attempting, and then help</a:t>
            </a:r>
          </a:p>
          <a:p>
            <a:pPr lvl="1"/>
            <a:r>
              <a:rPr lang="en-US" sz="2000" dirty="0" smtClean="0"/>
              <a:t>Correct spelling during typing but not during password entry</a:t>
            </a:r>
          </a:p>
          <a:p>
            <a:r>
              <a:rPr lang="en-US" sz="2400" dirty="0" smtClean="0"/>
              <a:t>System model</a:t>
            </a:r>
          </a:p>
          <a:p>
            <a:pPr lvl="1"/>
            <a:r>
              <a:rPr lang="en-US" sz="2000" dirty="0" smtClean="0"/>
              <a:t>Maintains its own model and provide feedback of some internal activities</a:t>
            </a:r>
          </a:p>
          <a:p>
            <a:pPr lvl="1"/>
            <a:r>
              <a:rPr lang="en-US" sz="2000" dirty="0" smtClean="0"/>
              <a:t>Time needed to complete the current activity</a:t>
            </a:r>
          </a:p>
          <a:p>
            <a:r>
              <a:rPr lang="en-US" sz="2400" dirty="0" smtClean="0"/>
              <a:t>User model</a:t>
            </a:r>
          </a:p>
          <a:p>
            <a:pPr lvl="1"/>
            <a:r>
              <a:rPr lang="en-US" sz="2000" dirty="0" smtClean="0"/>
              <a:t>Captures user’s knowledge of the system, behavioral pattern and provide help</a:t>
            </a:r>
          </a:p>
          <a:p>
            <a:pPr lvl="1"/>
            <a:r>
              <a:rPr lang="en-US" sz="2000" dirty="0" smtClean="0"/>
              <a:t>Adjust scrolling speed, user specific customization, locale specific adjustment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Tactics and Patterns….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time tactics- UI is often revised during testing. It is best to separate UI from the rest of the application</a:t>
            </a:r>
          </a:p>
          <a:p>
            <a:pPr lvl="1"/>
            <a:r>
              <a:rPr lang="en-US" dirty="0" smtClean="0"/>
              <a:t>Model view controller architecture pattern</a:t>
            </a:r>
          </a:p>
          <a:p>
            <a:pPr lvl="1"/>
            <a:r>
              <a:rPr lang="en-US" dirty="0" smtClean="0"/>
              <a:t>Presentation abstraction control</a:t>
            </a:r>
          </a:p>
          <a:p>
            <a:pPr lvl="1"/>
            <a:r>
              <a:rPr lang="en-US" dirty="0" smtClean="0"/>
              <a:t>Command Pattern</a:t>
            </a:r>
          </a:p>
          <a:p>
            <a:pPr lvl="1"/>
            <a:r>
              <a:rPr lang="en-US" dirty="0" smtClean="0"/>
              <a:t>Arch/Slinky</a:t>
            </a:r>
          </a:p>
          <a:p>
            <a:pPr lvl="2"/>
            <a:r>
              <a:rPr lang="en-US" dirty="0" smtClean="0"/>
              <a:t>Similar to Model view controller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8147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68400"/>
            <a:ext cx="4191000" cy="5257800"/>
          </a:xfrm>
        </p:spPr>
        <p:txBody>
          <a:bodyPr/>
          <a:lstStyle/>
          <a:p>
            <a:r>
              <a:rPr lang="en-US" sz="2400" dirty="0" smtClean="0"/>
              <a:t>Allocation of Responsibilities</a:t>
            </a:r>
          </a:p>
          <a:p>
            <a:pPr lvl="1"/>
            <a:r>
              <a:rPr lang="en-US" sz="2000" dirty="0" smtClean="0"/>
              <a:t>Identify the modules/components responsible for </a:t>
            </a:r>
          </a:p>
          <a:p>
            <a:pPr lvl="2"/>
            <a:r>
              <a:rPr lang="en-US" sz="1800" dirty="0" smtClean="0"/>
              <a:t>Providing assistance, on-line help</a:t>
            </a:r>
          </a:p>
          <a:p>
            <a:pPr lvl="2"/>
            <a:r>
              <a:rPr lang="en-US" sz="1800" dirty="0" smtClean="0"/>
              <a:t>Adapt and configure based on user choice</a:t>
            </a:r>
          </a:p>
          <a:p>
            <a:pPr lvl="2"/>
            <a:r>
              <a:rPr lang="en-US" sz="1800" dirty="0" smtClean="0"/>
              <a:t>Recover from user error</a:t>
            </a:r>
          </a:p>
          <a:p>
            <a:r>
              <a:rPr lang="en-US" sz="2400" dirty="0" smtClean="0"/>
              <a:t>Coordination Model</a:t>
            </a:r>
          </a:p>
          <a:p>
            <a:pPr lvl="1"/>
            <a:r>
              <a:rPr lang="en-US" sz="2000" dirty="0" smtClean="0"/>
              <a:t>Check if the system needs to respond to </a:t>
            </a:r>
          </a:p>
          <a:p>
            <a:pPr lvl="2"/>
            <a:r>
              <a:rPr lang="en-US" sz="1800" dirty="0" smtClean="0"/>
              <a:t>User actions (mouse movement) and give feedback</a:t>
            </a:r>
          </a:p>
          <a:p>
            <a:pPr lvl="2"/>
            <a:r>
              <a:rPr lang="en-US" sz="1800" dirty="0" smtClean="0"/>
              <a:t>Can long running events be canceled?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191000" cy="5257800"/>
          </a:xfrm>
        </p:spPr>
        <p:txBody>
          <a:bodyPr/>
          <a:lstStyle/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data structures needed for undo, cancel</a:t>
            </a:r>
          </a:p>
          <a:p>
            <a:pPr lvl="1"/>
            <a:r>
              <a:rPr lang="en-US" dirty="0" smtClean="0"/>
              <a:t>Design of transaction granularity to support undo and cancel</a:t>
            </a:r>
          </a:p>
          <a:p>
            <a:r>
              <a:rPr lang="en-US" dirty="0" smtClean="0"/>
              <a:t>Resource mgmt</a:t>
            </a:r>
          </a:p>
          <a:p>
            <a:pPr lvl="1"/>
            <a:r>
              <a:rPr lang="en-US" dirty="0" smtClean="0"/>
              <a:t>Design how user can configure system’s use of resource </a:t>
            </a:r>
          </a:p>
          <a:p>
            <a:r>
              <a:rPr lang="en-US" dirty="0" smtClean="0"/>
              <a:t>Technology selection</a:t>
            </a:r>
          </a:p>
          <a:p>
            <a:pPr lvl="1"/>
            <a:r>
              <a:rPr lang="en-US" dirty="0" smtClean="0"/>
              <a:t>To achieve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65DF7-9142-47DD-B0C5-2E65E9E97346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SS ZG653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Checklist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0B818-4B24-4404-ACBB-85DE12044531}" type="datetime1">
              <a:rPr lang="en-US" smtClean="0"/>
              <a:pPr>
                <a:defRPr/>
              </a:pPr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SS ZG653 Second  Semester 2014-15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5134</TotalTime>
  <Words>630</Words>
  <Application>Microsoft Macintosh PowerPoint</Application>
  <PresentationFormat>On-screen Show (4:3)</PresentationFormat>
  <Paragraphs>128</Paragraphs>
  <Slides>9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think-cell Slide</vt:lpstr>
      <vt:lpstr>SS ZG653 (RL 4.1): Software Architecture Usability and Its Tactics</vt:lpstr>
      <vt:lpstr>Usability</vt:lpstr>
      <vt:lpstr>Usability Scenario Example</vt:lpstr>
      <vt:lpstr>Usability Tactics</vt:lpstr>
      <vt:lpstr>User Initiative and System Response</vt:lpstr>
      <vt:lpstr>System Initiated</vt:lpstr>
      <vt:lpstr>Usability Tactics and Patterns….</vt:lpstr>
      <vt:lpstr>Design Checklist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595</cp:revision>
  <dcterms:created xsi:type="dcterms:W3CDTF">2015-11-05T08:34:29Z</dcterms:created>
  <dcterms:modified xsi:type="dcterms:W3CDTF">2015-11-05T08:37:56Z</dcterms:modified>
</cp:coreProperties>
</file>