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sldIdLst>
    <p:sldId id="344" r:id="rId2"/>
    <p:sldId id="390" r:id="rId3"/>
    <p:sldId id="391" r:id="rId4"/>
    <p:sldId id="375" r:id="rId5"/>
    <p:sldId id="376" r:id="rId6"/>
    <p:sldId id="377" r:id="rId7"/>
    <p:sldId id="378" r:id="rId8"/>
    <p:sldId id="379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88" autoAdjust="0"/>
    <p:restoredTop sz="88748" autoAdjust="0"/>
  </p:normalViewPr>
  <p:slideViewPr>
    <p:cSldViewPr>
      <p:cViewPr>
        <p:scale>
          <a:sx n="66" d="100"/>
          <a:sy n="66" d="100"/>
        </p:scale>
        <p:origin x="-156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55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775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 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7.1):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Introduction to </a:t>
            </a:r>
            <a:r>
              <a:rPr lang="en-GB" sz="3200" dirty="0" err="1" smtClean="0"/>
              <a:t>OODesign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Primitive types are accessed by value</a:t>
            </a:r>
          </a:p>
          <a:p>
            <a:r>
              <a:rPr lang="en-US" dirty="0"/>
              <a:t>C++ allow a variable to have object as its value</a:t>
            </a:r>
          </a:p>
          <a:p>
            <a:r>
              <a:rPr lang="en-US" dirty="0"/>
              <a:t>C# uses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define types whose variables are </a:t>
            </a:r>
            <a:r>
              <a:rPr lang="en-US" dirty="0" smtClean="0"/>
              <a:t>values</a:t>
            </a:r>
          </a:p>
          <a:p>
            <a:r>
              <a:rPr lang="en-US" dirty="0"/>
              <a:t>No explicit object creation/deletion required</a:t>
            </a:r>
          </a:p>
          <a:p>
            <a:pPr lvl="1"/>
            <a:r>
              <a:rPr lang="en-US" dirty="0"/>
              <a:t>Faster, space decided during compilation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allows a variable to have reference to an object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C</a:t>
            </a:r>
            <a:r>
              <a:rPr lang="en-US" dirty="0"/>
              <a:t>++ uses pointers for references</a:t>
            </a:r>
          </a:p>
          <a:p>
            <a:r>
              <a:rPr lang="en-US" dirty="0"/>
              <a:t>Needs explicit object creation</a:t>
            </a:r>
          </a:p>
          <a:p>
            <a:pPr lvl="1"/>
            <a:r>
              <a:rPr lang="en-US" dirty="0"/>
              <a:t>Slower, space allocated during runtime from heap</a:t>
            </a:r>
          </a:p>
          <a:p>
            <a:r>
              <a:rPr lang="en-US" dirty="0"/>
              <a:t>Java performs escape analysis for faster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Values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39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need an organization when you deal with large body of software – 20MLOC, 30000 classes or files!</a:t>
            </a:r>
          </a:p>
          <a:p>
            <a:r>
              <a:rPr lang="en-US" sz="2400" dirty="0" smtClean="0"/>
              <a:t>Notion of module introduced in 1970</a:t>
            </a:r>
          </a:p>
          <a:p>
            <a:pPr lvl="1"/>
            <a:r>
              <a:rPr lang="en-US" sz="2000" dirty="0" smtClean="0"/>
              <a:t>Group similar functionality together</a:t>
            </a:r>
          </a:p>
          <a:p>
            <a:pPr lvl="1"/>
            <a:r>
              <a:rPr lang="en-US" sz="2000" dirty="0" smtClean="0"/>
              <a:t>Hide implementation and expose interface</a:t>
            </a:r>
          </a:p>
          <a:p>
            <a:pPr lvl="1"/>
            <a:r>
              <a:rPr lang="en-US" sz="2000" dirty="0" smtClean="0"/>
              <a:t>Earlier languages like Modula, Ada introduced this notion</a:t>
            </a:r>
          </a:p>
          <a:p>
            <a:pPr lvl="1"/>
            <a:r>
              <a:rPr lang="en-US" sz="2000" dirty="0" smtClean="0"/>
              <a:t>In OO language “class” was synonymous to a module</a:t>
            </a:r>
          </a:p>
          <a:p>
            <a:r>
              <a:rPr lang="en-US" sz="2400" dirty="0" smtClean="0"/>
              <a:t>But they all faced the problem of managing 20M lines of C or C++ code</a:t>
            </a:r>
          </a:p>
          <a:p>
            <a:r>
              <a:rPr lang="en-US" sz="2400" dirty="0" smtClean="0"/>
              <a:t>ANSI C++, Java, Haskell, C#, Perl, Python, PHP all support modules</a:t>
            </a:r>
          </a:p>
          <a:p>
            <a:pPr lvl="1"/>
            <a:r>
              <a:rPr lang="en-US" sz="2000" dirty="0" smtClean="0"/>
              <a:t>Namespace (C++, C#)</a:t>
            </a:r>
          </a:p>
          <a:p>
            <a:pPr lvl="1"/>
            <a:r>
              <a:rPr lang="en-US" sz="2000" dirty="0" smtClean="0"/>
              <a:t>Package (Java, Perl)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83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 aka namespace,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800" dirty="0" smtClean="0"/>
              <a:t>A set of classes grouped into a module</a:t>
            </a:r>
          </a:p>
          <a:p>
            <a:pPr lvl="1"/>
            <a:r>
              <a:rPr lang="en-US" sz="2400" dirty="0" smtClean="0"/>
              <a:t>A module is decomposed into sub-modules</a:t>
            </a:r>
          </a:p>
          <a:p>
            <a:pPr lvl="1"/>
            <a:r>
              <a:rPr lang="en-US" sz="2400" dirty="0" smtClean="0"/>
              <a:t>Containment hierarchy of modules – forms a tree</a:t>
            </a:r>
          </a:p>
          <a:p>
            <a:endParaRPr lang="en-US" sz="2800" dirty="0" smtClean="0"/>
          </a:p>
          <a:p>
            <a:r>
              <a:rPr lang="en-US" sz="2800" dirty="0" smtClean="0"/>
              <a:t>A fully qualified, unique name= </a:t>
            </a:r>
            <a:r>
              <a:rPr lang="en-US" sz="2800" dirty="0" err="1" smtClean="0"/>
              <a:t>module+name</a:t>
            </a:r>
            <a:r>
              <a:rPr lang="en-US" sz="2800" dirty="0" smtClean="0"/>
              <a:t> of the class</a:t>
            </a:r>
          </a:p>
          <a:p>
            <a:pPr lvl="1"/>
            <a:r>
              <a:rPr lang="en-US" sz="2400" dirty="0" smtClean="0"/>
              <a:t>namespace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ackage</a:t>
            </a:r>
          </a:p>
          <a:p>
            <a:endParaRPr lang="en-US" sz="2800" dirty="0" smtClean="0"/>
          </a:p>
          <a:p>
            <a:r>
              <a:rPr lang="en-US" sz="2800" dirty="0" smtClean="0"/>
              <a:t>Import- A class can selectively use one or more classes in a module or import the entire module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71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Parent (called Base class) and children classes (</a:t>
            </a:r>
            <a:r>
              <a:rPr lang="en-US" altLang="en-US" sz="2400" dirty="0"/>
              <a:t>D</a:t>
            </a:r>
            <a:r>
              <a:rPr lang="en-US" altLang="en-US" sz="2400" dirty="0" smtClean="0"/>
              <a:t>erived classes)</a:t>
            </a:r>
          </a:p>
          <a:p>
            <a:pPr lvl="1"/>
            <a:r>
              <a:rPr lang="en-US" altLang="en-US" sz="2000" dirty="0" smtClean="0"/>
              <a:t>A Derived class inherits </a:t>
            </a:r>
            <a:r>
              <a:rPr lang="en-US" altLang="en-US" sz="2000" dirty="0"/>
              <a:t>the methods and </a:t>
            </a:r>
            <a:r>
              <a:rPr lang="en-US" altLang="en-US" sz="2000" dirty="0" smtClean="0"/>
              <a:t>member variables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the Base -- also called ISA relationship</a:t>
            </a:r>
          </a:p>
          <a:p>
            <a:pPr lvl="1"/>
            <a:r>
              <a:rPr lang="en-US" altLang="en-US" sz="2000" dirty="0" smtClean="0"/>
              <a:t>A child can have multiple parents – Multiple inheritance</a:t>
            </a:r>
          </a:p>
          <a:p>
            <a:pPr lvl="1"/>
            <a:r>
              <a:rPr lang="en-US" altLang="en-US" sz="2000" dirty="0"/>
              <a:t>Hierarchy of inheritance (DAG</a:t>
            </a:r>
            <a:r>
              <a:rPr lang="en-US" altLang="en-US" sz="2000" dirty="0" smtClean="0"/>
              <a:t>)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 Derived class can</a:t>
            </a:r>
          </a:p>
          <a:p>
            <a:pPr lvl="1"/>
            <a:r>
              <a:rPr lang="en-US" altLang="en-US" sz="2000" dirty="0" smtClean="0"/>
              <a:t>Use the inherited variables and methods – reuse</a:t>
            </a:r>
          </a:p>
          <a:p>
            <a:pPr lvl="1"/>
            <a:r>
              <a:rPr lang="en-US" altLang="en-US" sz="2000" dirty="0" smtClean="0"/>
              <a:t>Add new methods – extends the functionality</a:t>
            </a:r>
          </a:p>
          <a:p>
            <a:pPr lvl="1"/>
            <a:r>
              <a:rPr lang="en-US" altLang="en-US" sz="2000" dirty="0" smtClean="0"/>
              <a:t>Modify derived method- called </a:t>
            </a:r>
            <a:r>
              <a:rPr lang="en-US" altLang="en-US" sz="2000" b="1" dirty="0" smtClean="0"/>
              <a:t>overriding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base class member </a:t>
            </a:r>
            <a:r>
              <a:rPr lang="en-US" altLang="en-US" sz="2000" dirty="0" smtClean="0"/>
              <a:t>function</a:t>
            </a:r>
          </a:p>
          <a:p>
            <a:endParaRPr lang="en-US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4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A published declaration of a set of services</a:t>
            </a:r>
          </a:p>
          <a:p>
            <a:pPr lvl="1"/>
            <a:r>
              <a:rPr lang="en-US" altLang="en-US" sz="2000" dirty="0"/>
              <a:t>An interface is a collection of constants and method declarations </a:t>
            </a:r>
            <a:endParaRPr lang="en-US" sz="2000" dirty="0"/>
          </a:p>
          <a:p>
            <a:pPr lvl="1"/>
            <a:r>
              <a:rPr lang="en-US" sz="2000" dirty="0"/>
              <a:t>No implementation, a separate class needs to implement an interface</a:t>
            </a:r>
          </a:p>
          <a:p>
            <a:r>
              <a:rPr lang="en-US" sz="2400" dirty="0"/>
              <a:t>A class can implement more than one interfaces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Provide capability for unrelated classes to implement a set of common methods</a:t>
            </a:r>
          </a:p>
          <a:p>
            <a:r>
              <a:rPr lang="en-US" altLang="en-US" sz="2400" dirty="0"/>
              <a:t>Standardize interaction</a:t>
            </a:r>
          </a:p>
          <a:p>
            <a:r>
              <a:rPr lang="en-US" altLang="en-US" sz="2400" dirty="0" smtClean="0"/>
              <a:t>Extension- let’s the designer to defer the design </a:t>
            </a:r>
          </a:p>
          <a:p>
            <a:r>
              <a:rPr lang="en-US" altLang="en-US" sz="2400" dirty="0" smtClean="0"/>
              <a:t>User </a:t>
            </a:r>
            <a:r>
              <a:rPr lang="en-US" altLang="en-US" sz="2400" dirty="0"/>
              <a:t>does not know who implemented it</a:t>
            </a:r>
          </a:p>
          <a:p>
            <a:pPr lvl="1"/>
            <a:r>
              <a:rPr lang="en-US" altLang="en-US" sz="2000" dirty="0"/>
              <a:t>It is easy to change </a:t>
            </a:r>
            <a:r>
              <a:rPr lang="en-US" altLang="en-US" sz="2000" dirty="0" smtClean="0"/>
              <a:t>implementation </a:t>
            </a:r>
            <a:r>
              <a:rPr lang="en-US" altLang="en-US" sz="2000" dirty="0"/>
              <a:t>without impacting the user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10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029200"/>
          </a:xfrm>
        </p:spPr>
        <p:txBody>
          <a:bodyPr/>
          <a:lstStyle/>
          <a:p>
            <a:r>
              <a:rPr lang="en-US" sz="2400" dirty="0" smtClean="0"/>
              <a:t>An interface in C++, C# is a </a:t>
            </a:r>
            <a:r>
              <a:rPr lang="en-US" sz="2400" dirty="0"/>
              <a:t>class </a:t>
            </a:r>
            <a:r>
              <a:rPr lang="en-US" sz="2400" dirty="0" smtClean="0"/>
              <a:t>that has </a:t>
            </a:r>
            <a:r>
              <a:rPr lang="en-US" sz="2400" dirty="0"/>
              <a:t>at least one pure virtual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2000" dirty="0"/>
              <a:t>A pure virtual method only has specification, but no body</a:t>
            </a:r>
          </a:p>
          <a:p>
            <a:pPr lvl="1"/>
            <a:r>
              <a:rPr lang="en-US" sz="2000" dirty="0" smtClean="0"/>
              <a:t>This is called abstract base class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can have </a:t>
            </a:r>
            <a:r>
              <a:rPr lang="en-US" sz="2000" dirty="0" smtClean="0"/>
              <a:t>an abstract </a:t>
            </a:r>
            <a:r>
              <a:rPr lang="en-US" sz="2000" dirty="0"/>
              <a:t>class where some methods are concrete (with implementation) and some as pure virtual which could be </a:t>
            </a:r>
            <a:r>
              <a:rPr lang="en-US" sz="2000" dirty="0" smtClean="0"/>
              <a:t>clumsy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uses keyword “interface” and is more clean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Interface </a:t>
            </a:r>
            <a:r>
              <a:rPr lang="en-US" sz="2000" dirty="0"/>
              <a:t>only provides method declarations</a:t>
            </a:r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also allows to define an abstract </a:t>
            </a:r>
            <a:r>
              <a:rPr lang="en-US" sz="2400" dirty="0" smtClean="0"/>
              <a:t>base class </a:t>
            </a:r>
            <a:r>
              <a:rPr lang="en-US" sz="2400" dirty="0"/>
              <a:t>just like C++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291-06CC-4DD9-AD7D-BFA707E8B40E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8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Objects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With </a:t>
            </a:r>
            <a:r>
              <a:rPr lang="en-US" altLang="en-US" dirty="0"/>
              <a:t>built-in types like </a:t>
            </a:r>
            <a:r>
              <a:rPr lang="en-US" altLang="en-US" sz="2800" b="1" dirty="0" err="1"/>
              <a:t>int</a:t>
            </a:r>
            <a:r>
              <a:rPr lang="en-US" altLang="en-US" dirty="0"/>
              <a:t> or </a:t>
            </a:r>
            <a:r>
              <a:rPr lang="en-US" altLang="en-US" sz="2800" b="1" dirty="0"/>
              <a:t>char</a:t>
            </a:r>
            <a:r>
              <a:rPr lang="en-US" altLang="en-US" dirty="0"/>
              <a:t>, we just say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	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; </a:t>
            </a:r>
            <a:r>
              <a:rPr lang="en-US" altLang="en-US" sz="2800" b="1" dirty="0" smtClean="0"/>
              <a:t> char </a:t>
            </a:r>
            <a:r>
              <a:rPr lang="en-US" altLang="en-US" sz="2800" b="1" dirty="0"/>
              <a:t>c</a:t>
            </a:r>
            <a:r>
              <a:rPr lang="en-US" altLang="en-US" sz="2800" b="1" dirty="0" smtClean="0"/>
              <a:t>;  ---     </a:t>
            </a:r>
            <a:r>
              <a:rPr lang="en-US" altLang="en-US" sz="2800" dirty="0" smtClean="0"/>
              <a:t>and we get them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/>
              <a:t>w</a:t>
            </a:r>
            <a:r>
              <a:rPr lang="en-US" altLang="en-US" dirty="0" smtClean="0"/>
              <a:t>e define a class A-- user-defined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</a:t>
            </a:r>
            <a:r>
              <a:rPr lang="en-US" altLang="en-US" dirty="0" smtClean="0"/>
              <a:t>e </a:t>
            </a:r>
            <a:r>
              <a:rPr lang="en-US" altLang="en-US" dirty="0"/>
              <a:t>need to </a:t>
            </a:r>
            <a:r>
              <a:rPr lang="en-US" altLang="en-US" dirty="0" smtClean="0"/>
              <a:t>explicitly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tell that we want a new object of type A (operator new)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Initialize the object (you need to decide) after creation --   </a:t>
            </a:r>
            <a:r>
              <a:rPr lang="en-US" altLang="en-US" dirty="0"/>
              <a:t>constructor </a:t>
            </a:r>
            <a:r>
              <a:rPr lang="en-US" altLang="en-US" dirty="0" smtClean="0"/>
              <a:t>method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Special method that compiler understands. The constructor method name must be same as the class name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C++ allows constructor method for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also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Constructor methods can be overloaded</a:t>
            </a:r>
            <a:endParaRPr lang="en-US" alt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55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Destroying Objects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If an object goes “out of scope,” it can no longer be used (its name is no longer known</a:t>
            </a:r>
            <a:r>
              <a:rPr lang="en-US" altLang="en-US" sz="2800" dirty="0" smtClean="0"/>
              <a:t>) it is necessary to free the memory occupied by the object</a:t>
            </a:r>
          </a:p>
          <a:p>
            <a:pPr lvl="1"/>
            <a:r>
              <a:rPr lang="en-US" altLang="en-US" sz="2000" dirty="0" smtClean="0"/>
              <a:t>Otherwise there will be a “memory leak”</a:t>
            </a:r>
          </a:p>
          <a:p>
            <a:pPr lvl="1"/>
            <a:endParaRPr lang="en-US" altLang="en-US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/>
              <a:t>Just before freeing the memory</a:t>
            </a:r>
          </a:p>
          <a:p>
            <a:pPr lvl="3"/>
            <a:r>
              <a:rPr lang="en-US" altLang="en-US" sz="1400" dirty="0" smtClean="0"/>
              <a:t>It is necessary </a:t>
            </a:r>
            <a:r>
              <a:rPr lang="en-US" altLang="en-US" sz="1400" dirty="0"/>
              <a:t>to </a:t>
            </a:r>
            <a:r>
              <a:rPr lang="en-US" altLang="en-US" sz="1400" dirty="0" smtClean="0"/>
              <a:t>perform </a:t>
            </a:r>
            <a:r>
              <a:rPr lang="en-US" altLang="en-US" sz="1400" dirty="0"/>
              <a:t>clean-up </a:t>
            </a:r>
            <a:r>
              <a:rPr lang="en-US" altLang="en-US" sz="1400" dirty="0" smtClean="0"/>
              <a:t>tasks (you need to decide) </a:t>
            </a:r>
            <a:r>
              <a:rPr lang="en-US" altLang="en-US" sz="1400" dirty="0"/>
              <a:t>just before getting deleted</a:t>
            </a:r>
          </a:p>
          <a:p>
            <a:pPr lvl="4"/>
            <a:r>
              <a:rPr lang="en-US" altLang="en-US" sz="1600" dirty="0"/>
              <a:t>Destructor </a:t>
            </a:r>
            <a:r>
              <a:rPr lang="en-US" altLang="en-US" sz="1600" dirty="0" smtClean="0"/>
              <a:t>method describes these tasks</a:t>
            </a:r>
          </a:p>
          <a:p>
            <a:pPr lvl="4"/>
            <a:r>
              <a:rPr lang="en-US" altLang="en-US" sz="1600" dirty="0" smtClean="0"/>
              <a:t>Special name for destructor method ~&lt;</a:t>
            </a:r>
            <a:r>
              <a:rPr lang="en-US" altLang="en-US" sz="1600" dirty="0" err="1" smtClean="0"/>
              <a:t>ClassName</a:t>
            </a:r>
            <a:r>
              <a:rPr lang="en-US" altLang="en-US" sz="1600" dirty="0" smtClean="0"/>
              <a:t>&gt; in C++</a:t>
            </a:r>
          </a:p>
          <a:p>
            <a:pPr lvl="4"/>
            <a:r>
              <a:rPr lang="en-US" altLang="en-US" sz="1600" dirty="0" smtClean="0"/>
              <a:t>finalize() method in Java</a:t>
            </a:r>
          </a:p>
          <a:p>
            <a:pPr lvl="4"/>
            <a:r>
              <a:rPr lang="en-US" altLang="en-US" sz="1600" dirty="0"/>
              <a:t>does not have </a:t>
            </a:r>
            <a:r>
              <a:rPr lang="en-US" altLang="en-US" sz="1600" dirty="0" smtClean="0"/>
              <a:t>any return value</a:t>
            </a:r>
            <a:endParaRPr lang="en-US" alt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/>
              <a:t>Then free the memory</a:t>
            </a:r>
          </a:p>
          <a:p>
            <a:pPr lvl="2"/>
            <a:r>
              <a:rPr lang="en-US" altLang="en-US" sz="1600" dirty="0" smtClean="0"/>
              <a:t>In </a:t>
            </a:r>
            <a:r>
              <a:rPr lang="en-US" altLang="en-US" sz="1600" dirty="0"/>
              <a:t>C++, we </a:t>
            </a:r>
            <a:r>
              <a:rPr lang="en-US" altLang="en-US" sz="1600" dirty="0" smtClean="0"/>
              <a:t>need </a:t>
            </a:r>
            <a:r>
              <a:rPr lang="en-US" altLang="en-US" sz="1600" dirty="0"/>
              <a:t>to </a:t>
            </a:r>
            <a:r>
              <a:rPr lang="en-US" altLang="en-US" sz="1600" dirty="0" smtClean="0"/>
              <a:t>explicitly delete this object (delete operator)</a:t>
            </a:r>
            <a:endParaRPr lang="en-US" altLang="en-US" sz="1600" dirty="0"/>
          </a:p>
          <a:p>
            <a:pPr lvl="2"/>
            <a:r>
              <a:rPr lang="en-US" altLang="en-US" sz="1600" dirty="0"/>
              <a:t>Java uses references and “garbage collection</a:t>
            </a:r>
            <a:r>
              <a:rPr lang="en-US" altLang="en-US" sz="1600" dirty="0" smtClean="0"/>
              <a:t>” automatically.</a:t>
            </a:r>
            <a:endParaRPr lang="en-US" alt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1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54629" y="3069092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538" y="4572000"/>
            <a:ext cx="7772400" cy="1470025"/>
          </a:xfrm>
        </p:spPr>
        <p:txBody>
          <a:bodyPr/>
          <a:lstStyle/>
          <a:p>
            <a:r>
              <a:rPr lang="en-US" smtClean="0"/>
              <a:t>Next class - UML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88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</a:t>
            </a:r>
            <a:r>
              <a:rPr lang="en-US" sz="4000" dirty="0" smtClean="0"/>
              <a:t>nline </a:t>
            </a:r>
            <a:r>
              <a:rPr lang="en-US" sz="4000" dirty="0"/>
              <a:t>shopping application- Pet Store </a:t>
            </a:r>
            <a:r>
              <a:rPr lang="en-US" sz="2400" dirty="0"/>
              <a:t>by Sun Microsystems (Oracle)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5867400" cy="5181600"/>
          </a:xfrm>
        </p:spPr>
        <p:txBody>
          <a:bodyPr/>
          <a:lstStyle/>
          <a:p>
            <a:r>
              <a:rPr lang="en-US" sz="2000" dirty="0" smtClean="0"/>
              <a:t>Storefront </a:t>
            </a:r>
            <a:r>
              <a:rPr lang="en-US" sz="2000" dirty="0"/>
              <a:t>has the main user interface in a Web front-end. Customers use the Storefront to place orders for pets</a:t>
            </a:r>
          </a:p>
          <a:p>
            <a:pPr lvl="1"/>
            <a:r>
              <a:rPr lang="en-US" sz="1800" dirty="0" smtClean="0"/>
              <a:t>Register User</a:t>
            </a:r>
          </a:p>
          <a:p>
            <a:pPr lvl="1"/>
            <a:r>
              <a:rPr lang="en-US" sz="1800" dirty="0" smtClean="0"/>
              <a:t>Login user</a:t>
            </a:r>
          </a:p>
          <a:p>
            <a:pPr lvl="1"/>
            <a:r>
              <a:rPr lang="en-US" sz="1800" dirty="0" smtClean="0"/>
              <a:t>Browse catalog of products</a:t>
            </a:r>
          </a:p>
          <a:p>
            <a:pPr lvl="1"/>
            <a:r>
              <a:rPr lang="en-US" sz="1800" dirty="0" smtClean="0"/>
              <a:t>Place order to OPC (asynchronous messaging)</a:t>
            </a:r>
            <a:endParaRPr lang="en-US" sz="1800" dirty="0"/>
          </a:p>
          <a:p>
            <a:r>
              <a:rPr lang="en-US" sz="2000" dirty="0" smtClean="0"/>
              <a:t>Order </a:t>
            </a:r>
            <a:r>
              <a:rPr lang="en-US" sz="2000" dirty="0"/>
              <a:t>Processing Center (OPC) receives orders from the Storefront.</a:t>
            </a:r>
          </a:p>
          <a:p>
            <a:r>
              <a:rPr lang="en-US" sz="2000" dirty="0" smtClean="0"/>
              <a:t>Administrators </a:t>
            </a:r>
          </a:p>
          <a:p>
            <a:pPr lvl="1"/>
            <a:r>
              <a:rPr lang="en-US" sz="1800" dirty="0" smtClean="0"/>
              <a:t>Examine </a:t>
            </a:r>
            <a:r>
              <a:rPr lang="en-US" sz="1800" dirty="0"/>
              <a:t>pending orders </a:t>
            </a:r>
            <a:endParaRPr lang="en-US" sz="1800" dirty="0" smtClean="0"/>
          </a:p>
          <a:p>
            <a:pPr lvl="1"/>
            <a:r>
              <a:rPr lang="en-US" sz="1800" dirty="0" smtClean="0"/>
              <a:t>Approve </a:t>
            </a:r>
            <a:r>
              <a:rPr lang="en-US" sz="1800" dirty="0"/>
              <a:t>or deny </a:t>
            </a:r>
            <a:r>
              <a:rPr lang="en-US" sz="1800" dirty="0" smtClean="0"/>
              <a:t>a pending order</a:t>
            </a:r>
          </a:p>
          <a:p>
            <a:r>
              <a:rPr lang="en-US" sz="2000" dirty="0" smtClean="0"/>
              <a:t>Supplier</a:t>
            </a:r>
          </a:p>
          <a:p>
            <a:pPr lvl="1"/>
            <a:r>
              <a:rPr lang="en-US" sz="1800" dirty="0" smtClean="0"/>
              <a:t>View and edit the inventory</a:t>
            </a:r>
          </a:p>
          <a:p>
            <a:pPr lvl="1"/>
            <a:r>
              <a:rPr lang="en-US" sz="1800" dirty="0" smtClean="0"/>
              <a:t>Fulfills </a:t>
            </a:r>
            <a:r>
              <a:rPr lang="en-US" sz="1800" dirty="0"/>
              <a:t>orders from the OPC from inventory and invoices the OPC.</a:t>
            </a:r>
          </a:p>
          <a:p>
            <a:pPr lvl="2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42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038600" cy="3632200"/>
          </a:xfrm>
        </p:spPr>
        <p:txBody>
          <a:bodyPr/>
          <a:lstStyle/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429000" y="1295400"/>
            <a:ext cx="5257800" cy="4775200"/>
          </a:xfrm>
        </p:spPr>
        <p:txBody>
          <a:bodyPr/>
          <a:lstStyle/>
          <a:p>
            <a:r>
              <a:rPr lang="en-US" sz="1500" dirty="0" smtClean="0"/>
              <a:t>Show orders in multiple languages</a:t>
            </a:r>
          </a:p>
          <a:p>
            <a:r>
              <a:rPr lang="en-US" sz="1500" dirty="0" smtClean="0"/>
              <a:t>Help in browsing products</a:t>
            </a:r>
          </a:p>
          <a:p>
            <a:r>
              <a:rPr lang="en-US" sz="1500" dirty="0" smtClean="0"/>
              <a:t>Easy checkout</a:t>
            </a:r>
          </a:p>
          <a:p>
            <a:r>
              <a:rPr lang="en-US" sz="1500" dirty="0" smtClean="0"/>
              <a:t>Assurance to customer, supplier and bank</a:t>
            </a:r>
          </a:p>
          <a:p>
            <a:r>
              <a:rPr lang="en-US" sz="1500" dirty="0" smtClean="0"/>
              <a:t>Guaranteed delivery</a:t>
            </a:r>
          </a:p>
          <a:p>
            <a:r>
              <a:rPr lang="en-US" sz="1500" dirty="0" smtClean="0"/>
              <a:t>Shopping cart is only modified by the customer</a:t>
            </a:r>
          </a:p>
          <a:p>
            <a:r>
              <a:rPr lang="en-US" sz="1500" dirty="0" smtClean="0"/>
              <a:t>Order never fails</a:t>
            </a:r>
          </a:p>
          <a:p>
            <a:r>
              <a:rPr lang="en-US" sz="1500" dirty="0"/>
              <a:t>System is always ready to sell</a:t>
            </a:r>
          </a:p>
          <a:p>
            <a:r>
              <a:rPr lang="en-US" sz="1500" dirty="0" smtClean="0"/>
              <a:t>Order is always processed in 2sec.</a:t>
            </a:r>
          </a:p>
          <a:p>
            <a:r>
              <a:rPr lang="en-US" sz="1500" dirty="0" smtClean="0"/>
              <a:t>System always optimally use the hardware infrastructure and performs load-balancing</a:t>
            </a:r>
          </a:p>
          <a:p>
            <a:r>
              <a:rPr lang="en-US" sz="1500" dirty="0" smtClean="0"/>
              <a:t>Uses standard protocol to communicate with Suppliers</a:t>
            </a:r>
          </a:p>
          <a:p>
            <a:r>
              <a:rPr lang="en-US" sz="1500" dirty="0" smtClean="0"/>
              <a:t>Uses secure electronic transaction protocol (SET) for credit card processing</a:t>
            </a:r>
          </a:p>
          <a:p>
            <a:r>
              <a:rPr lang="en-US" sz="1500" dirty="0" smtClean="0"/>
              <a:t>Quite easy to add new supplier</a:t>
            </a:r>
          </a:p>
          <a:p>
            <a:r>
              <a:rPr lang="en-US" sz="1500" dirty="0" smtClean="0"/>
              <a:t>Little change necessary to add a third party vendor</a:t>
            </a:r>
          </a:p>
          <a:p>
            <a:r>
              <a:rPr lang="en-US" sz="1500" dirty="0" smtClean="0"/>
              <a:t>Quite easy to sell books in addition to Pets</a:t>
            </a:r>
          </a:p>
          <a:p>
            <a:r>
              <a:rPr lang="en-US" sz="1500" dirty="0" smtClean="0"/>
              <a:t>Logging is extensive to trace the root cause of the 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quality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06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for this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267200" cy="4393574"/>
          </a:xfrm>
        </p:spPr>
        <p:txBody>
          <a:bodyPr/>
          <a:lstStyle/>
          <a:p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Pet, Customer, Supplier, Credit card, Customer’s address, order processing center</a:t>
            </a:r>
          </a:p>
          <a:p>
            <a:r>
              <a:rPr lang="en-US" dirty="0" smtClean="0"/>
              <a:t>Pets can be sold, credit card can be charged, clients can be authenticated, order can be fulfilled!</a:t>
            </a:r>
          </a:p>
          <a:p>
            <a:pPr lvl="1"/>
            <a:r>
              <a:rPr lang="en-US" dirty="0" smtClean="0"/>
              <a:t>Have behavior, properties</a:t>
            </a:r>
          </a:p>
          <a:p>
            <a:r>
              <a:rPr lang="en-US" dirty="0" smtClean="0"/>
              <a:t>Interact with each other</a:t>
            </a:r>
          </a:p>
          <a:p>
            <a:pPr lvl="1"/>
            <a:r>
              <a:rPr lang="en-US" dirty="0" smtClean="0"/>
              <a:t>Storefront places order to OPC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cool?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Very close to the problem domain… domain experts can pitch in easily. </a:t>
            </a:r>
            <a:endParaRPr lang="en-US" altLang="en-US" dirty="0" smtClean="0"/>
          </a:p>
          <a:p>
            <a:r>
              <a:rPr lang="en-US" altLang="en-US" dirty="0" smtClean="0"/>
              <a:t>Could group features and related operations together</a:t>
            </a:r>
          </a:p>
          <a:p>
            <a:endParaRPr lang="en-US" altLang="en-US" dirty="0"/>
          </a:p>
          <a:p>
            <a:r>
              <a:rPr lang="en-US" altLang="en-US" dirty="0"/>
              <a:t>It’s possible to </a:t>
            </a:r>
            <a:r>
              <a:rPr lang="en-US" altLang="en-US" dirty="0" smtClean="0"/>
              <a:t>add new </a:t>
            </a:r>
            <a:r>
              <a:rPr lang="en-US" altLang="en-US" dirty="0"/>
              <a:t>types of </a:t>
            </a:r>
            <a:r>
              <a:rPr lang="en-US" altLang="en-US" dirty="0" smtClean="0"/>
              <a:t>Pets (e.g</a:t>
            </a:r>
            <a:r>
              <a:rPr lang="en-US" altLang="en-US" dirty="0"/>
              <a:t>., add </a:t>
            </a:r>
            <a:r>
              <a:rPr lang="en-US" altLang="en-US" dirty="0" smtClean="0"/>
              <a:t>Birds in addition to Cat, Dog and Fish)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6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Everything is an Object!</a:t>
            </a:r>
          </a:p>
          <a:p>
            <a:pPr lvl="1"/>
            <a:r>
              <a:rPr lang="en-US" sz="2400" dirty="0" smtClean="0"/>
              <a:t>Structure -- Data</a:t>
            </a:r>
          </a:p>
          <a:p>
            <a:pPr lvl="2"/>
            <a:r>
              <a:rPr lang="en-US" sz="2000" dirty="0" smtClean="0"/>
              <a:t>Means these are stored in memory and </a:t>
            </a:r>
          </a:p>
          <a:p>
            <a:pPr lvl="2"/>
            <a:r>
              <a:rPr lang="en-US" sz="2000" dirty="0" smtClean="0"/>
              <a:t>Is made of other objects</a:t>
            </a:r>
          </a:p>
          <a:p>
            <a:pPr lvl="1"/>
            <a:r>
              <a:rPr lang="en-US" sz="2400" dirty="0" smtClean="0"/>
              <a:t>Behavior--- Operations performed on this data</a:t>
            </a:r>
          </a:p>
          <a:p>
            <a:r>
              <a:rPr lang="en-US" altLang="en-US" sz="2800" dirty="0" smtClean="0"/>
              <a:t>Every </a:t>
            </a:r>
            <a:r>
              <a:rPr lang="en-US" altLang="en-US" sz="2800" dirty="0"/>
              <a:t>object has a </a:t>
            </a:r>
            <a:r>
              <a:rPr lang="en-US" altLang="en-US" sz="2800" dirty="0" smtClean="0"/>
              <a:t>type--- called class </a:t>
            </a:r>
            <a:endParaRPr lang="en-US" altLang="en-US" sz="2800" dirty="0"/>
          </a:p>
          <a:p>
            <a:pPr lvl="1"/>
            <a:r>
              <a:rPr lang="en-US" altLang="en-US" sz="2400" dirty="0"/>
              <a:t>All objects of the same type can receive the same messages. </a:t>
            </a:r>
          </a:p>
          <a:p>
            <a:r>
              <a:rPr lang="en-US" altLang="en-US" sz="2800" dirty="0"/>
              <a:t>A program is a bunch of objects telling each other what to do, by sending </a:t>
            </a:r>
            <a:r>
              <a:rPr lang="en-US" altLang="en-US" sz="2800" dirty="0" smtClean="0"/>
              <a:t>messages</a:t>
            </a:r>
          </a:p>
          <a:p>
            <a:pPr lvl="1"/>
            <a:r>
              <a:rPr lang="en-US" altLang="en-US" sz="2400" dirty="0" smtClean="0"/>
              <a:t>In Java, C++, C# one object (say o1) invokes a method of another object (o2), which performs operations on o2</a:t>
            </a:r>
            <a:endParaRPr lang="en-US" alt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57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represents an abstract, user-defined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Structure – definition of properties/attributes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Commonly known as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Behavior – operation 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Set of methods or member functions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object is an instance of a class. It can be instantiated (or created) w/o a class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1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State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Properties/Attribute Values at a particular moment represents the state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 may or may not change state in response to an outside stimuli.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Objects whose state can not be altered after creation are known as immutable objects and class as immutable class [ </a:t>
            </a:r>
            <a:r>
              <a:rPr lang="en-US" sz="1800" b="1" dirty="0" smtClean="0">
                <a:solidFill>
                  <a:srgbClr val="FF0000"/>
                </a:solidFill>
              </a:rPr>
              <a:t>String class in Java</a:t>
            </a:r>
            <a:r>
              <a:rPr 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Objects whose state can  be altered after creation are known as mutable objects and class as mutable class [ </a:t>
            </a:r>
            <a:r>
              <a:rPr lang="en-US" sz="1800" b="1" dirty="0" err="1" smtClean="0">
                <a:solidFill>
                  <a:srgbClr val="FF0000"/>
                </a:solidFill>
              </a:rPr>
              <a:t>StringBuffer</a:t>
            </a:r>
            <a:r>
              <a:rPr lang="en-US" sz="1800" b="1" dirty="0" smtClean="0">
                <a:solidFill>
                  <a:srgbClr val="FF0000"/>
                </a:solidFill>
              </a:rPr>
              <a:t> class in Java</a:t>
            </a:r>
            <a:r>
              <a:rPr 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" y="38100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u="sng" dirty="0">
                <a:solidFill>
                  <a:schemeClr val="accent2"/>
                </a:solidFill>
              </a:rPr>
              <a:t>States of Three Different INSTANCES of </a:t>
            </a:r>
            <a:r>
              <a:rPr lang="en-US" b="1" i="1" u="sng" dirty="0" smtClean="0">
                <a:solidFill>
                  <a:schemeClr val="accent2"/>
                </a:solidFill>
              </a:rPr>
              <a:t>“Dog” class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5720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Labrador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Age: 1 </a:t>
            </a:r>
            <a:r>
              <a:rPr lang="en-US" b="1" i="1" dirty="0" err="1" smtClean="0">
                <a:solidFill>
                  <a:srgbClr val="FF0000"/>
                </a:solidFill>
              </a:rPr>
              <a:t>yr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3500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Sex:Male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95600" y="4571999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Golden Retriever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Age: 6months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2000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Sex:Female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86400" y="45720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Pug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Age: 1.5yr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1500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Sex: Female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61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altLang="en-US" dirty="0"/>
              <a:t>Object-Oriented</a:t>
            </a:r>
            <a:r>
              <a:rPr lang="en-US" altLang="en-US" dirty="0" smtClean="0"/>
              <a:t> Programming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029200"/>
          </a:xfrm>
        </p:spPr>
        <p:txBody>
          <a:bodyPr/>
          <a:lstStyle/>
          <a:p>
            <a:r>
              <a:rPr lang="en-US" altLang="en-US" sz="2800" dirty="0" smtClean="0"/>
              <a:t>A </a:t>
            </a:r>
            <a:r>
              <a:rPr lang="en-US" altLang="en-US" sz="2800" dirty="0" smtClean="0"/>
              <a:t>program is a bunch of objects telling each other what to do, by sending messages</a:t>
            </a:r>
          </a:p>
          <a:p>
            <a:pPr lvl="1"/>
            <a:r>
              <a:rPr lang="en-US" altLang="en-US" sz="2400" dirty="0" smtClean="0"/>
              <a:t>In Java, C++, C# one object (say o1) invokes a method of another object (o2), which performs operations on o2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You </a:t>
            </a:r>
            <a:r>
              <a:rPr lang="en-US" altLang="en-US" sz="2400" dirty="0"/>
              <a:t>can </a:t>
            </a:r>
            <a:r>
              <a:rPr lang="en-US" altLang="en-US" sz="2400" dirty="0" smtClean="0"/>
              <a:t>create any type </a:t>
            </a:r>
            <a:r>
              <a:rPr lang="en-US" altLang="en-US" sz="2400" dirty="0"/>
              <a:t>of objects you want</a:t>
            </a:r>
          </a:p>
          <a:p>
            <a:r>
              <a:rPr lang="en-US" altLang="en-US" sz="2800" dirty="0" smtClean="0"/>
              <a:t>OO different </a:t>
            </a:r>
            <a:r>
              <a:rPr lang="en-US" altLang="en-US" sz="2800" dirty="0"/>
              <a:t>from </a:t>
            </a:r>
            <a:r>
              <a:rPr lang="en-US" altLang="en-US" sz="2800" dirty="0" smtClean="0"/>
              <a:t>procedural?</a:t>
            </a:r>
            <a:endParaRPr lang="en-US" altLang="en-US" sz="2800" dirty="0"/>
          </a:p>
          <a:p>
            <a:pPr lvl="1"/>
            <a:r>
              <a:rPr lang="en-US" altLang="en-US" sz="2400" dirty="0"/>
              <a:t>No </a:t>
            </a:r>
            <a:r>
              <a:rPr lang="en-US" altLang="en-US" sz="2400" dirty="0" smtClean="0"/>
              <a:t>difference </a:t>
            </a:r>
            <a:r>
              <a:rPr lang="en-US" altLang="en-US" sz="2400" dirty="0"/>
              <a:t>at all: Every </a:t>
            </a:r>
            <a:r>
              <a:rPr lang="en-US" altLang="en-US" sz="2400" dirty="0" smtClean="0"/>
              <a:t>reasonable </a:t>
            </a:r>
            <a:r>
              <a:rPr lang="en-US" altLang="en-US" sz="2400" dirty="0"/>
              <a:t>language is </a:t>
            </a:r>
            <a:r>
              <a:rPr lang="en-US" altLang="en-US" sz="2400" dirty="0" smtClean="0"/>
              <a:t>ultimate the same!!</a:t>
            </a:r>
            <a:endParaRPr lang="en-US" altLang="en-US" sz="2400" dirty="0"/>
          </a:p>
          <a:p>
            <a:pPr lvl="1"/>
            <a:r>
              <a:rPr lang="en-US" altLang="en-US" sz="2400" dirty="0"/>
              <a:t>Very </a:t>
            </a:r>
            <a:r>
              <a:rPr lang="en-US" altLang="en-US" sz="2400" dirty="0" smtClean="0"/>
              <a:t>different if you want to build a large system</a:t>
            </a:r>
          </a:p>
          <a:p>
            <a:pPr lvl="2"/>
            <a:r>
              <a:rPr lang="en-US" altLang="en-US" sz="2000" dirty="0" smtClean="0"/>
              <a:t>Increases understandability</a:t>
            </a:r>
          </a:p>
          <a:p>
            <a:pPr lvl="2"/>
            <a:r>
              <a:rPr lang="en-US" altLang="en-US" sz="2000" dirty="0" smtClean="0"/>
              <a:t>Less chance of committing errors</a:t>
            </a:r>
          </a:p>
          <a:p>
            <a:pPr lvl="2"/>
            <a:r>
              <a:rPr lang="en-US" altLang="en-US" sz="2000" dirty="0" smtClean="0"/>
              <a:t>Makes modifications faster</a:t>
            </a:r>
          </a:p>
          <a:p>
            <a:pPr lvl="2"/>
            <a:r>
              <a:rPr lang="en-US" altLang="en-US" sz="2000" dirty="0" smtClean="0"/>
              <a:t>Compilers can perform stronger error detections</a:t>
            </a:r>
            <a:endParaRPr lang="en-US" altLang="en-US" sz="2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34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user-defined data-types</a:t>
            </a:r>
          </a:p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float, char, </a:t>
            </a:r>
            <a:r>
              <a:rPr lang="en-US" dirty="0" err="1" smtClean="0"/>
              <a:t>boolean</a:t>
            </a:r>
            <a:r>
              <a:rPr lang="en-US" dirty="0" smtClean="0"/>
              <a:t> in Java (</a:t>
            </a:r>
            <a:r>
              <a:rPr lang="en-US" dirty="0" err="1" smtClean="0"/>
              <a:t>bool</a:t>
            </a:r>
            <a:r>
              <a:rPr lang="en-US" dirty="0" smtClean="0"/>
              <a:t> in C#), double, short, long, string in C#</a:t>
            </a:r>
          </a:p>
          <a:p>
            <a:r>
              <a:rPr lang="en-US" dirty="0" smtClean="0"/>
              <a:t>Unified type </a:t>
            </a:r>
          </a:p>
          <a:p>
            <a:pPr lvl="1"/>
            <a:r>
              <a:rPr lang="en-US" dirty="0" smtClean="0"/>
              <a:t>C# keyword </a:t>
            </a:r>
            <a:r>
              <a:rPr lang="en-US" dirty="0" smtClean="0">
                <a:solidFill>
                  <a:srgbClr val="C00000"/>
                </a:solidFill>
              </a:rPr>
              <a:t>object</a:t>
            </a:r>
            <a:r>
              <a:rPr lang="en-US" dirty="0" smtClean="0"/>
              <a:t> – mother of all types (root)</a:t>
            </a:r>
          </a:p>
          <a:p>
            <a:pPr lvl="2"/>
            <a:r>
              <a:rPr lang="en-US" dirty="0" smtClean="0"/>
              <a:t>Everything including primitive types are objects</a:t>
            </a:r>
          </a:p>
          <a:p>
            <a:pPr lvl="1"/>
            <a:r>
              <a:rPr lang="en-US" dirty="0" smtClean="0"/>
              <a:t>Java JDK gives </a:t>
            </a:r>
            <a:r>
              <a:rPr lang="en-US" dirty="0" err="1" smtClean="0">
                <a:solidFill>
                  <a:srgbClr val="C00000"/>
                </a:solidFill>
              </a:rPr>
              <a:t>java.lang.Object</a:t>
            </a:r>
            <a:r>
              <a:rPr lang="en-US" dirty="0" smtClean="0"/>
              <a:t>– not a part of the language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dirty="0" smtClean="0"/>
              <a:t>Primitive types are not 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5/28/15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8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1583</Words>
  <Application>Microsoft Macintosh PowerPoint</Application>
  <PresentationFormat>On-screen Show (4:3)</PresentationFormat>
  <Paragraphs>233</Paragraphs>
  <Slides>18</Slides>
  <Notes>3</Notes>
  <HiddenSlides>1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think-cell Slide</vt:lpstr>
      <vt:lpstr>SS ZG653 (RL 7.1): Software Architecture Introduction to OODesign</vt:lpstr>
      <vt:lpstr>Online shopping application- Pet Store by Sun Microsystems (Oracle)</vt:lpstr>
      <vt:lpstr>System quality</vt:lpstr>
      <vt:lpstr>Example</vt:lpstr>
      <vt:lpstr>Object and Class</vt:lpstr>
      <vt:lpstr>What is a class</vt:lpstr>
      <vt:lpstr>Object State</vt:lpstr>
      <vt:lpstr>Object-Oriented Programming</vt:lpstr>
      <vt:lpstr>Type System</vt:lpstr>
      <vt:lpstr>References and Values</vt:lpstr>
      <vt:lpstr>Modules</vt:lpstr>
      <vt:lpstr>Module- aka namespace, package</vt:lpstr>
      <vt:lpstr>Inheritance</vt:lpstr>
      <vt:lpstr>Introducing Interface</vt:lpstr>
      <vt:lpstr>Interface Definition</vt:lpstr>
      <vt:lpstr>Creating Objects</vt:lpstr>
      <vt:lpstr>Destroying Objects</vt:lpstr>
      <vt:lpstr>Next class - UML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683</cp:revision>
  <dcterms:created xsi:type="dcterms:W3CDTF">2015-05-28T04:02:56Z</dcterms:created>
  <dcterms:modified xsi:type="dcterms:W3CDTF">2015-05-28T04:10:06Z</dcterms:modified>
</cp:coreProperties>
</file>