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2"/>
  </p:notesMasterIdLst>
  <p:sldIdLst>
    <p:sldId id="344" r:id="rId2"/>
    <p:sldId id="348" r:id="rId3"/>
    <p:sldId id="367" r:id="rId4"/>
    <p:sldId id="368" r:id="rId5"/>
    <p:sldId id="370" r:id="rId6"/>
    <p:sldId id="371" r:id="rId7"/>
    <p:sldId id="372" r:id="rId8"/>
    <p:sldId id="375" r:id="rId9"/>
    <p:sldId id="376" r:id="rId10"/>
    <p:sldId id="350" r:id="rId11"/>
    <p:sldId id="369" r:id="rId12"/>
    <p:sldId id="360" r:id="rId13"/>
    <p:sldId id="373" r:id="rId14"/>
    <p:sldId id="358" r:id="rId15"/>
    <p:sldId id="374" r:id="rId16"/>
    <p:sldId id="357" r:id="rId17"/>
    <p:sldId id="354" r:id="rId18"/>
    <p:sldId id="356" r:id="rId19"/>
    <p:sldId id="366" r:id="rId20"/>
    <p:sldId id="34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44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Activity_diagram" TargetMode="External"/><Relationship Id="rId12" Type="http://schemas.openxmlformats.org/officeDocument/2006/relationships/hyperlink" Target="http://en.wikipedia.org/wiki/UML_state_machine" TargetMode="External"/><Relationship Id="rId13" Type="http://schemas.openxmlformats.org/officeDocument/2006/relationships/hyperlink" Target="http://en.wikipedia.org/wiki/Use_case_diagram" TargetMode="External"/><Relationship Id="rId14" Type="http://schemas.openxmlformats.org/officeDocument/2006/relationships/hyperlink" Target="http://en.wikipedia.org/wiki/Communication_diagram" TargetMode="External"/><Relationship Id="rId15" Type="http://schemas.openxmlformats.org/officeDocument/2006/relationships/hyperlink" Target="http://en.wikipedia.org/wiki/Interaction_overview_diagram" TargetMode="External"/><Relationship Id="rId16" Type="http://schemas.openxmlformats.org/officeDocument/2006/relationships/hyperlink" Target="http://en.wikipedia.org/wiki/Sequence_diagram" TargetMode="External"/><Relationship Id="rId17" Type="http://schemas.openxmlformats.org/officeDocument/2006/relationships/hyperlink" Target="http://en.wikipedia.org/wiki/Timing_diagram_(Unified_Modeling_Language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en.wikipedia.org/wiki/Software_architecture" TargetMode="External"/><Relationship Id="rId4" Type="http://schemas.openxmlformats.org/officeDocument/2006/relationships/hyperlink" Target="http://en.wikipedia.org/wiki/Class_diagram" TargetMode="External"/><Relationship Id="rId5" Type="http://schemas.openxmlformats.org/officeDocument/2006/relationships/hyperlink" Target="http://en.wikipedia.org/wiki/Component_diagram" TargetMode="External"/><Relationship Id="rId6" Type="http://schemas.openxmlformats.org/officeDocument/2006/relationships/hyperlink" Target="http://en.wikipedia.org/wiki/Composite_structure_diagram" TargetMode="External"/><Relationship Id="rId7" Type="http://schemas.openxmlformats.org/officeDocument/2006/relationships/hyperlink" Target="http://en.wikipedia.org/wiki/Deployment_diagram" TargetMode="External"/><Relationship Id="rId8" Type="http://schemas.openxmlformats.org/officeDocument/2006/relationships/hyperlink" Target="http://en.wikipedia.org/wiki/Object_diagram" TargetMode="External"/><Relationship Id="rId9" Type="http://schemas.openxmlformats.org/officeDocument/2006/relationships/hyperlink" Target="http://en.wikipedia.org/wiki/Package_diagram" TargetMode="External"/><Relationship Id="rId10" Type="http://schemas.openxmlformats.org/officeDocument/2006/relationships/hyperlink" Target="http://en.wikipedia.org/wiki/Profile_diagram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1" dirty="0" smtClean="0">
                <a:effectLst/>
              </a:rPr>
              <a:t>Structure diagrams</a:t>
            </a:r>
          </a:p>
          <a:p>
            <a:pPr rtl="0"/>
            <a:r>
              <a:rPr lang="en-US" dirty="0" smtClean="0">
                <a:effectLst/>
              </a:rPr>
              <a:t>Structure diagrams emphasize the things that must be present in the system being modeled. Since structure diagrams represent the structure, they are used extensively in documenting the </a:t>
            </a:r>
            <a:r>
              <a:rPr lang="en-US" dirty="0" smtClean="0">
                <a:effectLst/>
                <a:hlinkClick r:id="rId3" action="ppaction://hlinkfile" tooltip="Software architecture"/>
              </a:rPr>
              <a:t>software architecture</a:t>
            </a:r>
            <a:r>
              <a:rPr lang="en-US" dirty="0" smtClean="0">
                <a:effectLst/>
              </a:rPr>
              <a:t> of software systems.</a:t>
            </a:r>
          </a:p>
          <a:p>
            <a:pPr rtl="0"/>
            <a:r>
              <a:rPr lang="en-US" dirty="0" smtClean="0">
                <a:effectLst/>
                <a:hlinkClick r:id="rId4" action="ppaction://hlinkfile" tooltip="Class diagram"/>
              </a:rPr>
              <a:t>Class diagram</a:t>
            </a:r>
            <a:r>
              <a:rPr lang="en-US" dirty="0" smtClean="0">
                <a:effectLst/>
              </a:rPr>
              <a:t>: describes the structure of a system by showing the system's classes, their attributes, and the relationships among the classes.</a:t>
            </a:r>
          </a:p>
          <a:p>
            <a:pPr rtl="0"/>
            <a:r>
              <a:rPr lang="en-US" dirty="0" smtClean="0">
                <a:effectLst/>
                <a:hlinkClick r:id="rId5" action="ppaction://hlinkfile" tooltip="Component diagram"/>
              </a:rPr>
              <a:t>Component diagram</a:t>
            </a:r>
            <a:r>
              <a:rPr lang="en-US" dirty="0" smtClean="0">
                <a:effectLst/>
              </a:rPr>
              <a:t>: describes how a software system is split up into components and shows the dependencies among these components.</a:t>
            </a:r>
          </a:p>
          <a:p>
            <a:pPr rtl="0"/>
            <a:r>
              <a:rPr lang="en-US" dirty="0" smtClean="0">
                <a:effectLst/>
                <a:hlinkClick r:id="rId6" action="ppaction://hlinkfile" tooltip="Composite structure diagram"/>
              </a:rPr>
              <a:t>Composite structure diagram</a:t>
            </a:r>
            <a:r>
              <a:rPr lang="en-US" dirty="0" smtClean="0">
                <a:effectLst/>
              </a:rPr>
              <a:t>: describes the internal structure of a class and the collaborations that this structure makes possible.</a:t>
            </a:r>
          </a:p>
          <a:p>
            <a:pPr rtl="0"/>
            <a:r>
              <a:rPr lang="en-US" dirty="0" smtClean="0">
                <a:effectLst/>
                <a:hlinkClick r:id="rId7" action="ppaction://hlinkfile" tooltip="Deployment diagram"/>
              </a:rPr>
              <a:t>Deployment diagram</a:t>
            </a:r>
            <a:r>
              <a:rPr lang="en-US" dirty="0" smtClean="0">
                <a:effectLst/>
              </a:rPr>
              <a:t>: describes the hardware used in system implementations and the execution environments and artifacts deployed on the hardware.</a:t>
            </a:r>
          </a:p>
          <a:p>
            <a:pPr rtl="0"/>
            <a:r>
              <a:rPr lang="en-US" dirty="0" smtClean="0">
                <a:effectLst/>
                <a:hlinkClick r:id="rId8" action="ppaction://hlinkfile" tooltip="Object diagram"/>
              </a:rPr>
              <a:t>Object diagram</a:t>
            </a:r>
            <a:r>
              <a:rPr lang="en-US" dirty="0" smtClean="0">
                <a:effectLst/>
              </a:rPr>
              <a:t>: shows a complete or partial view of the structure of an example modeled system at a specific time.</a:t>
            </a:r>
          </a:p>
          <a:p>
            <a:pPr rtl="0"/>
            <a:r>
              <a:rPr lang="en-US" dirty="0" smtClean="0">
                <a:effectLst/>
                <a:hlinkClick r:id="rId9" action="ppaction://hlinkfile" tooltip="Package diagram"/>
              </a:rPr>
              <a:t>Package diagram</a:t>
            </a:r>
            <a:r>
              <a:rPr lang="en-US" dirty="0" smtClean="0">
                <a:effectLst/>
              </a:rPr>
              <a:t>: describes how a system is split up into logical groupings by showing the dependencies among these groupings.</a:t>
            </a:r>
          </a:p>
          <a:p>
            <a:pPr rtl="0"/>
            <a:r>
              <a:rPr lang="en-US" dirty="0" smtClean="0">
                <a:effectLst/>
                <a:hlinkClick r:id="rId10" action="ppaction://hlinkfile" tooltip="Profile diagram"/>
              </a:rPr>
              <a:t>Profile diagram</a:t>
            </a:r>
            <a:r>
              <a:rPr lang="en-US" dirty="0" smtClean="0">
                <a:effectLst/>
              </a:rPr>
              <a:t>: operates at the </a:t>
            </a:r>
            <a:r>
              <a:rPr lang="en-US" dirty="0" err="1" smtClean="0">
                <a:effectLst/>
              </a:rPr>
              <a:t>metamodel</a:t>
            </a:r>
            <a:r>
              <a:rPr lang="en-US" dirty="0" smtClean="0">
                <a:effectLst/>
              </a:rPr>
              <a:t> level to show stereotypes as classes with the &lt;&lt;stereotype&gt;&gt; stereotype, and profiles as packages with the &lt;&lt;profile&gt;&gt; stereotype. The extension relation (solid line with closed, filled arrowhead) indicates what </a:t>
            </a:r>
            <a:r>
              <a:rPr lang="en-US" dirty="0" err="1" smtClean="0">
                <a:effectLst/>
              </a:rPr>
              <a:t>metamodel</a:t>
            </a:r>
            <a:r>
              <a:rPr lang="en-US" dirty="0" smtClean="0">
                <a:effectLst/>
              </a:rPr>
              <a:t> element a given stereotype is extending.</a:t>
            </a:r>
          </a:p>
          <a:p>
            <a:pPr rtl="0"/>
            <a:r>
              <a:rPr lang="en-US" b="1" dirty="0" err="1" smtClean="0">
                <a:effectLst/>
              </a:rPr>
              <a:t>Behaviour</a:t>
            </a:r>
            <a:r>
              <a:rPr lang="en-US" b="1" dirty="0" smtClean="0">
                <a:effectLst/>
              </a:rPr>
              <a:t> diagrams</a:t>
            </a:r>
          </a:p>
          <a:p>
            <a:pPr rtl="0"/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 emphasize what must happen in the system being </a:t>
            </a:r>
            <a:r>
              <a:rPr lang="en-US" dirty="0" err="1" smtClean="0">
                <a:effectLst/>
              </a:rPr>
              <a:t>modelled</a:t>
            </a:r>
            <a:r>
              <a:rPr lang="en-US" dirty="0" smtClean="0">
                <a:effectLst/>
              </a:rPr>
              <a:t>. Since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 illustrate the behavior of a system, they are used extensively to describe the functionality of software systems.</a:t>
            </a:r>
          </a:p>
          <a:p>
            <a:pPr rtl="0"/>
            <a:r>
              <a:rPr lang="en-US" dirty="0" smtClean="0">
                <a:effectLst/>
                <a:hlinkClick r:id="rId11" action="ppaction://hlinkfile" tooltip="Activity diagram"/>
              </a:rPr>
              <a:t>Activity diagram</a:t>
            </a:r>
            <a:r>
              <a:rPr lang="en-US" dirty="0" smtClean="0">
                <a:effectLst/>
              </a:rPr>
              <a:t>: describes the business and operational step-by-step workflows of components in a system. An activity diagram shows the overall flow of control.</a:t>
            </a:r>
          </a:p>
          <a:p>
            <a:pPr rtl="0"/>
            <a:r>
              <a:rPr lang="en-US" dirty="0" smtClean="0">
                <a:effectLst/>
                <a:hlinkClick r:id="rId12" action="ppaction://hlinkfile" tooltip="UML state machine"/>
              </a:rPr>
              <a:t>UML state machine</a:t>
            </a:r>
            <a:r>
              <a:rPr lang="en-US" dirty="0" smtClean="0">
                <a:effectLst/>
              </a:rPr>
              <a:t> diagram: describes the states and state transitions of the system.</a:t>
            </a:r>
          </a:p>
          <a:p>
            <a:pPr rtl="0"/>
            <a:r>
              <a:rPr lang="en-US" dirty="0" smtClean="0">
                <a:effectLst/>
                <a:hlinkClick r:id="rId13" action="ppaction://hlinkfile" tooltip="Use case diagram"/>
              </a:rPr>
              <a:t>Use case diagram</a:t>
            </a:r>
            <a:r>
              <a:rPr lang="en-US" dirty="0" smtClean="0">
                <a:effectLst/>
              </a:rPr>
              <a:t>: describes the functionality provided by a system in terms of actors, their goals represented as use cases, and any dependencies among those use cases.</a:t>
            </a:r>
          </a:p>
          <a:p>
            <a:pPr rtl="0"/>
            <a:r>
              <a:rPr lang="en-US" b="1" dirty="0" smtClean="0">
                <a:effectLst/>
              </a:rPr>
              <a:t>Interaction diagrams</a:t>
            </a:r>
          </a:p>
          <a:p>
            <a:pPr rtl="0"/>
            <a:r>
              <a:rPr lang="en-US" dirty="0" smtClean="0">
                <a:effectLst/>
              </a:rPr>
              <a:t>Interaction diagrams, a subset of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diagrams, emphasize the flow of control and data among the things in the system being modeled:</a:t>
            </a:r>
          </a:p>
          <a:p>
            <a:pPr rtl="0"/>
            <a:r>
              <a:rPr lang="en-US" dirty="0" smtClean="0">
                <a:effectLst/>
                <a:hlinkClick r:id="rId14" action="ppaction://hlinkfile" tooltip="Communication diagram"/>
              </a:rPr>
              <a:t>Communication diagram</a:t>
            </a:r>
            <a:r>
              <a:rPr lang="en-US" dirty="0" smtClean="0">
                <a:effectLst/>
              </a:rPr>
              <a:t>: shows the interactions between objects or parts in terms of sequenced messages. They represent a combination of information taken from Class, Sequence, and Use Case Diagrams describing both the static structure and dynamic behavior of a system.</a:t>
            </a:r>
          </a:p>
          <a:p>
            <a:pPr rtl="0"/>
            <a:r>
              <a:rPr lang="en-US" dirty="0" smtClean="0">
                <a:effectLst/>
                <a:hlinkClick r:id="rId15" action="ppaction://hlinkfile" tooltip="Interaction overview diagram"/>
              </a:rPr>
              <a:t>Interaction overview diagram</a:t>
            </a:r>
            <a:r>
              <a:rPr lang="en-US" dirty="0" smtClean="0">
                <a:effectLst/>
              </a:rPr>
              <a:t>: provides an overview in which the nodes represent communication diagrams.</a:t>
            </a:r>
          </a:p>
          <a:p>
            <a:pPr rtl="0"/>
            <a:r>
              <a:rPr lang="en-US" dirty="0" smtClean="0">
                <a:effectLst/>
                <a:hlinkClick r:id="rId16" action="ppaction://hlinkfile" tooltip="Sequence diagram"/>
              </a:rPr>
              <a:t>Sequence diagram</a:t>
            </a:r>
            <a:r>
              <a:rPr lang="en-US" dirty="0" smtClean="0">
                <a:effectLst/>
              </a:rPr>
              <a:t>: shows how objects communicate with each other in terms of a sequence of messages. Also indicates the lifespans of objects relative to those messages.</a:t>
            </a:r>
          </a:p>
          <a:p>
            <a:pPr rtl="0"/>
            <a:r>
              <a:rPr lang="en-US" dirty="0" smtClean="0">
                <a:effectLst/>
                <a:hlinkClick r:id="rId17" action="ppaction://hlinkfile" tooltip="Timing diagram (Unified Modeling Language)"/>
              </a:rPr>
              <a:t>Timing diagrams</a:t>
            </a:r>
            <a:r>
              <a:rPr lang="en-US" dirty="0" smtClean="0">
                <a:effectLst/>
              </a:rPr>
              <a:t>: a specific type of interaction diagram where the focus is on timing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A1741-04F9-46E3-A69A-19FA1DDEE3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328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812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</a:t>
            </a:r>
            <a:r>
              <a:rPr lang="en-GB" sz="3600" smtClean="0"/>
              <a:t>RL</a:t>
            </a:r>
            <a:r>
              <a:rPr lang="en-GB" sz="3600" smtClean="0"/>
              <a:t> 7.2</a:t>
            </a:r>
            <a:r>
              <a:rPr lang="en-GB" sz="3600" dirty="0" smtClean="0"/>
              <a:t>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Introduction to UML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workspace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5466"/>
            <a:ext cx="6312950" cy="4247156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Notation</a:t>
            </a:r>
          </a:p>
        </p:txBody>
      </p:sp>
      <p:sp>
        <p:nvSpPr>
          <p:cNvPr id="2" name="Line Callout 1 (No Border) 1"/>
          <p:cNvSpPr/>
          <p:nvPr/>
        </p:nvSpPr>
        <p:spPr>
          <a:xfrm>
            <a:off x="7651893" y="1205757"/>
            <a:ext cx="1283750" cy="612648"/>
          </a:xfrm>
          <a:prstGeom prst="callout1">
            <a:avLst>
              <a:gd name="adj1" fmla="val 58848"/>
              <a:gd name="adj2" fmla="val 6592"/>
              <a:gd name="adj3" fmla="val 69856"/>
              <a:gd name="adj4" fmla="val -56423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7391400" y="3344510"/>
            <a:ext cx="1283750" cy="433362"/>
          </a:xfrm>
          <a:prstGeom prst="callout1">
            <a:avLst>
              <a:gd name="adj1" fmla="val -8136"/>
              <a:gd name="adj2" fmla="val 42772"/>
              <a:gd name="adj3" fmla="val -262514"/>
              <a:gd name="adj4" fmla="val -56490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(No Border) 13"/>
          <p:cNvSpPr/>
          <p:nvPr/>
        </p:nvSpPr>
        <p:spPr>
          <a:xfrm>
            <a:off x="54429" y="2755648"/>
            <a:ext cx="1283750" cy="433362"/>
          </a:xfrm>
          <a:prstGeom prst="callout1">
            <a:avLst>
              <a:gd name="adj1" fmla="val 48801"/>
              <a:gd name="adj2" fmla="val 94780"/>
              <a:gd name="adj3" fmla="val 81906"/>
              <a:gd name="adj4" fmla="val 146312"/>
            </a:avLst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0" y="55626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Visibility Modes : Private( - ), 	Protected (#) ,	Public (+) and </a:t>
            </a:r>
            <a:r>
              <a:rPr lang="en-US" sz="2000" b="1" dirty="0" smtClean="0"/>
              <a:t> Package </a:t>
            </a:r>
            <a:r>
              <a:rPr lang="en-US" sz="2000" b="1" dirty="0"/>
              <a:t>Private()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62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workspace\ClassDiagram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7619" b="5711"/>
          <a:stretch/>
        </p:blipFill>
        <p:spPr bwMode="auto">
          <a:xfrm>
            <a:off x="-10886" y="1276550"/>
            <a:ext cx="9102328" cy="4286049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137886" y="1463749"/>
            <a:ext cx="1283750" cy="433362"/>
          </a:xfrm>
          <a:prstGeom prst="callout1">
            <a:avLst>
              <a:gd name="adj1" fmla="val 106138"/>
              <a:gd name="adj2" fmla="val 46839"/>
              <a:gd name="adj3" fmla="val 386985"/>
              <a:gd name="adj4" fmla="val 74610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Inheritance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5257800" y="1447800"/>
            <a:ext cx="1447800" cy="433362"/>
          </a:xfrm>
          <a:prstGeom prst="callout1">
            <a:avLst>
              <a:gd name="adj1" fmla="val 89392"/>
              <a:gd name="adj2" fmla="val 28041"/>
              <a:gd name="adj3" fmla="val 228822"/>
              <a:gd name="adj4" fmla="val -5856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5791200" y="3798081"/>
            <a:ext cx="1447800" cy="433362"/>
          </a:xfrm>
          <a:prstGeom prst="callout1">
            <a:avLst>
              <a:gd name="adj1" fmla="val 35804"/>
              <a:gd name="adj2" fmla="val 98217"/>
              <a:gd name="adj3" fmla="val -2275"/>
              <a:gd name="adj4" fmla="val 172589"/>
            </a:avLst>
          </a:prstGeom>
          <a:solidFill>
            <a:srgbClr val="7030A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Association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isA</a:t>
            </a:r>
            <a:r>
              <a:rPr lang="en-US" sz="2400" dirty="0" smtClean="0"/>
              <a:t>, is-a-type of relation ship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PostalAddress</a:t>
            </a:r>
            <a:r>
              <a:rPr lang="en-US" sz="2400" dirty="0" smtClean="0"/>
              <a:t>, or an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is an Address</a:t>
            </a:r>
          </a:p>
          <a:p>
            <a:r>
              <a:rPr lang="en-US" sz="2400" dirty="0" smtClean="0"/>
              <a:t>There can be </a:t>
            </a:r>
            <a:r>
              <a:rPr lang="en-US" sz="2400" dirty="0" err="1" smtClean="0"/>
              <a:t>ThirdPartyProduct</a:t>
            </a:r>
            <a:r>
              <a:rPr lang="en-US" sz="2400" dirty="0" smtClean="0"/>
              <a:t> or a Refurbished product in the online store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486400" y="3276600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ElectronicAddress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AbstractAddress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private </a:t>
            </a:r>
            <a:r>
              <a:rPr lang="en-US" sz="1600" dirty="0">
                <a:latin typeface="+mn-lt"/>
              </a:rPr>
              <a:t>String email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private </a:t>
            </a:r>
            <a:r>
              <a:rPr lang="en-US" sz="1600" dirty="0">
                <a:latin typeface="+mn-lt"/>
              </a:rPr>
              <a:t>String </a:t>
            </a:r>
            <a:r>
              <a:rPr lang="en-US" sz="1600" dirty="0" err="1">
                <a:latin typeface="+mn-lt"/>
              </a:rPr>
              <a:t>facebookid</a:t>
            </a:r>
            <a:r>
              <a:rPr lang="en-US" sz="1600" dirty="0"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authenticateAddress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522821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PostalAddress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AbstractAddress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1600" dirty="0">
                <a:latin typeface="+mn-lt"/>
              </a:rPr>
              <a:t>{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Street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city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String </a:t>
            </a:r>
            <a:r>
              <a:rPr lang="en-US" sz="1600" dirty="0">
                <a:latin typeface="+mn-lt"/>
              </a:rPr>
              <a:t>state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private</a:t>
            </a:r>
            <a:r>
              <a:rPr lang="en-US" sz="1600" dirty="0"/>
              <a:t> </a:t>
            </a:r>
            <a:r>
              <a:rPr lang="en-US" sz="1600" dirty="0" smtClean="0">
                <a:latin typeface="+mn-lt"/>
              </a:rPr>
              <a:t>Integer </a:t>
            </a:r>
            <a:r>
              <a:rPr lang="en-US" sz="1600" dirty="0" err="1">
                <a:latin typeface="+mn-lt"/>
              </a:rPr>
              <a:t>pincode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88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forms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Strongest (Composition)</a:t>
            </a:r>
          </a:p>
          <a:p>
            <a:pPr marL="914400" lvl="1" indent="-514350"/>
            <a:r>
              <a:rPr lang="en-US" dirty="0" smtClean="0"/>
              <a:t>Implies total ownership, if the owner is destroyed, the parts are also destroyed</a:t>
            </a:r>
          </a:p>
          <a:p>
            <a:pPr marL="914400" lvl="1" indent="-514350"/>
            <a:r>
              <a:rPr lang="en-US" dirty="0" smtClean="0"/>
              <a:t>Inner classes will certainly be a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</a:t>
            </a:r>
          </a:p>
          <a:p>
            <a:pPr marL="914400" lvl="1" indent="-514350"/>
            <a:r>
              <a:rPr lang="en-US" dirty="0" smtClean="0"/>
              <a:t>Implies has-a part ownership</a:t>
            </a:r>
          </a:p>
          <a:p>
            <a:pPr marL="914400" lvl="1" indent="-514350"/>
            <a:r>
              <a:rPr lang="en-US" dirty="0" smtClean="0"/>
              <a:t>If the owner is destroyed, the parts still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Weakest (Association)</a:t>
            </a:r>
          </a:p>
          <a:p>
            <a:pPr marL="914400" lvl="1" indent="-514350"/>
            <a:r>
              <a:rPr lang="en-US" dirty="0" smtClean="0"/>
              <a:t>General form of dependency based on the usage of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50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Total ownership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CreditCard</a:t>
            </a:r>
            <a:r>
              <a:rPr lang="en-US" dirty="0" smtClean="0"/>
              <a:t> exclusively belongs to one Client, and one client can have many credit cards.</a:t>
            </a:r>
          </a:p>
          <a:p>
            <a:r>
              <a:rPr lang="en-US" dirty="0" smtClean="0"/>
              <a:t>A client exclusively owns her shopping cart. </a:t>
            </a:r>
          </a:p>
          <a:p>
            <a:r>
              <a:rPr lang="en-US" dirty="0" smtClean="0"/>
              <a:t>The shopping cart and the credit card will no longer exist if the client is removed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4196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ClientAccount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2215786">
            <a:off x="2667000" y="46482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3713" y="47720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15000" y="43767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CreditCard</a:t>
            </a:r>
            <a:endParaRPr lang="en-US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982310" y="4465417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143500" y="4510087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1..*</a:t>
            </a:r>
            <a:endParaRPr lang="en-US" b="1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2215786">
            <a:off x="1638300" y="5257799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004092" y="5410200"/>
            <a:ext cx="3696621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715000" y="53673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ShoppingCart</a:t>
            </a:r>
            <a:endParaRPr lang="en-US" b="1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10200" y="541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007721" y="5486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61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Code snippet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3943" y="5028246"/>
            <a:ext cx="411480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ShoppingCart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myShoppingCartController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1488816"/>
            <a:ext cx="2971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public </a:t>
            </a:r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CreditCard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String number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  private </a:t>
            </a:r>
            <a:r>
              <a:rPr lang="en-US" sz="1600" dirty="0">
                <a:latin typeface="+mn-lt"/>
              </a:rPr>
              <a:t>Date </a:t>
            </a:r>
            <a:r>
              <a:rPr lang="en-US" sz="1600" dirty="0" err="1">
                <a:latin typeface="+mn-lt"/>
              </a:rPr>
              <a:t>expDate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ClientAccount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        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+mn-lt"/>
              </a:rPr>
              <a:t>myClientAccount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</a:t>
            </a:r>
            <a:r>
              <a:rPr lang="en-US" sz="1600" dirty="0">
                <a:latin typeface="+mn-lt"/>
              </a:rPr>
              <a:t>public void validate() </a:t>
            </a:r>
            <a:r>
              <a:rPr lang="en-US" sz="1600" dirty="0" smtClean="0">
                <a:latin typeface="+mn-lt"/>
              </a:rPr>
              <a:t>{ 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chargeAmount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981200"/>
            <a:ext cx="36576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</a:t>
            </a:r>
            <a:r>
              <a:rPr lang="en-US" sz="1600" dirty="0" err="1">
                <a:latin typeface="+mn-lt"/>
              </a:rPr>
              <a:t>ClientAccount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String name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String id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Integer </a:t>
            </a:r>
            <a:r>
              <a:rPr lang="en-US" sz="1600" dirty="0" err="1">
                <a:latin typeface="+mn-lt"/>
              </a:rPr>
              <a:t>yearofBirth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private Date </a:t>
            </a:r>
            <a:r>
              <a:rPr lang="en-US" sz="1600" dirty="0" err="1">
                <a:latin typeface="+mn-lt"/>
              </a:rPr>
              <a:t>dateofReg</a:t>
            </a:r>
            <a:r>
              <a:rPr lang="en-US" sz="1600" dirty="0">
                <a:latin typeface="+mn-lt"/>
              </a:rPr>
              <a:t>;</a:t>
            </a:r>
          </a:p>
          <a:p>
            <a:r>
              <a:rPr lang="en-US" sz="1600" dirty="0" smtClean="0">
                <a:latin typeface="+mn-lt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myAbstractAddress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 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Vector 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myCreditCard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ShoppingCart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myShoppingCart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addNewAddress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addNewCreditCard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setShippingAddress</a:t>
            </a:r>
            <a:r>
              <a:rPr lang="en-US" sz="1600" dirty="0">
                <a:latin typeface="+mn-lt"/>
              </a:rPr>
              <a:t>() </a:t>
            </a:r>
            <a:r>
              <a:rPr lang="en-US" sz="1600" dirty="0" smtClean="0">
                <a:latin typeface="+mn-lt"/>
              </a:rPr>
              <a:t>{  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2215786">
            <a:off x="4094276" y="29241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460989" y="2514600"/>
            <a:ext cx="1406411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215786">
            <a:off x="4093355" y="4436137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60068" y="4559962"/>
            <a:ext cx="2397932" cy="468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89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Relatively weaker composition</a:t>
            </a:r>
          </a:p>
          <a:p>
            <a:r>
              <a:rPr lang="en-US" dirty="0" smtClean="0"/>
              <a:t>Students will exist even when the Professor stops taking the class</a:t>
            </a:r>
          </a:p>
          <a:p>
            <a:r>
              <a:rPr lang="en-US" dirty="0" smtClean="0"/>
              <a:t>Ducks will exist without the Pond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2215786">
            <a:off x="2514600" y="4267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81313" y="43910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teaches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562600" y="39957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800600" y="4065799"/>
            <a:ext cx="91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1..</a:t>
            </a:r>
            <a:r>
              <a:rPr lang="en-US" sz="1400" b="1" dirty="0" smtClean="0"/>
              <a:t>1000</a:t>
            </a:r>
            <a:endParaRPr lang="en-US" sz="14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50292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Pond</a:t>
            </a:r>
            <a:endParaRPr lang="en-US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 rot="2215786">
            <a:off x="2514600" y="5257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881313" y="5381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62600" y="498633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Duck</a:t>
            </a:r>
            <a:endParaRPr lang="en-US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65658" y="5119687"/>
            <a:ext cx="473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0..*</a:t>
            </a:r>
            <a:endParaRPr lang="en-US" sz="1400" b="1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819400" y="5105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0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or Dependency Relation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2548531"/>
            <a:ext cx="1600200" cy="5038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3600" y="2543769"/>
            <a:ext cx="1600200" cy="5038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19400" y="2800432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1219200"/>
            <a:ext cx="72380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product category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the online shop can have many products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baseline="0" dirty="0" smtClean="0">
                <a:latin typeface="+mj-lt"/>
                <a:ea typeface="+mj-ea"/>
                <a:cs typeface="+mj-cs"/>
              </a:rPr>
              <a:t>However, a product belongs to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 only one category.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Both of them independently exist.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819400" y="2514601"/>
            <a:ext cx="473142" cy="25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0..*</a:t>
            </a:r>
            <a:endParaRPr lang="en-US" sz="1400" b="1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441429" y="2514600"/>
            <a:ext cx="473142" cy="25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678000" y="3429000"/>
            <a:ext cx="34660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public class Category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    private String </a:t>
            </a:r>
            <a:r>
              <a:rPr lang="en-US" sz="1600" dirty="0"/>
              <a:t>id</a:t>
            </a:r>
            <a:r>
              <a:rPr lang="en-US" sz="1600" dirty="0" smtClean="0"/>
              <a:t>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private </a:t>
            </a:r>
            <a:r>
              <a:rPr lang="en-US" sz="1600" dirty="0"/>
              <a:t>String name;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private Vector&lt;Product&gt; </a:t>
            </a:r>
            <a:r>
              <a:rPr lang="en-US" sz="1600" b="1" dirty="0" err="1" smtClean="0">
                <a:solidFill>
                  <a:srgbClr val="C00000"/>
                </a:solidFill>
              </a:rPr>
              <a:t>myProduct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public </a:t>
            </a:r>
            <a:r>
              <a:rPr lang="en-US" sz="1600" dirty="0"/>
              <a:t>void </a:t>
            </a:r>
            <a:r>
              <a:rPr lang="en-US" sz="1600" dirty="0" err="1"/>
              <a:t>getProducts</a:t>
            </a:r>
            <a:r>
              <a:rPr lang="en-US" sz="1600" dirty="0"/>
              <a:t>() {</a:t>
            </a:r>
          </a:p>
          <a:p>
            <a:pPr>
              <a:buNone/>
            </a:pPr>
            <a:r>
              <a:rPr lang="en-US" sz="1600" dirty="0"/>
              <a:t>  </a:t>
            </a:r>
            <a:r>
              <a:rPr lang="en-US" sz="1600" dirty="0" smtClean="0"/>
              <a:t>  }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386078"/>
            <a:ext cx="3733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public class Product </a:t>
            </a:r>
            <a:r>
              <a:rPr lang="en-US" sz="1600" dirty="0" smtClean="0">
                <a:latin typeface="+mn-lt"/>
              </a:rPr>
              <a:t>{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</a:t>
            </a:r>
            <a:r>
              <a:rPr lang="en-US" sz="1600" dirty="0">
                <a:latin typeface="+mn-lt"/>
              </a:rPr>
              <a:t>private String id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String name;</a:t>
            </a:r>
          </a:p>
          <a:p>
            <a:r>
              <a:rPr lang="en-US" sz="1600" dirty="0" smtClean="0">
                <a:latin typeface="+mn-lt"/>
              </a:rPr>
              <a:t>    private </a:t>
            </a:r>
            <a:r>
              <a:rPr lang="en-US" sz="1600" dirty="0">
                <a:latin typeface="+mn-lt"/>
              </a:rPr>
              <a:t>String description</a:t>
            </a:r>
            <a:r>
              <a:rPr lang="en-US" sz="1600" dirty="0" smtClean="0">
                <a:latin typeface="+mn-lt"/>
              </a:rPr>
              <a:t>; 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</a:t>
            </a:r>
            <a:r>
              <a:rPr lang="en-US" sz="1600" dirty="0">
                <a:latin typeface="+mn-lt"/>
              </a:rPr>
              <a:t>private Integer </a:t>
            </a:r>
            <a:r>
              <a:rPr lang="en-US" sz="1600" dirty="0" err="1">
                <a:latin typeface="+mn-lt"/>
              </a:rPr>
              <a:t>unitcost</a:t>
            </a:r>
            <a:r>
              <a:rPr lang="en-US" sz="1600" dirty="0" smtClean="0">
                <a:latin typeface="+mn-lt"/>
              </a:rPr>
              <a:t>;</a:t>
            </a:r>
            <a:endParaRPr lang="en-US" sz="1600" dirty="0">
              <a:latin typeface="+mn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Category </a:t>
            </a:r>
            <a:r>
              <a:rPr lang="en-US" sz="1600" b="1" dirty="0" err="1">
                <a:solidFill>
                  <a:srgbClr val="C00000"/>
                </a:solidFill>
                <a:latin typeface="+mn-lt"/>
              </a:rPr>
              <a:t>category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public void </a:t>
            </a:r>
            <a:r>
              <a:rPr lang="en-US" sz="1600" dirty="0" err="1">
                <a:latin typeface="+mn-lt"/>
              </a:rPr>
              <a:t>retrieveProductImage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smtClean="0">
                <a:latin typeface="+mn-lt"/>
              </a:rPr>
              <a:t>}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066200" y="2819400"/>
            <a:ext cx="877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/>
              <a:t>category</a:t>
            </a:r>
            <a:endParaRPr lang="en-US" sz="1200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66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7690" y="3886200"/>
            <a:ext cx="1382110" cy="457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3352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B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doB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(“Hello”);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A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public void </a:t>
            </a:r>
            <a:r>
              <a:rPr lang="en-US" sz="1600" b="1" dirty="0" err="1" smtClean="0"/>
              <a:t>doS</a:t>
            </a:r>
            <a:r>
              <a:rPr lang="en-US" sz="1600" b="1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   B b1 = new 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     b1.doB();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 //End of class Test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4572000" y="2895600"/>
            <a:ext cx="685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9800" y="2903480"/>
            <a:ext cx="87499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5257800" y="31767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0200" y="316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6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workspace\Seq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5711" r="22557" b="14911"/>
          <a:stretch/>
        </p:blipFill>
        <p:spPr bwMode="auto">
          <a:xfrm>
            <a:off x="762000" y="1371600"/>
            <a:ext cx="7768326" cy="51054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4" y="5617534"/>
            <a:ext cx="7726326" cy="838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Sequence diagram is drawn to represent (</a:t>
            </a:r>
            <a:r>
              <a:rPr lang="en-US" sz="2000" dirty="0" err="1" smtClean="0"/>
              <a:t>i</a:t>
            </a:r>
            <a:r>
              <a:rPr lang="en-US" sz="2000" dirty="0" smtClean="0"/>
              <a:t>) objects participating in an interaction and (ii) what messages have exchanged among those objects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73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Unified Modeling Language (Introduction)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Modeling Language for specifying, Constructing, Visualizing and documenting software system and its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 -&gt; Abstract Representation of the system [Simplified Representation of Reality]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UML supports two types of models: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accent2"/>
                </a:solidFill>
              </a:rPr>
              <a:t>	-	Static			- Dynamic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1299312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Unified Modeling Language is a standardized general purpose modeling language in the field of object oriented software engineering</a:t>
            </a:r>
          </a:p>
          <a:p>
            <a:endParaRPr lang="en-US" sz="24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The standard is managed, and was created by,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28 Days Later" pitchFamily="34" charset="0"/>
              </a:rPr>
              <a:t>Object Management Group.</a:t>
            </a:r>
          </a:p>
          <a:p>
            <a:endParaRPr lang="en-US" sz="20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UML includes a set of graphic notation techniques to create visual models of object-oriented software-intensive </a:t>
            </a:r>
            <a:r>
              <a:rPr lang="en-US" sz="2000" dirty="0" smtClean="0">
                <a:latin typeface="28 Days Later" pitchFamily="34" charset="0"/>
              </a:rPr>
              <a:t>systems</a:t>
            </a:r>
            <a:endParaRPr lang="en-US" sz="2000" dirty="0">
              <a:latin typeface="28 Days Later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4581179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 Diagrams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25207"/>
            <a:ext cx="8382000" cy="1441793"/>
          </a:xfrm>
        </p:spPr>
        <p:txBody>
          <a:bodyPr/>
          <a:lstStyle/>
          <a:p>
            <a:r>
              <a:rPr lang="en-US" sz="1800" dirty="0">
                <a:latin typeface="28 Days Later" pitchFamily="34" charset="0"/>
              </a:rPr>
              <a:t>Structure diagrams emphasize the things that must be present in the system being </a:t>
            </a:r>
            <a:r>
              <a:rPr lang="en-US" sz="1800" dirty="0" smtClean="0">
                <a:latin typeface="28 Days Later" pitchFamily="34" charset="0"/>
              </a:rPr>
              <a:t>modeled- extensively used for documenting software architecture</a:t>
            </a:r>
          </a:p>
          <a:p>
            <a:r>
              <a:rPr lang="en-US" sz="1800" dirty="0">
                <a:latin typeface="28 Days Later" pitchFamily="34" charset="0"/>
              </a:rPr>
              <a:t>B</a:t>
            </a:r>
            <a:r>
              <a:rPr lang="en-US" sz="1800" dirty="0" smtClean="0">
                <a:latin typeface="28 Days Later" pitchFamily="34" charset="0"/>
              </a:rPr>
              <a:t>ehavior </a:t>
            </a:r>
            <a:r>
              <a:rPr lang="en-US" sz="1800" dirty="0">
                <a:latin typeface="28 Days Later" pitchFamily="34" charset="0"/>
              </a:rPr>
              <a:t>diagrams illustrate the behavior of a system, they are used extensively to describe the functionality of software systems.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6200" y="2523172"/>
            <a:ext cx="8958263" cy="3882274"/>
            <a:chOff x="76200" y="2378032"/>
            <a:chExt cx="8958263" cy="3882274"/>
          </a:xfrm>
        </p:grpSpPr>
        <p:cxnSp>
          <p:nvCxnSpPr>
            <p:cNvPr id="92" name="Elbow Connector 91"/>
            <p:cNvCxnSpPr>
              <a:stCxn id="51" idx="0"/>
              <a:endCxn id="39" idx="2"/>
            </p:cNvCxnSpPr>
            <p:nvPr/>
          </p:nvCxnSpPr>
          <p:spPr>
            <a:xfrm rot="5400000" flipH="1" flipV="1">
              <a:off x="836725" y="4156187"/>
              <a:ext cx="1962150" cy="736377"/>
            </a:xfrm>
            <a:prstGeom prst="bentConnector3">
              <a:avLst>
                <a:gd name="adj1" fmla="val 79589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50" idx="0"/>
              <a:endCxn id="39" idx="2"/>
            </p:cNvCxnSpPr>
            <p:nvPr/>
          </p:nvCxnSpPr>
          <p:spPr>
            <a:xfrm rot="16200000" flipV="1">
              <a:off x="2467193" y="3262097"/>
              <a:ext cx="1352551" cy="1914957"/>
            </a:xfrm>
            <a:prstGeom prst="bentConnector3">
              <a:avLst>
                <a:gd name="adj1" fmla="val 78974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49" idx="0"/>
              <a:endCxn id="39" idx="2"/>
            </p:cNvCxnSpPr>
            <p:nvPr/>
          </p:nvCxnSpPr>
          <p:spPr>
            <a:xfrm rot="16200000" flipV="1">
              <a:off x="1804772" y="3924517"/>
              <a:ext cx="1409700" cy="647265"/>
            </a:xfrm>
            <a:prstGeom prst="bentConnector3">
              <a:avLst>
                <a:gd name="adj1" fmla="val 78829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5" idx="0"/>
              <a:endCxn id="39" idx="2"/>
            </p:cNvCxnSpPr>
            <p:nvPr/>
          </p:nvCxnSpPr>
          <p:spPr>
            <a:xfrm rot="5400000" flipH="1" flipV="1">
              <a:off x="740569" y="3450431"/>
              <a:ext cx="1352550" cy="1538289"/>
            </a:xfrm>
            <a:prstGeom prst="bentConnector3">
              <a:avLst>
                <a:gd name="adj1" fmla="val 77901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3810000" y="2378032"/>
              <a:ext cx="1219200" cy="4486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Diagram</a:t>
              </a:r>
              <a:endParaRPr lang="en-US" sz="1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14489" y="3086100"/>
              <a:ext cx="1143000" cy="457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Structure Diagram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48400" y="3077028"/>
              <a:ext cx="1143000" cy="457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Behavior Diagram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71463" y="4152900"/>
              <a:ext cx="1143000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Class Diagram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0370" y="4172066"/>
              <a:ext cx="1219200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Component Diagram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923309" y="4152900"/>
              <a:ext cx="1039091" cy="407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Object Diagram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6200" y="4895850"/>
              <a:ext cx="1143000" cy="400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 Diagram</a:t>
              </a:r>
              <a:endParaRPr lang="en-US" sz="12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223654" y="4953000"/>
              <a:ext cx="1219200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Composite Structure Diagram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77491" y="4895851"/>
              <a:ext cx="1246909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Deployment Diagram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78112" y="5505450"/>
              <a:ext cx="11430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Package Diagram</a:t>
              </a:r>
              <a:endParaRPr lang="en-US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938713" y="4083844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Activity Diagram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443663" y="4086225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 Case Diagram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891463" y="4083844"/>
              <a:ext cx="1143000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Machine Diagram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29275" y="4953000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Interaction Diagram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543299" y="5800725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Sequence Diagram</a:t>
              </a:r>
              <a:endParaRPr lang="en-US" sz="12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857749" y="5800725"/>
              <a:ext cx="12573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Communication Diagram</a:t>
              </a:r>
              <a:endParaRPr lang="en-US" sz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324599" y="5800725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Interaction Diagram</a:t>
              </a:r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86675" y="5791200"/>
              <a:ext cx="1143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Timing Diagram</a:t>
              </a:r>
              <a:endParaRPr lang="en-US" sz="1200" dirty="0"/>
            </a:p>
          </p:txBody>
        </p:sp>
        <p:cxnSp>
          <p:nvCxnSpPr>
            <p:cNvPr id="71" name="Elbow Connector 70"/>
            <p:cNvCxnSpPr>
              <a:stCxn id="40" idx="0"/>
              <a:endCxn id="3" idx="2"/>
            </p:cNvCxnSpPr>
            <p:nvPr/>
          </p:nvCxnSpPr>
          <p:spPr>
            <a:xfrm rot="16200000" flipV="1">
              <a:off x="5494566" y="1751694"/>
              <a:ext cx="250368" cy="2400300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1" idx="0"/>
              <a:endCxn id="39" idx="2"/>
            </p:cNvCxnSpPr>
            <p:nvPr/>
          </p:nvCxnSpPr>
          <p:spPr>
            <a:xfrm rot="5400000" flipH="1" flipV="1">
              <a:off x="1209676" y="3176587"/>
              <a:ext cx="609600" cy="1343026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3" idx="0"/>
              <a:endCxn id="39" idx="2"/>
            </p:cNvCxnSpPr>
            <p:nvPr/>
          </p:nvCxnSpPr>
          <p:spPr>
            <a:xfrm rot="16200000" flipV="1">
              <a:off x="2509622" y="3219667"/>
              <a:ext cx="609600" cy="1256866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2" idx="0"/>
              <a:endCxn id="39" idx="2"/>
            </p:cNvCxnSpPr>
            <p:nvPr/>
          </p:nvCxnSpPr>
          <p:spPr>
            <a:xfrm rot="5400000" flipH="1" flipV="1">
              <a:off x="1843596" y="3829674"/>
              <a:ext cx="628766" cy="56019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56" idx="0"/>
              <a:endCxn id="55" idx="2"/>
            </p:cNvCxnSpPr>
            <p:nvPr/>
          </p:nvCxnSpPr>
          <p:spPr>
            <a:xfrm rot="5400000" flipH="1" flipV="1">
              <a:off x="4962525" y="4562475"/>
              <a:ext cx="390525" cy="2085976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57" idx="0"/>
              <a:endCxn id="55" idx="2"/>
            </p:cNvCxnSpPr>
            <p:nvPr/>
          </p:nvCxnSpPr>
          <p:spPr>
            <a:xfrm rot="5400000" flipH="1" flipV="1">
              <a:off x="5648325" y="5248275"/>
              <a:ext cx="390525" cy="714376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59" idx="0"/>
              <a:endCxn id="55" idx="2"/>
            </p:cNvCxnSpPr>
            <p:nvPr/>
          </p:nvCxnSpPr>
          <p:spPr>
            <a:xfrm rot="16200000" flipV="1">
              <a:off x="7038975" y="4572000"/>
              <a:ext cx="381000" cy="2057400"/>
            </a:xfrm>
            <a:prstGeom prst="bentConnector3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58" idx="0"/>
              <a:endCxn id="55" idx="2"/>
            </p:cNvCxnSpPr>
            <p:nvPr/>
          </p:nvCxnSpPr>
          <p:spPr>
            <a:xfrm rot="16200000" flipV="1">
              <a:off x="6353175" y="5257801"/>
              <a:ext cx="390525" cy="695324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9" name="Rounded Rectangle 148"/>
            <p:cNvSpPr/>
            <p:nvPr/>
          </p:nvSpPr>
          <p:spPr>
            <a:xfrm>
              <a:off x="4938713" y="4083552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Activity Diagram</a:t>
              </a:r>
              <a:endParaRPr lang="en-US" sz="1200" dirty="0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6443663" y="4085933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 Case Diagram</a:t>
              </a:r>
              <a:endParaRPr lang="en-US" sz="12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3543299" y="5800433"/>
              <a:ext cx="1162050" cy="4598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Sequence Diagram</a:t>
              </a:r>
              <a:endParaRPr lang="en-US" sz="1200" dirty="0"/>
            </a:p>
          </p:txBody>
        </p:sp>
        <p:cxnSp>
          <p:nvCxnSpPr>
            <p:cNvPr id="46" name="Elbow Connector 45"/>
            <p:cNvCxnSpPr>
              <a:stCxn id="39" idx="0"/>
              <a:endCxn id="3" idx="2"/>
            </p:cNvCxnSpPr>
            <p:nvPr/>
          </p:nvCxnSpPr>
          <p:spPr>
            <a:xfrm rot="5400000" flipH="1" flipV="1">
              <a:off x="3173074" y="1839575"/>
              <a:ext cx="259440" cy="2233611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4" idx="0"/>
              <a:endCxn id="40" idx="2"/>
            </p:cNvCxnSpPr>
            <p:nvPr/>
          </p:nvCxnSpPr>
          <p:spPr>
            <a:xfrm rot="16200000" flipV="1">
              <a:off x="7366624" y="2987504"/>
              <a:ext cx="549616" cy="1643063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50" idx="0"/>
              <a:endCxn id="40" idx="2"/>
            </p:cNvCxnSpPr>
            <p:nvPr/>
          </p:nvCxnSpPr>
          <p:spPr>
            <a:xfrm rot="16200000" flipV="1">
              <a:off x="6646442" y="3707687"/>
              <a:ext cx="551705" cy="20478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49" idx="0"/>
              <a:endCxn id="40" idx="2"/>
            </p:cNvCxnSpPr>
            <p:nvPr/>
          </p:nvCxnSpPr>
          <p:spPr>
            <a:xfrm rot="5400000" flipH="1" flipV="1">
              <a:off x="5895157" y="3158809"/>
              <a:ext cx="549324" cy="1300162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5" idx="0"/>
              <a:endCxn id="40" idx="2"/>
            </p:cNvCxnSpPr>
            <p:nvPr/>
          </p:nvCxnSpPr>
          <p:spPr>
            <a:xfrm rot="5400000" flipH="1" flipV="1">
              <a:off x="5800951" y="3934052"/>
              <a:ext cx="1418772" cy="619125"/>
            </a:xfrm>
            <a:prstGeom prst="bentConnector3">
              <a:avLst>
                <a:gd name="adj1" fmla="val 81714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62420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200" b="1" dirty="0" smtClean="0"/>
              <a:t>Class </a:t>
            </a:r>
            <a:r>
              <a:rPr lang="en-US" sz="2200" b="1" dirty="0"/>
              <a:t>diagram</a:t>
            </a:r>
            <a:r>
              <a:rPr lang="en-US" sz="2200" dirty="0"/>
              <a:t>: </a:t>
            </a:r>
            <a:r>
              <a:rPr lang="en-US" sz="2200" dirty="0" smtClean="0"/>
              <a:t>system's </a:t>
            </a:r>
            <a:r>
              <a:rPr lang="en-US" sz="2200" dirty="0"/>
              <a:t>classes, their attributes, and the </a:t>
            </a:r>
            <a:r>
              <a:rPr lang="en-US" sz="2200" dirty="0" smtClean="0"/>
              <a:t>relationships</a:t>
            </a:r>
            <a:endParaRPr lang="en-US" sz="2200" dirty="0"/>
          </a:p>
          <a:p>
            <a:r>
              <a:rPr lang="en-US" sz="2200" dirty="0"/>
              <a:t>Component diagram: </a:t>
            </a:r>
            <a:r>
              <a:rPr lang="en-US" sz="2200" dirty="0" smtClean="0"/>
              <a:t>A system, comprising of components </a:t>
            </a:r>
            <a:r>
              <a:rPr lang="en-US" sz="2200" dirty="0"/>
              <a:t>and </a:t>
            </a:r>
            <a:r>
              <a:rPr lang="en-US" sz="2200" dirty="0" smtClean="0"/>
              <a:t>their dependencies</a:t>
            </a:r>
            <a:endParaRPr lang="en-US" sz="2200" dirty="0"/>
          </a:p>
          <a:p>
            <a:r>
              <a:rPr lang="en-US" sz="2200" dirty="0"/>
              <a:t>Composite structure diagram: </a:t>
            </a:r>
            <a:r>
              <a:rPr lang="en-US" sz="2200" dirty="0" smtClean="0"/>
              <a:t>decomposition of a class into more finer elements and their interactions</a:t>
            </a:r>
            <a:endParaRPr lang="en-US" sz="2200" dirty="0"/>
          </a:p>
          <a:p>
            <a:r>
              <a:rPr lang="en-US" sz="2200" b="1" dirty="0"/>
              <a:t>Deployment diagram</a:t>
            </a:r>
            <a:r>
              <a:rPr lang="en-US" sz="2200" dirty="0"/>
              <a:t>: describes the hardware used in system implementations and the execution environments and artifacts deployed on the hardware.</a:t>
            </a:r>
          </a:p>
          <a:p>
            <a:r>
              <a:rPr lang="en-US" sz="2200" dirty="0"/>
              <a:t>Object diagram: shows a complete or partial view of the structure of an example modeled system at a specific time.</a:t>
            </a:r>
          </a:p>
          <a:p>
            <a:r>
              <a:rPr lang="en-US" sz="2200" dirty="0" smtClean="0"/>
              <a:t>Package </a:t>
            </a:r>
            <a:r>
              <a:rPr lang="en-US" sz="2200" dirty="0"/>
              <a:t>diagram: describes how a system is split up into logical groupings by showing the dependencies among these groupings.</a:t>
            </a:r>
          </a:p>
          <a:p>
            <a:r>
              <a:rPr lang="en-US" sz="2200" dirty="0"/>
              <a:t>Profile diagram: operates at the </a:t>
            </a:r>
            <a:r>
              <a:rPr lang="en-US" sz="2200" dirty="0" err="1"/>
              <a:t>metamodel</a:t>
            </a:r>
            <a:r>
              <a:rPr lang="en-US" sz="2200" dirty="0"/>
              <a:t> </a:t>
            </a:r>
            <a:r>
              <a:rPr lang="en-US" sz="2200" dirty="0" smtClean="0"/>
              <a:t>level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97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 </a:t>
            </a:r>
            <a:r>
              <a:rPr lang="en-US" b="1" dirty="0"/>
              <a:t>diagram</a:t>
            </a:r>
            <a:r>
              <a:rPr lang="en-US" dirty="0"/>
              <a:t>: describes the business and operational step-by-step workflows of components in a system. An activity diagram shows the overall flow of control.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tate </a:t>
            </a:r>
            <a:r>
              <a:rPr lang="en-US" b="1" dirty="0"/>
              <a:t>machine diagram</a:t>
            </a:r>
            <a:r>
              <a:rPr lang="en-US" dirty="0"/>
              <a:t>: describes the states and state transitions of </a:t>
            </a:r>
            <a:r>
              <a:rPr lang="en-US" dirty="0" smtClean="0"/>
              <a:t>part of the </a:t>
            </a:r>
            <a:r>
              <a:rPr lang="en-US" dirty="0"/>
              <a:t>system.</a:t>
            </a:r>
          </a:p>
          <a:p>
            <a:r>
              <a:rPr lang="en-US" b="1" dirty="0"/>
              <a:t>Use case diagram</a:t>
            </a:r>
            <a:r>
              <a:rPr lang="en-US" dirty="0"/>
              <a:t>: describes the functionality provided by a system in terms of actors, their goals represented as use cases, and any dependencies among those use </a:t>
            </a:r>
            <a:r>
              <a:rPr lang="en-US" dirty="0" smtClean="0"/>
              <a:t>cases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03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Model-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Communication </a:t>
            </a:r>
            <a:r>
              <a:rPr lang="en-US" sz="2400" dirty="0"/>
              <a:t>diagram: shows the interactions between objects or parts in terms of sequenced messages. They represent a combination of information taken from Class, Sequence, and Use Case Diagrams describing both the static structure and dynamic behavior of a system.</a:t>
            </a:r>
          </a:p>
          <a:p>
            <a:r>
              <a:rPr lang="en-US" sz="2400" dirty="0"/>
              <a:t>Interaction overview diagram: provides an overview in which the nodes represent communication diagrams.</a:t>
            </a:r>
          </a:p>
          <a:p>
            <a:r>
              <a:rPr lang="en-US" sz="2400" b="1" dirty="0"/>
              <a:t>Sequence diagram</a:t>
            </a:r>
            <a:r>
              <a:rPr lang="en-US" sz="2400" dirty="0"/>
              <a:t>: </a:t>
            </a:r>
            <a:r>
              <a:rPr lang="en-US" sz="2400" dirty="0" smtClean="0"/>
              <a:t>Interaction among objects through a </a:t>
            </a:r>
            <a:r>
              <a:rPr lang="en-US" sz="2400" dirty="0"/>
              <a:t>sequence of messages. Also indicates the lifespans of objects relative to those </a:t>
            </a:r>
            <a:r>
              <a:rPr lang="en-US" sz="2400" dirty="0" smtClean="0"/>
              <a:t>messages</a:t>
            </a:r>
            <a:endParaRPr lang="en-US" sz="2400" dirty="0"/>
          </a:p>
          <a:p>
            <a:pPr lvl="1"/>
            <a:r>
              <a:rPr lang="en-US" sz="2000" dirty="0"/>
              <a:t>Timing diagrams: a specific type of </a:t>
            </a:r>
            <a:r>
              <a:rPr lang="en-US" sz="2000" dirty="0" smtClean="0"/>
              <a:t>sequence diagram </a:t>
            </a:r>
            <a:r>
              <a:rPr lang="en-US" sz="2000" dirty="0"/>
              <a:t>where the focus is on timing constraints.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6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Petstore</a:t>
            </a:r>
            <a:r>
              <a:rPr lang="en-US" dirty="0"/>
              <a:t> Shopping System 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5750" y="1270591"/>
            <a:ext cx="8375650" cy="4692650"/>
            <a:chOff x="291" y="890"/>
            <a:chExt cx="5276" cy="2956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291" y="1206"/>
              <a:ext cx="862" cy="206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41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/>
                <a:t>Customers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4705" y="1321"/>
              <a:ext cx="862" cy="206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4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600" dirty="0"/>
                <a:t>Business </a:t>
              </a:r>
              <a:r>
                <a:rPr lang="en-GB" sz="1600" dirty="0" smtClean="0"/>
                <a:t>partners such as e-marketplace sellers</a:t>
              </a:r>
              <a:endParaRPr lang="en-GB" sz="1600" dirty="0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202" y="890"/>
              <a:ext cx="3356" cy="2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dirty="0" smtClean="0"/>
                <a:t>Vendors, Suppliers, Delivery</a:t>
              </a:r>
              <a:endParaRPr lang="en-GB" sz="1800" dirty="0"/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1297" y="3589"/>
              <a:ext cx="1406" cy="25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/>
                <a:t>IT providers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743" y="3594"/>
              <a:ext cx="1815" cy="25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/>
              <a:r>
                <a:rPr lang="en-GB" sz="1800" dirty="0"/>
                <a:t>Financial service providers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1909763" y="1792288"/>
            <a:ext cx="5329238" cy="3313113"/>
            <a:chOff x="1167" y="1299"/>
            <a:chExt cx="3357" cy="2087"/>
          </a:xfrm>
        </p:grpSpPr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>
              <a:off x="1167" y="1299"/>
              <a:ext cx="3357" cy="2087"/>
            </a:xfrm>
            <a:prstGeom prst="roundRect">
              <a:avLst>
                <a:gd name="adj" fmla="val 6060"/>
              </a:avLst>
            </a:prstGeom>
            <a:gradFill>
              <a:gsLst>
                <a:gs pos="0">
                  <a:schemeClr val="accent3">
                    <a:shade val="51000"/>
                    <a:satMod val="130000"/>
                    <a:alpha val="33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281" y="1380"/>
              <a:ext cx="3130" cy="1924"/>
              <a:chOff x="1202" y="1321"/>
              <a:chExt cx="3152" cy="188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202" y="1321"/>
                <a:ext cx="1543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Monitoring Component</a:t>
                </a:r>
                <a:endParaRPr lang="en-GB" sz="1800" dirty="0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2789" y="1321"/>
                <a:ext cx="1543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 Analysis Component</a:t>
                </a:r>
                <a:endParaRPr lang="en-GB" sz="1800" dirty="0"/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202" y="2103"/>
                <a:ext cx="3130" cy="31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err="1" smtClean="0"/>
                  <a:t>Petstore</a:t>
                </a:r>
                <a:r>
                  <a:rPr lang="en-GB" sz="1800" dirty="0" smtClean="0"/>
                  <a:t> online shopping system</a:t>
                </a:r>
                <a:endParaRPr lang="en-GB" sz="1800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1202" y="2478"/>
                <a:ext cx="3152" cy="7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000" tIns="10800" rIns="18000" bIns="10800" anchor="ctr"/>
              <a:lstStyle/>
              <a:p>
                <a:pPr algn="ctr"/>
                <a:r>
                  <a:rPr lang="en-GB" sz="1800" dirty="0" smtClean="0"/>
                  <a:t> Main Processing</a:t>
                </a:r>
                <a:endParaRPr lang="en-GB" sz="1800" dirty="0"/>
              </a:p>
            </p:txBody>
          </p:sp>
        </p:grp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4432673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885" t="2987" r="6880" b="24510"/>
          <a:stretch/>
        </p:blipFill>
        <p:spPr>
          <a:xfrm>
            <a:off x="990600" y="2789270"/>
            <a:ext cx="5461686" cy="29291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523999" y="1219200"/>
            <a:ext cx="64008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Storefront has the main user interface in a Web front-end. Customers use the Storefront to place orders for pets</a:t>
            </a:r>
          </a:p>
          <a:p>
            <a:r>
              <a:rPr lang="en-US" sz="1400" dirty="0" smtClean="0"/>
              <a:t>Register User</a:t>
            </a:r>
          </a:p>
          <a:p>
            <a:r>
              <a:rPr lang="en-US" sz="1400" dirty="0" smtClean="0"/>
              <a:t>Login user</a:t>
            </a:r>
          </a:p>
          <a:p>
            <a:r>
              <a:rPr lang="en-US" sz="1400" dirty="0" smtClean="0"/>
              <a:t>Browse catalog of products</a:t>
            </a:r>
          </a:p>
          <a:p>
            <a:r>
              <a:rPr lang="en-US" sz="1400" dirty="0" smtClean="0"/>
              <a:t>Place order to OPC (asynchronous messaging)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4604" y="3657600"/>
            <a:ext cx="2819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Order Processing Center (OPC) receives orders from the Storefront.</a:t>
            </a:r>
          </a:p>
          <a:p>
            <a:endParaRPr lang="en-US" sz="1400" dirty="0" smtClean="0"/>
          </a:p>
          <a:p>
            <a:r>
              <a:rPr lang="en-US" sz="1400" dirty="0" smtClean="0"/>
              <a:t>Administrator 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Examine pending orders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Approve or deny a pending </a:t>
            </a:r>
            <a:r>
              <a:rPr lang="en-US" sz="1200" dirty="0" smtClean="0"/>
              <a:t>order</a:t>
            </a:r>
            <a:endParaRPr lang="en-US" sz="1050" dirty="0"/>
          </a:p>
          <a:p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46544" y="5562600"/>
            <a:ext cx="601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and edit the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Fulfills orders from the OPC from inventory and invoices the OPC.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02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1720</Words>
  <Application>Microsoft Macintosh PowerPoint</Application>
  <PresentationFormat>On-screen Show (4:3)</PresentationFormat>
  <Paragraphs>264</Paragraphs>
  <Slides>20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think-cell Slide</vt:lpstr>
      <vt:lpstr>SS ZG653 (RL 7.2): Software Architecture Introduction to UML</vt:lpstr>
      <vt:lpstr>Unified Modeling Language (Introduction)</vt:lpstr>
      <vt:lpstr>UML</vt:lpstr>
      <vt:lpstr>UML Diagrams overview</vt:lpstr>
      <vt:lpstr>Structural Diagrams</vt:lpstr>
      <vt:lpstr>Behavioral Diagrams</vt:lpstr>
      <vt:lpstr>Behavioral Model- Interactions</vt:lpstr>
      <vt:lpstr>Petstore Shopping System </vt:lpstr>
      <vt:lpstr>Use Case</vt:lpstr>
      <vt:lpstr>Class Notation</vt:lpstr>
      <vt:lpstr>Class Relationships</vt:lpstr>
      <vt:lpstr>Generalization Example</vt:lpstr>
      <vt:lpstr>Different forms of association</vt:lpstr>
      <vt:lpstr>Composition </vt:lpstr>
      <vt:lpstr>Composition Code snippet</vt:lpstr>
      <vt:lpstr>Aggregation Relationship</vt:lpstr>
      <vt:lpstr>Association or Dependency Relation</vt:lpstr>
      <vt:lpstr>Dependency Example 2</vt:lpstr>
      <vt:lpstr>Sequence Diagrams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715</cp:revision>
  <dcterms:created xsi:type="dcterms:W3CDTF">2015-09-21T16:03:20Z</dcterms:created>
  <dcterms:modified xsi:type="dcterms:W3CDTF">2015-09-21T16:03:55Z</dcterms:modified>
</cp:coreProperties>
</file>