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3"/>
  </p:notesMasterIdLst>
  <p:sldIdLst>
    <p:sldId id="344" r:id="rId2"/>
    <p:sldId id="348" r:id="rId3"/>
    <p:sldId id="367" r:id="rId4"/>
    <p:sldId id="380" r:id="rId5"/>
    <p:sldId id="381" r:id="rId6"/>
    <p:sldId id="382" r:id="rId7"/>
    <p:sldId id="383" r:id="rId8"/>
    <p:sldId id="384" r:id="rId9"/>
    <p:sldId id="386" r:id="rId10"/>
    <p:sldId id="385" r:id="rId11"/>
    <p:sldId id="34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88" autoAdjust="0"/>
    <p:restoredTop sz="88748" autoAdjust="0"/>
  </p:normalViewPr>
  <p:slideViewPr>
    <p:cSldViewPr>
      <p:cViewPr>
        <p:scale>
          <a:sx n="90" d="100"/>
          <a:sy n="90" d="100"/>
        </p:scale>
        <p:origin x="-195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BAAAB-D390-4129-90C8-E3B0601153E4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348CF-6A9B-4879-B66A-386939FBB163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3FCA-1298-4934-B65A-748C9732D2CE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809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SS ZG653 Second Semester 2014-15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5349-0118-46DD-A9F1-42028780F1AD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1AB1F-6D45-482F-9134-36399B1B5553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8FA6C-B90F-411C-87CC-F39390DF7A40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6F8E9-7F69-40C8-99FC-DFBE3E5CB6D2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9DE6-06B2-41BD-B946-03FF59D13C69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4B2F-4AC4-41F7-992F-212F1578764D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93D68-B884-4783-8DBB-A1120F51F0FF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6DFE-A003-4C50-9630-25AB48ABF0E9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BBD9260-1935-4CCE-B067-9518E726C4CC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SS ZG653 Second Semester 2014-15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smtClean="0"/>
              <a:t>SS ZG653 (RL 8.1):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Documenting </a:t>
            </a:r>
            <a:r>
              <a:rPr lang="en-GB" sz="3200" smtClean="0"/>
              <a:t>Architecture with UML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D4BA160-488D-44EF-AB01-48BFEB620422}" type="datetime4">
              <a:rPr lang="en-US" sz="1200" smtClean="0">
                <a:solidFill>
                  <a:schemeClr val="bg1"/>
                </a:solidFill>
              </a:rPr>
              <a:pPr algn="r"/>
              <a:t>November 4, 2015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19746" t="5321" r="19438" b="26394"/>
          <a:stretch/>
        </p:blipFill>
        <p:spPr>
          <a:xfrm>
            <a:off x="228600" y="1626781"/>
            <a:ext cx="3482163" cy="4703182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UML Deployment diagram is a good option for deployment structure</a:t>
            </a:r>
          </a:p>
          <a:p>
            <a:r>
              <a:rPr lang="en-US" dirty="0" smtClean="0"/>
              <a:t>No specific recommendation for work assignment and 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2C547C-D76F-4539-B8C6-D6C009D006F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719E3-4EA4-4EB4-A6A2-0A7E31A945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Illustration-Allocation Views</a:t>
            </a:r>
            <a:endParaRPr lang="en-US" dirty="0"/>
          </a:p>
        </p:txBody>
      </p:sp>
      <p:sp>
        <p:nvSpPr>
          <p:cNvPr id="9" name="Line Callout 2 (Accent Bar) 8"/>
          <p:cNvSpPr/>
          <p:nvPr/>
        </p:nvSpPr>
        <p:spPr>
          <a:xfrm>
            <a:off x="3048000" y="5029200"/>
            <a:ext cx="1600200" cy="533400"/>
          </a:xfrm>
          <a:prstGeom prst="accentCallout2">
            <a:avLst>
              <a:gd name="adj1" fmla="val 25692"/>
              <a:gd name="adj2" fmla="val 5621"/>
              <a:gd name="adj3" fmla="val -46992"/>
              <a:gd name="adj4" fmla="val -5372"/>
              <a:gd name="adj5" fmla="val -147826"/>
              <a:gd name="adj6" fmla="val -63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Comes from CNC view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937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26126-DE46-40D6-960E-D70353F10927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938" y="65500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SS ZG653 Second 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Unified Modeling Language (Introduction)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Modeling Language for specifying, Constructing, Visualizing and documenting software system and its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Model -&gt; Abstract Representation of the system [Simplified Representation of Reality]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UML supports two types of models: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-	Static			- Dynamic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89077-F6CD-4B18-A48C-231BCD26E0A6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12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UML</a:t>
            </a:r>
            <a:endParaRPr lang="en-US" sz="3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8 Days Later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8 Days Later" pitchFamily="34" charset="0"/>
              </a:rPr>
              <a:t>Unified Modeling Language is a standardized general purpose modeling language in the field of object oriented software engineering</a:t>
            </a:r>
          </a:p>
          <a:p>
            <a:endParaRPr lang="en-US" sz="2400" dirty="0">
              <a:latin typeface="28 Days Later" pitchFamily="34" charset="0"/>
            </a:endParaRPr>
          </a:p>
          <a:p>
            <a:r>
              <a:rPr lang="en-US" sz="2000" dirty="0">
                <a:latin typeface="28 Days Later" pitchFamily="34" charset="0"/>
              </a:rPr>
              <a:t>The standard is managed, and was created by, 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28 Days Later" pitchFamily="34" charset="0"/>
              </a:rPr>
              <a:t>Object Management Group.</a:t>
            </a:r>
          </a:p>
          <a:p>
            <a:endParaRPr lang="en-US" sz="2000" dirty="0">
              <a:latin typeface="28 Days Later" pitchFamily="34" charset="0"/>
            </a:endParaRPr>
          </a:p>
          <a:p>
            <a:r>
              <a:rPr lang="en-US" sz="2000" dirty="0">
                <a:latin typeface="28 Days Later" pitchFamily="34" charset="0"/>
              </a:rPr>
              <a:t>UML includes a set of graphic notation techniques to create visual models of object-oriented software-intensive </a:t>
            </a:r>
            <a:r>
              <a:rPr lang="en-US" sz="2000" dirty="0" smtClean="0">
                <a:latin typeface="28 Days Later" pitchFamily="34" charset="0"/>
              </a:rPr>
              <a:t>systems</a:t>
            </a:r>
            <a:endParaRPr lang="en-US" sz="2000" dirty="0">
              <a:latin typeface="28 Days Later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B7369-E4CB-47BF-86C7-ABC447419A81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245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has not been designed specifically for architecture, though practitioners use UML for architecture description</a:t>
            </a:r>
          </a:p>
          <a:p>
            <a:pPr lvl="1"/>
            <a:r>
              <a:rPr lang="en-US" dirty="0" smtClean="0"/>
              <a:t>It is </a:t>
            </a:r>
            <a:r>
              <a:rPr lang="en-US" dirty="0" err="1" smtClean="0"/>
              <a:t>upto</a:t>
            </a:r>
            <a:r>
              <a:rPr lang="en-US" dirty="0" smtClean="0"/>
              <a:t> the architect to augment UML for architecture</a:t>
            </a:r>
          </a:p>
          <a:p>
            <a:pPr lvl="1"/>
            <a:r>
              <a:rPr lang="en-US" dirty="0" smtClean="0"/>
              <a:t>UML provides no direct support for module-structure, component-connector structure or allocation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FD941-7E5F-4B4F-BEB0-C992F852F36F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8160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Structures-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Structure</a:t>
            </a:r>
          </a:p>
          <a:p>
            <a:pPr lvl="1"/>
            <a:r>
              <a:rPr lang="en-US" dirty="0" smtClean="0"/>
              <a:t>Code units grouped into modules</a:t>
            </a:r>
          </a:p>
          <a:p>
            <a:pPr lvl="1"/>
            <a:r>
              <a:rPr lang="en-US" dirty="0" smtClean="0"/>
              <a:t>Decomposition</a:t>
            </a:r>
          </a:p>
          <a:p>
            <a:pPr lvl="2"/>
            <a:r>
              <a:rPr lang="en-US" dirty="0" smtClean="0"/>
              <a:t>Larger modules decomposed into smaller modules</a:t>
            </a:r>
          </a:p>
          <a:p>
            <a:pPr lvl="1"/>
            <a:r>
              <a:rPr lang="en-US" dirty="0" smtClean="0"/>
              <a:t>Use</a:t>
            </a:r>
          </a:p>
          <a:p>
            <a:pPr lvl="2"/>
            <a:r>
              <a:rPr lang="en-US" dirty="0" smtClean="0"/>
              <a:t>One module uses functionality of another module</a:t>
            </a:r>
          </a:p>
          <a:p>
            <a:pPr lvl="2"/>
            <a:r>
              <a:rPr lang="en-US" dirty="0" smtClean="0"/>
              <a:t>Layered</a:t>
            </a:r>
          </a:p>
          <a:p>
            <a:pPr lvl="3"/>
            <a:r>
              <a:rPr lang="en-US" dirty="0" smtClean="0"/>
              <a:t>Careful control of uses 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444FE-B17E-407E-B52D-E02F3EF4A031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632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191000" y="2362200"/>
            <a:ext cx="4800600" cy="3886200"/>
          </a:xfrm>
        </p:spPr>
        <p:txBody>
          <a:bodyPr/>
          <a:lstStyle/>
          <a:p>
            <a:r>
              <a:rPr lang="en-US" dirty="0" smtClean="0"/>
              <a:t>Packages are used as modules</a:t>
            </a:r>
          </a:p>
          <a:p>
            <a:r>
              <a:rPr lang="en-US" dirty="0" smtClean="0"/>
              <a:t>Other approaches</a:t>
            </a:r>
          </a:p>
          <a:p>
            <a:pPr lvl="1"/>
            <a:r>
              <a:rPr lang="en-US" dirty="0" smtClean="0"/>
              <a:t>One can use class, or interface to denote a module</a:t>
            </a:r>
          </a:p>
          <a:p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One can use various other UML relations to denote uses, layering or generalization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2388" t="9969" r="11057" b="10506"/>
          <a:stretch/>
        </p:blipFill>
        <p:spPr>
          <a:xfrm>
            <a:off x="0" y="1143000"/>
            <a:ext cx="6494877" cy="3733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8C2C7-5D20-4EFD-970F-E2C32822EB70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Illustration- Module Views</a:t>
            </a:r>
            <a:endParaRPr lang="en-US" dirty="0"/>
          </a:p>
        </p:txBody>
      </p:sp>
      <p:sp>
        <p:nvSpPr>
          <p:cNvPr id="10" name="Line Callout 2 (Accent Bar) 9"/>
          <p:cNvSpPr/>
          <p:nvPr/>
        </p:nvSpPr>
        <p:spPr>
          <a:xfrm>
            <a:off x="2493335" y="2286266"/>
            <a:ext cx="1371600" cy="306324"/>
          </a:xfrm>
          <a:prstGeom prst="accentCallout2">
            <a:avLst>
              <a:gd name="adj1" fmla="val 25692"/>
              <a:gd name="adj2" fmla="val 5621"/>
              <a:gd name="adj3" fmla="val -12489"/>
              <a:gd name="adj4" fmla="val -18993"/>
              <a:gd name="adj5" fmla="val -106174"/>
              <a:gd name="adj6" fmla="val -644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Decomposition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Line Callout 2 (Accent Bar) 11"/>
          <p:cNvSpPr/>
          <p:nvPr/>
        </p:nvSpPr>
        <p:spPr>
          <a:xfrm>
            <a:off x="1447800" y="5181600"/>
            <a:ext cx="1371600" cy="306324"/>
          </a:xfrm>
          <a:prstGeom prst="accentCallout2">
            <a:avLst>
              <a:gd name="adj1" fmla="val 25692"/>
              <a:gd name="adj2" fmla="val 5621"/>
              <a:gd name="adj3" fmla="val -12489"/>
              <a:gd name="adj4" fmla="val -18993"/>
              <a:gd name="adj5" fmla="val -106174"/>
              <a:gd name="adj6" fmla="val -644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Layering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99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Structures-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Component-Connector Structure</a:t>
            </a:r>
          </a:p>
          <a:p>
            <a:pPr lvl="1"/>
            <a:r>
              <a:rPr lang="en-US" sz="2400" dirty="0" smtClean="0"/>
              <a:t>Processes</a:t>
            </a:r>
          </a:p>
          <a:p>
            <a:pPr lvl="2"/>
            <a:r>
              <a:rPr lang="en-US" sz="2000" dirty="0" smtClean="0"/>
              <a:t>Components are processes and relations are communications among them</a:t>
            </a:r>
          </a:p>
          <a:p>
            <a:pPr lvl="1"/>
            <a:r>
              <a:rPr lang="en-US" sz="2400" dirty="0" smtClean="0"/>
              <a:t>Concurrency</a:t>
            </a:r>
          </a:p>
          <a:p>
            <a:pPr lvl="2"/>
            <a:r>
              <a:rPr lang="en-US" sz="2000" dirty="0" smtClean="0"/>
              <a:t>Relationships between components- control flow dependency, and parallelism</a:t>
            </a:r>
          </a:p>
          <a:p>
            <a:pPr lvl="1"/>
            <a:r>
              <a:rPr lang="en-US" sz="2400" dirty="0" smtClean="0"/>
              <a:t>Client-Server</a:t>
            </a:r>
          </a:p>
          <a:p>
            <a:pPr lvl="2"/>
            <a:r>
              <a:rPr lang="en-US" sz="2000" dirty="0" smtClean="0"/>
              <a:t>Components are clients or servers, connectors are protocols</a:t>
            </a:r>
          </a:p>
          <a:p>
            <a:pPr lvl="1"/>
            <a:r>
              <a:rPr lang="en-US" sz="2400" dirty="0" smtClean="0"/>
              <a:t>Shared data</a:t>
            </a:r>
          </a:p>
          <a:p>
            <a:pPr lvl="2"/>
            <a:r>
              <a:rPr lang="en-US" sz="2000" dirty="0"/>
              <a:t>Components have data store, and connectors describe how data is created, stored, </a:t>
            </a:r>
            <a:r>
              <a:rPr lang="en-US" sz="2000" dirty="0" smtClean="0"/>
              <a:t>retrieved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59C01B-C21E-4EE3-A7CA-CCBC419252AF}" type="datetime1">
              <a:rPr lang="en-US" smtClean="0"/>
              <a:pPr>
                <a:defRPr/>
              </a:pPr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627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657600" y="1143000"/>
            <a:ext cx="5334000" cy="5257800"/>
          </a:xfrm>
        </p:spPr>
        <p:txBody>
          <a:bodyPr/>
          <a:lstStyle/>
          <a:p>
            <a:r>
              <a:rPr lang="en-US" sz="2400" dirty="0" smtClean="0"/>
              <a:t>No standard representation exists</a:t>
            </a:r>
          </a:p>
          <a:p>
            <a:r>
              <a:rPr lang="en-US" sz="2400" dirty="0" smtClean="0"/>
              <a:t>UML components are used with stereotypes</a:t>
            </a:r>
          </a:p>
          <a:p>
            <a:r>
              <a:rPr lang="en-US" sz="2400" dirty="0" smtClean="0"/>
              <a:t>Other approaches</a:t>
            </a:r>
          </a:p>
          <a:p>
            <a:pPr lvl="1"/>
            <a:r>
              <a:rPr lang="en-US" sz="2000" dirty="0" smtClean="0"/>
              <a:t>One can use class, interface, or package to denote a component</a:t>
            </a:r>
          </a:p>
          <a:p>
            <a:r>
              <a:rPr lang="en-US" sz="2400" dirty="0" smtClean="0"/>
              <a:t>Relations</a:t>
            </a:r>
          </a:p>
          <a:p>
            <a:pPr lvl="1"/>
            <a:r>
              <a:rPr lang="en-US" sz="2000" dirty="0" smtClean="0"/>
              <a:t>One can use various other UML relations such as association class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4730D-909A-4A39-A642-7B01F21744A4}" type="datetime1">
              <a:rPr lang="en-US" smtClean="0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Illustration- CNC Views</a:t>
            </a:r>
            <a:endParaRPr lang="en-US" dirty="0"/>
          </a:p>
        </p:txBody>
      </p:sp>
      <p:sp>
        <p:nvSpPr>
          <p:cNvPr id="10" name="Line Callout 2 (Accent Bar) 9"/>
          <p:cNvSpPr/>
          <p:nvPr/>
        </p:nvSpPr>
        <p:spPr>
          <a:xfrm>
            <a:off x="2493335" y="2286266"/>
            <a:ext cx="1371600" cy="306324"/>
          </a:xfrm>
          <a:prstGeom prst="accentCallout2">
            <a:avLst>
              <a:gd name="adj1" fmla="val 25692"/>
              <a:gd name="adj2" fmla="val 5621"/>
              <a:gd name="adj3" fmla="val -88852"/>
              <a:gd name="adj4" fmla="val 25193"/>
              <a:gd name="adj5" fmla="val -147826"/>
              <a:gd name="adj6" fmla="val -63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Component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4578" name="Picture 2" descr="E:\workspace\CNC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l="34878" t="11406" r="35956" b="49996"/>
          <a:stretch/>
        </p:blipFill>
        <p:spPr bwMode="auto">
          <a:xfrm>
            <a:off x="655675" y="1460221"/>
            <a:ext cx="1837660" cy="281598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6851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Structures-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912813" eaLnBrk="1" hangingPunct="1"/>
            <a:r>
              <a:rPr lang="en-US" altLang="en-US" dirty="0" smtClean="0"/>
              <a:t>Allocation Structure</a:t>
            </a:r>
          </a:p>
          <a:p>
            <a:pPr lvl="1" algn="just" defTabSz="912813" eaLnBrk="1" hangingPunct="1"/>
            <a:r>
              <a:rPr lang="en-US" altLang="en-US" dirty="0" smtClean="0"/>
              <a:t>Deployment</a:t>
            </a:r>
            <a:endParaRPr lang="en-US" altLang="en-US" dirty="0"/>
          </a:p>
          <a:p>
            <a:pPr lvl="2" algn="just" defTabSz="912813" eaLnBrk="1" hangingPunct="1"/>
            <a:r>
              <a:rPr lang="en-US" altLang="en-US" sz="2000" dirty="0"/>
              <a:t>Units are software (processes from component-connector) and hardware processors</a:t>
            </a:r>
          </a:p>
          <a:p>
            <a:pPr lvl="2" algn="just" defTabSz="912813" eaLnBrk="1" hangingPunct="1"/>
            <a:r>
              <a:rPr lang="en-US" altLang="en-US" sz="2000" dirty="0"/>
              <a:t>Relation means how a software is allocated or migrated to a hardware</a:t>
            </a:r>
          </a:p>
          <a:p>
            <a:pPr lvl="1" algn="just" defTabSz="912813" eaLnBrk="1" hangingPunct="1"/>
            <a:r>
              <a:rPr lang="en-US" altLang="en-US" dirty="0" smtClean="0"/>
              <a:t>Implementation </a:t>
            </a:r>
            <a:endParaRPr lang="en-US" altLang="en-US" dirty="0"/>
          </a:p>
          <a:p>
            <a:pPr lvl="2" algn="just" defTabSz="912813" eaLnBrk="1" hangingPunct="1"/>
            <a:r>
              <a:rPr lang="en-US" altLang="en-US" sz="2000" dirty="0"/>
              <a:t>Units are modules (from module view) and connectors denote how they are mapped to files, folders</a:t>
            </a:r>
          </a:p>
          <a:p>
            <a:pPr lvl="1" algn="just" defTabSz="912813" eaLnBrk="1" hangingPunct="1"/>
            <a:r>
              <a:rPr lang="en-US" altLang="en-US" dirty="0"/>
              <a:t>Work assignment </a:t>
            </a:r>
          </a:p>
          <a:p>
            <a:pPr lvl="2" algn="just" defTabSz="912813" eaLnBrk="1" hangingPunct="1"/>
            <a:r>
              <a:rPr lang="en-US" altLang="en-US" sz="2000" dirty="0"/>
              <a:t>Assigns responsibility for implementing and integrating the modules to people or team</a:t>
            </a:r>
            <a:endParaRPr lang="en-IN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D2666E-C244-487B-8F09-9C0807ED6743}" type="datetime1">
              <a:rPr lang="en-US" smtClean="0"/>
              <a:pPr>
                <a:defRPr/>
              </a:pPr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 Second Semester 2014-15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547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529</Words>
  <Application>Microsoft Macintosh PowerPoint</Application>
  <PresentationFormat>On-screen Show (4:3)</PresentationFormat>
  <Paragraphs>99</Paragraphs>
  <Slides>11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think-cell Slide</vt:lpstr>
      <vt:lpstr>SS ZG653 (RL 8.1): Software Architecture Documenting Architecture with UML</vt:lpstr>
      <vt:lpstr>Unified Modeling Language (Introduction)</vt:lpstr>
      <vt:lpstr>UML</vt:lpstr>
      <vt:lpstr>Documenting Architecture</vt:lpstr>
      <vt:lpstr>Three Structures- Recap</vt:lpstr>
      <vt:lpstr>Illustration- Module Views</vt:lpstr>
      <vt:lpstr>Three Structures- Recap</vt:lpstr>
      <vt:lpstr>Illustration- CNC Views</vt:lpstr>
      <vt:lpstr>Three Structures- Recap</vt:lpstr>
      <vt:lpstr>Illustration-Allocation Views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713</cp:revision>
  <dcterms:created xsi:type="dcterms:W3CDTF">2015-11-04T12:31:13Z</dcterms:created>
  <dcterms:modified xsi:type="dcterms:W3CDTF">2015-11-04T12:33:01Z</dcterms:modified>
</cp:coreProperties>
</file>