
<file path=[Content_Types].xml><?xml version="1.0" encoding="utf-8"?>
<Types xmlns="http://schemas.openxmlformats.org/package/2006/content-types">
  <Override PartName="/ppt/tags/tag1.xml" ContentType="application/vnd.openxmlformats-officedocument.presentationml.tags+xml"/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Default Extension="emf" ContentType="image/x-emf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ppt/tags/tag2.xml" ContentType="application/vnd.openxmlformats-officedocument.presentationml.tag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Default Extension="vml" ContentType="application/vnd.openxmlformats-officedocument.vmlDrawing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3"/>
  </p:notesMasterIdLst>
  <p:sldIdLst>
    <p:sldId id="344" r:id="rId2"/>
    <p:sldId id="378" r:id="rId3"/>
    <p:sldId id="380" r:id="rId4"/>
    <p:sldId id="381" r:id="rId5"/>
    <p:sldId id="382" r:id="rId6"/>
    <p:sldId id="362" r:id="rId7"/>
    <p:sldId id="363" r:id="rId8"/>
    <p:sldId id="364" r:id="rId9"/>
    <p:sldId id="365" r:id="rId10"/>
    <p:sldId id="379" r:id="rId11"/>
    <p:sldId id="34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588" autoAdjust="0"/>
    <p:restoredTop sz="88748" autoAdjust="0"/>
  </p:normalViewPr>
  <p:slideViewPr>
    <p:cSldViewPr>
      <p:cViewPr>
        <p:scale>
          <a:sx n="90" d="100"/>
          <a:sy n="90" d="100"/>
        </p:scale>
        <p:origin x="-840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9/23/15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9B309A-2E22-4953-827C-780047AC8F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1.bin"/><Relationship Id="rId8" Type="http://schemas.openxmlformats.org/officeDocument/2006/relationships/image" Target="../media/image3.jpeg"/><Relationship Id="rId9" Type="http://schemas.openxmlformats.org/officeDocument/2006/relationships/image" Target="../media/image4.emf"/><Relationship Id="rId10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700E9-684F-44AD-945C-08A77F84859B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5F637-B0BA-4AFD-B5D9-9390854422C4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747E0-DA95-4A23-938F-041911CB670F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p:oleObj spid="_x0000_s22812" name="think-cell Slide" r:id="rId7" imgW="6350000" imgH="6350000" progId="">
              <p:embed/>
            </p:oleObj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0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SS ZG653 Second Semester 2014-15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1A165-0098-4580-939A-BAE6E4C86146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D99AB-8937-4371-9690-32A9E3EA68AF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F8B93-89E6-494B-B4AC-82C3ED12D96C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5B924-9DEE-4B74-9B9D-CC10EC62D2CF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F717B-CB25-4732-AF3A-6D1063B41139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12644-3606-49A9-B2B7-132D7720C204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28887-4D78-4B74-ADFE-BC5FB07E79E9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4D0C184-59E1-47F7-8D20-48CD8F87AFD0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ZG653 (RL 8.2):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Introduction to Agile Methodology</a:t>
            </a:r>
            <a:endParaRPr lang="en-GB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create CRC Model?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438400" y="1428303"/>
            <a:ext cx="3505200" cy="3697618"/>
            <a:chOff x="2438400" y="1428303"/>
            <a:chExt cx="3505200" cy="3697618"/>
          </a:xfrm>
        </p:grpSpPr>
        <p:sp>
          <p:nvSpPr>
            <p:cNvPr id="7" name="Flowchart: Process 6"/>
            <p:cNvSpPr/>
            <p:nvPr/>
          </p:nvSpPr>
          <p:spPr>
            <a:xfrm>
              <a:off x="2514600" y="1428303"/>
              <a:ext cx="3124200" cy="612648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Find Main Classes (say top 10)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Actors, Main modules</a:t>
              </a:r>
              <a:endParaRPr lang="en-US" dirty="0"/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2690519" y="2450802"/>
              <a:ext cx="2840182" cy="612648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Define Responsibilities</a:t>
              </a:r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2764950" y="3429000"/>
              <a:ext cx="2840182" cy="612648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Define Collaborators</a:t>
              </a:r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2438400" y="4513273"/>
              <a:ext cx="3505200" cy="612648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Move cards- group them based on who collaborates with whom</a:t>
              </a:r>
            </a:p>
          </p:txBody>
        </p:sp>
        <p:cxnSp>
          <p:nvCxnSpPr>
            <p:cNvPr id="12" name="Elbow Connector 11"/>
            <p:cNvCxnSpPr>
              <a:stCxn id="7" idx="2"/>
              <a:endCxn id="8" idx="0"/>
            </p:cNvCxnSpPr>
            <p:nvPr/>
          </p:nvCxnSpPr>
          <p:spPr>
            <a:xfrm rot="16200000" flipH="1">
              <a:off x="3888730" y="2228921"/>
              <a:ext cx="409851" cy="3391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8" idx="2"/>
              <a:endCxn id="9" idx="0"/>
            </p:cNvCxnSpPr>
            <p:nvPr/>
          </p:nvCxnSpPr>
          <p:spPr>
            <a:xfrm rot="16200000" flipH="1">
              <a:off x="3965050" y="3209009"/>
              <a:ext cx="365550" cy="74431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9" idx="2"/>
              <a:endCxn id="10" idx="0"/>
            </p:cNvCxnSpPr>
            <p:nvPr/>
          </p:nvCxnSpPr>
          <p:spPr>
            <a:xfrm rot="16200000" flipH="1">
              <a:off x="3952208" y="4274480"/>
              <a:ext cx="471625" cy="595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10" idx="2"/>
              <a:endCxn id="7" idx="1"/>
            </p:cNvCxnSpPr>
            <p:nvPr/>
          </p:nvCxnSpPr>
          <p:spPr>
            <a:xfrm rot="5400000" flipH="1">
              <a:off x="1657153" y="2592074"/>
              <a:ext cx="3391294" cy="1676400"/>
            </a:xfrm>
            <a:prstGeom prst="bentConnector4">
              <a:avLst>
                <a:gd name="adj1" fmla="val -6741"/>
                <a:gd name="adj2" fmla="val 11818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1942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5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7369175" y="0"/>
            <a:ext cx="16065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536825" y="1125538"/>
            <a:ext cx="2328863" cy="476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14888" y="1125538"/>
            <a:ext cx="2235200" cy="444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9525" y="1125538"/>
            <a:ext cx="2581275" cy="47625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30738" y="6550025"/>
            <a:ext cx="2328862" cy="492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07213" y="6550025"/>
            <a:ext cx="2236787" cy="460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84388" y="6550025"/>
            <a:ext cx="2579687" cy="49213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1676400" y="3040063"/>
            <a:ext cx="54102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C86219D8-D3CD-472B-9381-C1902B850A54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30B818-4B24-4404-ACBB-85DE12044531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Agile Methodology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Collaborative</a:t>
            </a:r>
          </a:p>
          <a:p>
            <a:pPr lvl="1"/>
            <a:r>
              <a:rPr lang="en-US" sz="1800" dirty="0" smtClean="0"/>
              <a:t>Forms a pair for any development task to avoid error</a:t>
            </a:r>
          </a:p>
          <a:p>
            <a:pPr lvl="1"/>
            <a:r>
              <a:rPr lang="en-US" sz="1800" dirty="0" smtClean="0"/>
              <a:t>Involves stakeholders from the beginning</a:t>
            </a:r>
          </a:p>
          <a:p>
            <a:r>
              <a:rPr lang="en-US" sz="2000" dirty="0" smtClean="0"/>
              <a:t>Interactive and feedback oriented</a:t>
            </a:r>
          </a:p>
          <a:p>
            <a:pPr lvl="1"/>
            <a:r>
              <a:rPr lang="en-US" sz="1800" dirty="0" smtClean="0"/>
              <a:t>Teams interact frequently</a:t>
            </a:r>
          </a:p>
          <a:p>
            <a:pPr lvl="1"/>
            <a:r>
              <a:rPr lang="en-US" sz="1800" dirty="0" smtClean="0"/>
              <a:t>Quick, and repeated integration of the product</a:t>
            </a:r>
          </a:p>
          <a:p>
            <a:pPr lvl="1"/>
            <a:r>
              <a:rPr lang="en-US" sz="1800" dirty="0" smtClean="0"/>
              <a:t>Constant feedback from the stakeholder (customer)</a:t>
            </a:r>
          </a:p>
          <a:p>
            <a:r>
              <a:rPr lang="en-US" sz="2000" dirty="0" smtClean="0"/>
              <a:t>Iterative</a:t>
            </a:r>
          </a:p>
          <a:p>
            <a:pPr lvl="1"/>
            <a:r>
              <a:rPr lang="en-US" sz="1800" dirty="0" smtClean="0"/>
              <a:t>Requirement, design, coding, testing goes through many iterations each having short duration</a:t>
            </a:r>
          </a:p>
          <a:p>
            <a:pPr lvl="1"/>
            <a:r>
              <a:rPr lang="en-US" sz="1800" dirty="0" smtClean="0"/>
              <a:t>Refactoring is a part of the development process</a:t>
            </a:r>
          </a:p>
          <a:p>
            <a:r>
              <a:rPr lang="en-US" sz="2000" dirty="0" smtClean="0"/>
              <a:t>Test driven</a:t>
            </a:r>
          </a:p>
          <a:p>
            <a:pPr lvl="1"/>
            <a:r>
              <a:rPr lang="en-US" sz="1800" dirty="0" smtClean="0"/>
              <a:t>Before building the component, define the test cases</a:t>
            </a:r>
          </a:p>
          <a:p>
            <a:pPr lvl="1"/>
            <a:r>
              <a:rPr lang="en-US" sz="1800" dirty="0" smtClean="0"/>
              <a:t>Continuously test</a:t>
            </a:r>
            <a:endParaRPr lang="en-US" sz="2000" dirty="0" smtClean="0"/>
          </a:p>
          <a:p>
            <a:pPr lvl="1" algn="r"/>
            <a:r>
              <a:rPr lang="en-US" sz="1400" dirty="0"/>
              <a:t>Scott Amber, Kent Beck </a:t>
            </a:r>
          </a:p>
          <a:p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41A165-0098-4580-939A-BAE6E4C86146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92875"/>
            <a:ext cx="2133600" cy="365125"/>
          </a:xfrm>
        </p:spPr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076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3810000"/>
          </a:xfrm>
        </p:spPr>
        <p:txBody>
          <a:bodyPr/>
          <a:lstStyle/>
          <a:p>
            <a:r>
              <a:rPr lang="en-US" dirty="0" smtClean="0"/>
              <a:t>There are 7 disciplines performed in an iterative manner</a:t>
            </a:r>
          </a:p>
          <a:p>
            <a:r>
              <a:rPr lang="en-US" dirty="0" smtClean="0"/>
              <a:t>At each iteration the software (or a part of the software) is built, tested</a:t>
            </a:r>
          </a:p>
          <a:p>
            <a:r>
              <a:rPr lang="en-US" dirty="0" smtClean="0"/>
              <a:t>Software architecture is more “agile” and it is never frozen </a:t>
            </a:r>
          </a:p>
          <a:p>
            <a:r>
              <a:rPr lang="en-US" dirty="0" smtClean="0"/>
              <a:t>UML based modeling is performed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9/23/15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57200" y="5254752"/>
            <a:ext cx="7315200" cy="1222248"/>
            <a:chOff x="457200" y="5254752"/>
            <a:chExt cx="7315200" cy="1222248"/>
          </a:xfrm>
        </p:grpSpPr>
        <p:sp>
          <p:nvSpPr>
            <p:cNvPr id="7" name="Plaque 6"/>
            <p:cNvSpPr/>
            <p:nvPr/>
          </p:nvSpPr>
          <p:spPr>
            <a:xfrm>
              <a:off x="1066800" y="6067778"/>
              <a:ext cx="228600" cy="228600"/>
            </a:xfrm>
            <a:prstGeom prst="plaqu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2827866" y="5861755"/>
              <a:ext cx="457200" cy="533400"/>
            </a:xfrm>
            <a:prstGeom prst="diamond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/>
                <a:t>v1</a:t>
              </a:r>
              <a:endParaRPr lang="en-US" sz="1600" dirty="0"/>
            </a:p>
          </p:txBody>
        </p:sp>
        <p:sp>
          <p:nvSpPr>
            <p:cNvPr id="9" name="Plaque 8"/>
            <p:cNvSpPr/>
            <p:nvPr/>
          </p:nvSpPr>
          <p:spPr>
            <a:xfrm>
              <a:off x="1343378" y="6067778"/>
              <a:ext cx="228600" cy="228600"/>
            </a:xfrm>
            <a:prstGeom prst="plaqu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laque 9"/>
            <p:cNvSpPr/>
            <p:nvPr/>
          </p:nvSpPr>
          <p:spPr>
            <a:xfrm>
              <a:off x="1639712" y="6081889"/>
              <a:ext cx="228600" cy="228600"/>
            </a:xfrm>
            <a:prstGeom prst="plaqu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laque 10"/>
            <p:cNvSpPr/>
            <p:nvPr/>
          </p:nvSpPr>
          <p:spPr>
            <a:xfrm>
              <a:off x="1938867" y="6073423"/>
              <a:ext cx="228600" cy="228600"/>
            </a:xfrm>
            <a:prstGeom prst="plaqu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laque 11"/>
            <p:cNvSpPr/>
            <p:nvPr/>
          </p:nvSpPr>
          <p:spPr>
            <a:xfrm>
              <a:off x="2215445" y="6073423"/>
              <a:ext cx="228600" cy="228600"/>
            </a:xfrm>
            <a:prstGeom prst="plaqu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laque 12"/>
            <p:cNvSpPr/>
            <p:nvPr/>
          </p:nvSpPr>
          <p:spPr>
            <a:xfrm>
              <a:off x="2511779" y="6087534"/>
              <a:ext cx="228600" cy="228600"/>
            </a:xfrm>
            <a:prstGeom prst="plaqu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laque 13"/>
            <p:cNvSpPr/>
            <p:nvPr/>
          </p:nvSpPr>
          <p:spPr>
            <a:xfrm>
              <a:off x="3324578" y="6073423"/>
              <a:ext cx="228600" cy="228600"/>
            </a:xfrm>
            <a:prstGeom prst="plaqu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4800600" y="5867400"/>
              <a:ext cx="457200" cy="533400"/>
            </a:xfrm>
            <a:prstGeom prst="diamond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/>
                <a:t>v2</a:t>
              </a:r>
              <a:endParaRPr lang="en-US" sz="1600" dirty="0"/>
            </a:p>
          </p:txBody>
        </p:sp>
        <p:sp>
          <p:nvSpPr>
            <p:cNvPr id="16" name="Plaque 15"/>
            <p:cNvSpPr/>
            <p:nvPr/>
          </p:nvSpPr>
          <p:spPr>
            <a:xfrm>
              <a:off x="3601156" y="6073423"/>
              <a:ext cx="228600" cy="228600"/>
            </a:xfrm>
            <a:prstGeom prst="plaqu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laque 16"/>
            <p:cNvSpPr/>
            <p:nvPr/>
          </p:nvSpPr>
          <p:spPr>
            <a:xfrm>
              <a:off x="3897490" y="6087534"/>
              <a:ext cx="228600" cy="228600"/>
            </a:xfrm>
            <a:prstGeom prst="plaqu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laque 17"/>
            <p:cNvSpPr/>
            <p:nvPr/>
          </p:nvSpPr>
          <p:spPr>
            <a:xfrm>
              <a:off x="4196645" y="6079068"/>
              <a:ext cx="228600" cy="228600"/>
            </a:xfrm>
            <a:prstGeom prst="plaqu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laque 18"/>
            <p:cNvSpPr/>
            <p:nvPr/>
          </p:nvSpPr>
          <p:spPr>
            <a:xfrm>
              <a:off x="4473223" y="6079068"/>
              <a:ext cx="228600" cy="228600"/>
            </a:xfrm>
            <a:prstGeom prst="plaqu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laque 20"/>
            <p:cNvSpPr/>
            <p:nvPr/>
          </p:nvSpPr>
          <p:spPr>
            <a:xfrm>
              <a:off x="5582356" y="6087534"/>
              <a:ext cx="228600" cy="228600"/>
            </a:xfrm>
            <a:prstGeom prst="plaqu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/>
            <p:cNvSpPr/>
            <p:nvPr/>
          </p:nvSpPr>
          <p:spPr>
            <a:xfrm>
              <a:off x="7315200" y="5943600"/>
              <a:ext cx="457200" cy="533400"/>
            </a:xfrm>
            <a:prstGeom prst="diamond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/>
                <a:t>v3</a:t>
              </a:r>
              <a:endParaRPr lang="en-US" sz="1600" dirty="0"/>
            </a:p>
          </p:txBody>
        </p:sp>
        <p:sp>
          <p:nvSpPr>
            <p:cNvPr id="23" name="Plaque 22"/>
            <p:cNvSpPr/>
            <p:nvPr/>
          </p:nvSpPr>
          <p:spPr>
            <a:xfrm>
              <a:off x="5858934" y="6087534"/>
              <a:ext cx="228600" cy="228600"/>
            </a:xfrm>
            <a:prstGeom prst="plaqu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laque 23"/>
            <p:cNvSpPr/>
            <p:nvPr/>
          </p:nvSpPr>
          <p:spPr>
            <a:xfrm>
              <a:off x="6155268" y="6101645"/>
              <a:ext cx="228600" cy="228600"/>
            </a:xfrm>
            <a:prstGeom prst="plaqu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laque 24"/>
            <p:cNvSpPr/>
            <p:nvPr/>
          </p:nvSpPr>
          <p:spPr>
            <a:xfrm>
              <a:off x="6454423" y="6093179"/>
              <a:ext cx="228600" cy="228600"/>
            </a:xfrm>
            <a:prstGeom prst="plaqu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laque 25"/>
            <p:cNvSpPr/>
            <p:nvPr/>
          </p:nvSpPr>
          <p:spPr>
            <a:xfrm>
              <a:off x="6731001" y="6093179"/>
              <a:ext cx="228600" cy="228600"/>
            </a:xfrm>
            <a:prstGeom prst="plaqu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laque 26"/>
            <p:cNvSpPr/>
            <p:nvPr/>
          </p:nvSpPr>
          <p:spPr>
            <a:xfrm>
              <a:off x="7027335" y="6107290"/>
              <a:ext cx="228600" cy="228600"/>
            </a:xfrm>
            <a:prstGeom prst="plaqu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laque 27"/>
            <p:cNvSpPr/>
            <p:nvPr/>
          </p:nvSpPr>
          <p:spPr>
            <a:xfrm>
              <a:off x="5291667" y="6087534"/>
              <a:ext cx="228600" cy="228600"/>
            </a:xfrm>
            <a:prstGeom prst="plaqu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Line Callout 3 (Border and Accent Bar) 28"/>
            <p:cNvSpPr/>
            <p:nvPr/>
          </p:nvSpPr>
          <p:spPr>
            <a:xfrm>
              <a:off x="457200" y="5254752"/>
              <a:ext cx="914400" cy="612648"/>
            </a:xfrm>
            <a:prstGeom prst="accentBorderCallout3">
              <a:avLst>
                <a:gd name="adj1" fmla="val 99366"/>
                <a:gd name="adj2" fmla="val 2469"/>
                <a:gd name="adj3" fmla="val 133914"/>
                <a:gd name="adj4" fmla="val 3395"/>
                <a:gd name="adj5" fmla="val 150673"/>
                <a:gd name="adj6" fmla="val 11111"/>
                <a:gd name="adj7" fmla="val 152119"/>
                <a:gd name="adj8" fmla="val 6574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Dev release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Discipline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Business Model</a:t>
            </a:r>
          </a:p>
          <a:p>
            <a:pPr lvl="1"/>
            <a:r>
              <a:rPr lang="en-US" dirty="0" smtClean="0"/>
              <a:t>Analysis and Design (Architecture)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Test</a:t>
            </a:r>
          </a:p>
          <a:p>
            <a:r>
              <a:rPr lang="en-US" dirty="0" smtClean="0"/>
              <a:t>Deployment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Management</a:t>
            </a:r>
          </a:p>
          <a:p>
            <a:r>
              <a:rPr lang="en-US" dirty="0" smtClean="0"/>
              <a:t>Project Management</a:t>
            </a:r>
          </a:p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Architecture Modeling in 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029200"/>
          </a:xfrm>
        </p:spPr>
        <p:txBody>
          <a:bodyPr/>
          <a:lstStyle/>
          <a:p>
            <a:r>
              <a:rPr lang="en-US" sz="2400" dirty="0" smtClean="0"/>
              <a:t>Feature driven</a:t>
            </a:r>
          </a:p>
          <a:p>
            <a:pPr lvl="1"/>
            <a:r>
              <a:rPr lang="en-US" sz="2000" dirty="0" smtClean="0"/>
              <a:t>Prioritize. Elaborate critical features more</a:t>
            </a:r>
          </a:p>
          <a:p>
            <a:r>
              <a:rPr lang="en-US" sz="2400" dirty="0" smtClean="0"/>
              <a:t>Model the architecture (UML)</a:t>
            </a:r>
          </a:p>
          <a:p>
            <a:r>
              <a:rPr lang="en-US" sz="2400" dirty="0" smtClean="0"/>
              <a:t>Suggested viewpoints for Agile</a:t>
            </a:r>
          </a:p>
          <a:p>
            <a:pPr lvl="1"/>
            <a:r>
              <a:rPr lang="en-US" sz="2000" dirty="0" smtClean="0"/>
              <a:t>Usage scenarios</a:t>
            </a:r>
          </a:p>
          <a:p>
            <a:pPr lvl="1"/>
            <a:r>
              <a:rPr lang="en-US" sz="2000" dirty="0" smtClean="0"/>
              <a:t>User interface and system interface</a:t>
            </a:r>
          </a:p>
          <a:p>
            <a:pPr lvl="1"/>
            <a:r>
              <a:rPr lang="en-US" sz="2000" dirty="0" smtClean="0"/>
              <a:t>Network, deployment, hardware</a:t>
            </a:r>
          </a:p>
          <a:p>
            <a:pPr lvl="1"/>
            <a:r>
              <a:rPr lang="en-US" sz="2000" dirty="0" smtClean="0"/>
              <a:t>Data storage, and transmission</a:t>
            </a:r>
          </a:p>
          <a:p>
            <a:pPr lvl="1"/>
            <a:r>
              <a:rPr lang="en-US" sz="2000" dirty="0" smtClean="0"/>
              <a:t>Code distribution</a:t>
            </a:r>
          </a:p>
          <a:p>
            <a:r>
              <a:rPr lang="en-US" sz="2400" dirty="0" smtClean="0"/>
              <a:t>Suggested quality concerns</a:t>
            </a:r>
          </a:p>
          <a:p>
            <a:pPr lvl="1"/>
            <a:r>
              <a:rPr lang="en-US" sz="2000" dirty="0" smtClean="0"/>
              <a:t>Reuse</a:t>
            </a:r>
          </a:p>
          <a:p>
            <a:pPr lvl="1"/>
            <a:r>
              <a:rPr lang="en-US" sz="2000" dirty="0" smtClean="0"/>
              <a:t>Reliability, availability, serviceability, performance</a:t>
            </a:r>
          </a:p>
          <a:p>
            <a:pPr lvl="1"/>
            <a:r>
              <a:rPr lang="en-US" sz="2000" dirty="0" smtClean="0"/>
              <a:t>Security</a:t>
            </a:r>
          </a:p>
          <a:p>
            <a:pPr lvl="1"/>
            <a:r>
              <a:rPr lang="en-US" sz="2000" dirty="0" smtClean="0"/>
              <a:t>Internationalization, regulation, </a:t>
            </a:r>
            <a:r>
              <a:rPr lang="en-US" sz="2000" dirty="0" err="1" smtClean="0"/>
              <a:t>maintaince</a:t>
            </a:r>
            <a:endParaRPr lang="en-US" sz="20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a physical (electronic) card</a:t>
            </a:r>
          </a:p>
          <a:p>
            <a:r>
              <a:rPr lang="en-US" dirty="0" smtClean="0"/>
              <a:t>One card for one class</a:t>
            </a:r>
          </a:p>
          <a:p>
            <a:pPr lvl="1"/>
            <a:r>
              <a:rPr lang="en-US" dirty="0" smtClean="0"/>
              <a:t>Indicates the responsibilities of a class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Sometimes a class can fulfill all its assigned responsibilities on its own</a:t>
            </a:r>
          </a:p>
          <a:p>
            <a:pPr lvl="1"/>
            <a:r>
              <a:rPr lang="en-US" dirty="0" smtClean="0"/>
              <a:t>But sometimes, it needs to collaborate with other classes in order to fulfill its own responsibilities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good technique to identify a class and its responsibility during functional architecture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collaborative and interactive </a:t>
            </a:r>
            <a:r>
              <a:rPr lang="en-US" dirty="0" smtClean="0"/>
              <a:t>process for a team of designers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team can do it fast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Responsibilities and Collaborators (CRC) Card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1643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 Card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3276600"/>
            <a:ext cx="2590800" cy="58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65819" y="34290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Class 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9800" y="3886200"/>
            <a:ext cx="2590800" cy="2339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09800" y="4724401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Responsibilities assigned to this Class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00600" y="3276600"/>
            <a:ext cx="2286000" cy="2948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00600" y="3342085"/>
            <a:ext cx="228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Collaborators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53000" y="3962400"/>
            <a:ext cx="1981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If this class can not fulfill any of its assigned task on its own then which other classes it has to collaborate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8286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4" grpId="0" animBg="1"/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CRC Card Example 1</a:t>
            </a:r>
            <a:endParaRPr lang="en-US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76200" y="1196876"/>
            <a:ext cx="8915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class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Box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private double length;</a:t>
            </a:r>
          </a:p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private double width;</a:t>
            </a:r>
          </a:p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private double height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Box(double l, double w, double h) 	{ 	length = l; width = w; height = h; 	}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public double getLength()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	{ 	return length; 		}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public double 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getWidth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()  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	{	return width;		}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public double 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getHeight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()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	{	return height;		}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public double area()         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	{  	return 2*(length*width + width * height + height * length);	}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public double volume()    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	{ 	return length * width * height;			}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} // End of class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BOX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42453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Write CRC Cards for Box Class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9800" y="4038600"/>
            <a:ext cx="2590800" cy="397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4419600"/>
            <a:ext cx="2590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62200" y="4419600"/>
            <a:ext cx="259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Responsibilities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Getting length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Getting width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Getting height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Computing area and volume 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4400" y="4038600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00600" y="4104085"/>
            <a:ext cx="2289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Collaborators</a:t>
            </a: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&lt;&lt;None&gt;&gt; 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9800" y="407806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Box 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1827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  <p:bldP spid="10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 Card Example 2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22503"/>
            <a:ext cx="3505200" cy="335279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class B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  public void </a:t>
            </a:r>
            <a:r>
              <a:rPr lang="en-US" sz="1600" b="1" dirty="0" err="1" smtClean="0"/>
              <a:t>doB</a:t>
            </a:r>
            <a:r>
              <a:rPr lang="en-US" sz="1600" b="1" dirty="0" smtClean="0"/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     </a:t>
            </a:r>
            <a:r>
              <a:rPr lang="en-US" sz="1600" b="1" dirty="0" err="1" smtClean="0"/>
              <a:t>System.out.println</a:t>
            </a:r>
            <a:r>
              <a:rPr lang="en-US" sz="1600" b="1" dirty="0" smtClean="0"/>
              <a:t>(“Hello”);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class A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   public void </a:t>
            </a:r>
            <a:r>
              <a:rPr lang="en-US" sz="1600" b="1" dirty="0" err="1" smtClean="0">
                <a:solidFill>
                  <a:srgbClr val="FF0000"/>
                </a:solidFill>
              </a:rPr>
              <a:t>doS</a:t>
            </a:r>
            <a:r>
              <a:rPr lang="en-US" sz="1600" b="1" dirty="0" smtClean="0">
                <a:solidFill>
                  <a:srgbClr val="FF0000"/>
                </a:solidFill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         B b1 = new B();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         b1.doB();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} //End of class Test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6002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Write CRC Cards for Classes A &amp; B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962400" y="2667000"/>
            <a:ext cx="2438400" cy="2286000"/>
            <a:chOff x="4495800" y="2438400"/>
            <a:chExt cx="3047999" cy="2286000"/>
          </a:xfrm>
        </p:grpSpPr>
        <p:sp>
          <p:nvSpPr>
            <p:cNvPr id="9" name="Rectangle 8"/>
            <p:cNvSpPr/>
            <p:nvPr/>
          </p:nvSpPr>
          <p:spPr>
            <a:xfrm>
              <a:off x="4495800" y="2438400"/>
              <a:ext cx="1295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95800" y="2971800"/>
              <a:ext cx="1295400" cy="175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89342" y="2438400"/>
              <a:ext cx="1754457" cy="228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53200" y="2667000"/>
            <a:ext cx="2438400" cy="2286000"/>
            <a:chOff x="4495800" y="2438400"/>
            <a:chExt cx="3047999" cy="2286000"/>
          </a:xfrm>
        </p:grpSpPr>
        <p:sp>
          <p:nvSpPr>
            <p:cNvPr id="18" name="Rectangle 17"/>
            <p:cNvSpPr/>
            <p:nvPr/>
          </p:nvSpPr>
          <p:spPr>
            <a:xfrm>
              <a:off x="4495800" y="2438400"/>
              <a:ext cx="1295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95800" y="2971800"/>
              <a:ext cx="1295400" cy="175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89342" y="2438400"/>
              <a:ext cx="1754457" cy="228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2725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6749</TotalTime>
  <Words>652</Words>
  <Application>Microsoft Macintosh PowerPoint</Application>
  <PresentationFormat>On-screen Show (4:3)</PresentationFormat>
  <Paragraphs>132</Paragraphs>
  <Slides>11</Slides>
  <Notes>2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think-cell Slide</vt:lpstr>
      <vt:lpstr>SS ZG653 (RL 8.2): Software Architecture Introduction to Agile Methodology</vt:lpstr>
      <vt:lpstr>What is Agile Methodology</vt:lpstr>
      <vt:lpstr>A Brief Overview</vt:lpstr>
      <vt:lpstr>Discipline Overview</vt:lpstr>
      <vt:lpstr>Steps of Architecture Modeling in Agile</vt:lpstr>
      <vt:lpstr>Class Responsibilities and Collaborators (CRC) Card</vt:lpstr>
      <vt:lpstr>CRC Card</vt:lpstr>
      <vt:lpstr>CRC Card Example 1</vt:lpstr>
      <vt:lpstr>CRC Card Example 2</vt:lpstr>
      <vt:lpstr>How do you create CRC Model?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Santonu sarkar</cp:lastModifiedBy>
  <cp:revision>718</cp:revision>
  <dcterms:created xsi:type="dcterms:W3CDTF">2015-09-23T03:55:33Z</dcterms:created>
  <dcterms:modified xsi:type="dcterms:W3CDTF">2015-09-23T04:17:23Z</dcterms:modified>
</cp:coreProperties>
</file>