
<file path=[Content_Types].xml><?xml version="1.0" encoding="utf-8"?>
<Types xmlns="http://schemas.openxmlformats.org/package/2006/content-types">
  <Override PartName="/ppt/tags/tag1.xml" ContentType="application/vnd.openxmlformats-officedocument.presentationml.tags+xml"/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Default Extension="emf" ContentType="image/x-emf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embeddings/oleObject1.bin" ContentType="application/vnd.openxmlformats-officedocument.oleObject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ppt/tags/tag2.xml" ContentType="application/vnd.openxmlformats-officedocument.presentationml.tag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Default Extension="vml" ContentType="application/vnd.openxmlformats-officedocument.vmlDrawing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gs/tag3.xml" ContentType="application/vnd.openxmlformats-officedocument.presentationml.tag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12"/>
  </p:notesMasterIdLst>
  <p:sldIdLst>
    <p:sldId id="344" r:id="rId2"/>
    <p:sldId id="378" r:id="rId3"/>
    <p:sldId id="380" r:id="rId4"/>
    <p:sldId id="381" r:id="rId5"/>
    <p:sldId id="386" r:id="rId6"/>
    <p:sldId id="382" r:id="rId7"/>
    <p:sldId id="383" r:id="rId8"/>
    <p:sldId id="384" r:id="rId9"/>
    <p:sldId id="385" r:id="rId10"/>
    <p:sldId id="347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588" autoAdjust="0"/>
    <p:restoredTop sz="88748" autoAdjust="0"/>
  </p:normalViewPr>
  <p:slideViewPr>
    <p:cSldViewPr>
      <p:cViewPr>
        <p:scale>
          <a:sx n="90" d="100"/>
          <a:sy n="90" d="100"/>
        </p:scale>
        <p:origin x="-1952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F21BF7A-F4C0-4BE5-9CA6-90349A756B16}" type="datetimeFigureOut">
              <a:rPr lang="en-US"/>
              <a:pPr>
                <a:defRPr/>
              </a:pPr>
              <a:t>11/4/15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96D13BD-4742-4A2D-88DE-6ACD5EA171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68550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D6A9747-0BED-4693-9C1F-FF931999E1A8}" type="slidenum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8195" name="Rectangle 9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5625" y="4913313"/>
            <a:ext cx="5843588" cy="22542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9B309A-2E22-4953-827C-780047AC8F1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4" Type="http://schemas.openxmlformats.org/officeDocument/2006/relationships/tags" Target="../tags/tag3.xml"/><Relationship Id="rId5" Type="http://schemas.openxmlformats.org/officeDocument/2006/relationships/tags" Target="../tags/tag4.xml"/><Relationship Id="rId6" Type="http://schemas.openxmlformats.org/officeDocument/2006/relationships/slideMaster" Target="../slideMasters/slideMaster1.xml"/><Relationship Id="rId7" Type="http://schemas.openxmlformats.org/officeDocument/2006/relationships/oleObject" Target="../embeddings/oleObject1.bin"/><Relationship Id="rId8" Type="http://schemas.openxmlformats.org/officeDocument/2006/relationships/image" Target="../media/image3.jpeg"/><Relationship Id="rId9" Type="http://schemas.openxmlformats.org/officeDocument/2006/relationships/image" Target="../media/image4.emf"/><Relationship Id="rId10" Type="http://schemas.openxmlformats.org/officeDocument/2006/relationships/image" Target="../media/image5.png"/><Relationship Id="rId1" Type="http://schemas.openxmlformats.org/officeDocument/2006/relationships/vmlDrawing" Target="../drawings/vmlDrawing1.vml"/><Relationship Id="rId2" Type="http://schemas.openxmlformats.org/officeDocument/2006/relationships/tags" Target="../tags/tag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700E9-684F-44AD-945C-08A77F84859B}" type="datetime1">
              <a:rPr lang="en-US" smtClean="0"/>
              <a:pPr>
                <a:defRPr/>
              </a:pPr>
              <a:t>11/4/15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8258B-7833-4A72-9B7C-65F74D8B82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95F637-B0BA-4AFD-B5D9-9390854422C4}" type="datetime1">
              <a:rPr lang="en-US" smtClean="0"/>
              <a:pPr>
                <a:defRPr/>
              </a:pPr>
              <a:t>11/4/15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2C5CF-B68F-4558-8DFD-8562AE0018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747E0-DA95-4A23-938F-041911CB670F}" type="datetime1">
              <a:rPr lang="en-US" smtClean="0"/>
              <a:pPr>
                <a:defRPr/>
              </a:pPr>
              <a:t>11/4/15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3111B-94F2-4EC4-BB5A-B60C70B5E9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61925" cy="161925"/>
        </p:xfrm>
        <a:graphic>
          <a:graphicData uri="http://schemas.openxmlformats.org/presentationml/2006/ole">
            <p:oleObj spid="_x0000_s22812" name="think-cell Slide" r:id="rId7" imgW="6350000" imgH="6350000" progId="">
              <p:embed/>
            </p:oleObj>
          </a:graphicData>
        </a:graphic>
      </p:graphicFrame>
      <p:pic>
        <p:nvPicPr>
          <p:cNvPr id="5" name="Picture 2" descr="\\Server\D\jyoti\FI023_BITS_v1\styleguide img\IMG_5627_b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8" cstate="print"/>
          <a:srcRect r="5666" b="5637"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Title Elements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0" y="0"/>
            <a:ext cx="9140825" cy="6859588"/>
            <a:chOff x="0" y="0"/>
            <a:chExt cx="5643" cy="4235"/>
          </a:xfrm>
        </p:grpSpPr>
        <p:sp>
          <p:nvSpPr>
            <p:cNvPr id="7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8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9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pic>
        <p:nvPicPr>
          <p:cNvPr id="10" name="TitleBottomBarBW" hidden="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319963" y="6573838"/>
            <a:ext cx="167005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0"/>
          <p:cNvSpPr/>
          <p:nvPr userDrawn="1"/>
        </p:nvSpPr>
        <p:spPr>
          <a:xfrm>
            <a:off x="0" y="3440113"/>
            <a:ext cx="8863013" cy="2798762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31"/>
          <p:cNvSpPr/>
          <p:nvPr userDrawn="1"/>
        </p:nvSpPr>
        <p:spPr>
          <a:xfrm>
            <a:off x="2954338" y="6238875"/>
            <a:ext cx="2954337" cy="77788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32"/>
          <p:cNvSpPr/>
          <p:nvPr userDrawn="1"/>
        </p:nvSpPr>
        <p:spPr>
          <a:xfrm>
            <a:off x="0" y="6238875"/>
            <a:ext cx="2954338" cy="77788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33"/>
          <p:cNvSpPr/>
          <p:nvPr userDrawn="1"/>
        </p:nvSpPr>
        <p:spPr>
          <a:xfrm>
            <a:off x="5908675" y="6238875"/>
            <a:ext cx="2954338" cy="7778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5" name="Picture 34" descr="BITS_university_logo_whitevert.png"/>
          <p:cNvPicPr>
            <a:picLocks noChangeAspect="1"/>
          </p:cNvPicPr>
          <p:nvPr userDrawn="1"/>
        </p:nvPicPr>
        <p:blipFill>
          <a:blip r:embed="rId10" cstate="print"/>
          <a:srcRect t="2" b="28592"/>
          <a:stretch>
            <a:fillRect/>
          </a:stretch>
        </p:blipFill>
        <p:spPr bwMode="auto">
          <a:xfrm>
            <a:off x="77788" y="3440113"/>
            <a:ext cx="2098675" cy="202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Group 35"/>
          <p:cNvGrpSpPr>
            <a:grpSpLocks/>
          </p:cNvGrpSpPr>
          <p:nvPr userDrawn="1"/>
        </p:nvGrpSpPr>
        <p:grpSpPr bwMode="auto">
          <a:xfrm>
            <a:off x="-77788" y="5384800"/>
            <a:ext cx="2254251" cy="698500"/>
            <a:chOff x="76200" y="2209800"/>
            <a:chExt cx="2209800" cy="685800"/>
          </a:xfrm>
        </p:grpSpPr>
        <p:sp>
          <p:nvSpPr>
            <p:cNvPr id="17" name="TextBox 36"/>
            <p:cNvSpPr txBox="1"/>
            <p:nvPr userDrawn="1"/>
          </p:nvSpPr>
          <p:spPr>
            <a:xfrm>
              <a:off x="76200" y="2209800"/>
              <a:ext cx="2209800" cy="55331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000" b="1" spc="-153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3000" spc="-153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8" name="TextBox 37"/>
            <p:cNvSpPr txBox="1"/>
            <p:nvPr userDrawn="1"/>
          </p:nvSpPr>
          <p:spPr>
            <a:xfrm>
              <a:off x="228708" y="2664922"/>
              <a:ext cx="1904785" cy="23067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spc="-153" dirty="0">
                  <a:solidFill>
                    <a:srgbClr val="FFFFFF"/>
                  </a:solidFill>
                  <a:latin typeface="Arial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41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565827" y="3683300"/>
            <a:ext cx="6199129" cy="1567913"/>
          </a:xfrm>
          <a:prstGeom prst="rect">
            <a:avLst/>
          </a:prstGeom>
        </p:spPr>
        <p:txBody>
          <a:bodyPr/>
          <a:lstStyle>
            <a:lvl1pPr>
              <a:defRPr sz="4500" b="1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2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565827" y="5431835"/>
            <a:ext cx="6199129" cy="369332"/>
          </a:xfrm>
        </p:spPr>
        <p:txBody>
          <a:bodyPr>
            <a:spAutoFit/>
          </a:bodyPr>
          <a:lstStyle>
            <a:lvl1pPr algn="r">
              <a:defRPr sz="1800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01600"/>
            <a:ext cx="7543800" cy="915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196975"/>
            <a:ext cx="4189413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5663" y="1196975"/>
            <a:ext cx="41910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209800" y="6524625"/>
            <a:ext cx="4343400" cy="3397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SS ZG653 Second Semester 2014-15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669088"/>
            <a:ext cx="1146175" cy="193675"/>
          </a:xfrm>
        </p:spPr>
        <p:txBody>
          <a:bodyPr/>
          <a:lstStyle>
            <a:lvl1pPr>
              <a:defRPr/>
            </a:lvl1pPr>
          </a:lstStyle>
          <a:p>
            <a:fld id="{9CFDB6F3-717B-4EFA-AE68-39ABADDA50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2781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9400"/>
            <a:ext cx="8229600" cy="939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5029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865DF7-9142-47DD-B0C5-2E65E9E97346}" type="datetime1">
              <a:rPr lang="en-US" smtClean="0"/>
              <a:pPr>
                <a:defRPr/>
              </a:pPr>
              <a:t>11/4/15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5EA1C-A7DB-4043-A966-3C32264105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865187" y="1219200"/>
            <a:ext cx="7059613" cy="47625"/>
            <a:chOff x="304800" y="1387475"/>
            <a:chExt cx="7059613" cy="47625"/>
          </a:xfrm>
        </p:grpSpPr>
        <p:sp>
          <p:nvSpPr>
            <p:cNvPr id="7" name="Rectangle 6"/>
            <p:cNvSpPr/>
            <p:nvPr userDrawn="1"/>
          </p:nvSpPr>
          <p:spPr>
            <a:xfrm>
              <a:off x="2851150" y="1387475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5129213" y="1387475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04800" y="1387475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0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2" name="Rectangle 11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41A165-0098-4580-939A-BAE6E4C86146}" type="datetime1">
              <a:rPr lang="en-US" smtClean="0"/>
              <a:pPr>
                <a:defRPr/>
              </a:pPr>
              <a:t>11/4/15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94BB5-FA31-4C4A-832D-C4069DAEFC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990600" y="6248400"/>
            <a:ext cx="7086599" cy="53975"/>
            <a:chOff x="2084388" y="6550025"/>
            <a:chExt cx="7086599" cy="53975"/>
          </a:xfrm>
        </p:grpSpPr>
        <p:sp>
          <p:nvSpPr>
            <p:cNvPr id="8" name="Rectangle 7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68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68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FD99AB-8937-4371-9690-32A9E3EA68AF}" type="datetime1">
              <a:rPr lang="en-US" smtClean="0"/>
              <a:pPr>
                <a:defRPr/>
              </a:pPr>
              <a:t>11/4/15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D719E3-4EA4-4EB4-A6A2-0A7E31A945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865187" y="1066800"/>
            <a:ext cx="7059613" cy="47625"/>
            <a:chOff x="304800" y="1219200"/>
            <a:chExt cx="7059613" cy="47625"/>
          </a:xfrm>
        </p:grpSpPr>
        <p:sp>
          <p:nvSpPr>
            <p:cNvPr id="10" name="Rectangle 9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3" name="Group 12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4" name="Rectangle 13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81826"/>
            <a:ext cx="4040188" cy="439357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319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55800"/>
            <a:ext cx="4041775" cy="4419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F8B93-89E6-494B-B4AC-82C3ED12D96C}" type="datetime1">
              <a:rPr lang="en-US" smtClean="0"/>
              <a:pPr>
                <a:defRPr/>
              </a:pPr>
              <a:t>11/4/15</a:t>
            </a:fld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314A3-D523-4C7A-9CDF-5B6E2E949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865187" y="1143000"/>
            <a:ext cx="7059613" cy="47625"/>
            <a:chOff x="304800" y="1219200"/>
            <a:chExt cx="7059613" cy="47625"/>
          </a:xfrm>
        </p:grpSpPr>
        <p:sp>
          <p:nvSpPr>
            <p:cNvPr id="12" name="Rectangle 11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7" name="Rectangle 16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05B924-9DEE-4B74-9B9D-CC10EC62D2CF}" type="datetime1">
              <a:rPr lang="en-US" smtClean="0"/>
              <a:pPr>
                <a:defRPr/>
              </a:pPr>
              <a:t>11/4/15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2D608-A983-474B-810A-71D2C64AE7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6869" y="203200"/>
            <a:ext cx="8229600" cy="1016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865187" y="1219200"/>
            <a:ext cx="7059613" cy="47625"/>
            <a:chOff x="304800" y="1219200"/>
            <a:chExt cx="7059613" cy="47625"/>
          </a:xfrm>
        </p:grpSpPr>
        <p:sp>
          <p:nvSpPr>
            <p:cNvPr id="8" name="Rectangle 7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SS ZG653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3" name="Rectangle 12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F717B-CB25-4732-AF3A-6D1063B41139}" type="datetime1">
              <a:rPr lang="en-US" smtClean="0"/>
              <a:pPr>
                <a:defRPr/>
              </a:pPr>
              <a:t>11/4/15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084DF-DC46-4C12-978C-A84F77F3D6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D12644-3606-49A9-B2B7-132D7720C204}" type="datetime1">
              <a:rPr lang="en-US" smtClean="0"/>
              <a:pPr>
                <a:defRPr/>
              </a:pPr>
              <a:t>11/4/15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9DEAB-A622-469A-A93C-6A44F10F99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28887-4D78-4B74-ADFE-BC5FB07E79E9}" type="datetime1">
              <a:rPr lang="en-US" smtClean="0"/>
              <a:pPr>
                <a:defRPr/>
              </a:pPr>
              <a:t>11/4/15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C480E-89B4-4B68-9362-EC75E0717D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4D0C184-59E1-47F7-8D20-48CD8F87AFD0}" type="datetime1">
              <a:rPr lang="en-US" smtClean="0"/>
              <a:pPr>
                <a:defRPr/>
              </a:pPr>
              <a:t>11/4/15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6CAB3F-691D-476E-BA2C-15613104D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7"/>
          <p:cNvSpPr>
            <a:spLocks noChangeArrowheads="1"/>
          </p:cNvSpPr>
          <p:nvPr/>
        </p:nvSpPr>
        <p:spPr bwMode="auto">
          <a:xfrm>
            <a:off x="0" y="0"/>
            <a:ext cx="9140825" cy="685800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3296" tIns="46648" rIns="93296" bIns="46648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9913" y="3433763"/>
            <a:ext cx="6923087" cy="2281237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GB" sz="3600" dirty="0" smtClean="0"/>
              <a:t>SS ZG653 (RL 8.3): </a:t>
            </a:r>
            <a:r>
              <a:rPr lang="en-GB" sz="3600" dirty="0"/>
              <a:t>Software </a:t>
            </a:r>
            <a:r>
              <a:rPr lang="en-GB" sz="3600" dirty="0" smtClean="0"/>
              <a:t>Architecture</a:t>
            </a:r>
            <a:br>
              <a:rPr lang="en-GB" sz="3600" dirty="0" smtClean="0"/>
            </a:br>
            <a:r>
              <a:rPr lang="en-GB" sz="3200" dirty="0" smtClean="0"/>
              <a:t>Introduction to Unified Process</a:t>
            </a:r>
            <a:endParaRPr lang="en-GB" sz="3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429000" y="5757446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Instructor: Prof. </a:t>
            </a:r>
            <a:r>
              <a:rPr lang="en-US" b="1" dirty="0" err="1" smtClean="0">
                <a:solidFill>
                  <a:schemeClr val="bg1"/>
                </a:solidFill>
              </a:rPr>
              <a:t>Santonu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Sarkar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5" descr="Picture 7.png"/>
          <p:cNvPicPr>
            <a:picLocks noChangeAspect="1"/>
          </p:cNvPicPr>
          <p:nvPr/>
        </p:nvPicPr>
        <p:blipFill>
          <a:blip r:embed="rId3" cstate="print"/>
          <a:srcRect l="1923" b="5336"/>
          <a:stretch>
            <a:fillRect/>
          </a:stretch>
        </p:blipFill>
        <p:spPr bwMode="auto">
          <a:xfrm>
            <a:off x="7369175" y="0"/>
            <a:ext cx="160655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2536825" y="1125538"/>
            <a:ext cx="2328863" cy="476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814888" y="1125538"/>
            <a:ext cx="2235200" cy="4445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9525" y="1125538"/>
            <a:ext cx="2581275" cy="47625"/>
          </a:xfrm>
          <a:prstGeom prst="rect">
            <a:avLst/>
          </a:prstGeom>
          <a:solidFill>
            <a:srgbClr val="FFC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630738" y="6550025"/>
            <a:ext cx="2328862" cy="492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907213" y="6550025"/>
            <a:ext cx="2236787" cy="4603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084388" y="6550025"/>
            <a:ext cx="2579687" cy="49213"/>
          </a:xfrm>
          <a:prstGeom prst="rect">
            <a:avLst/>
          </a:prstGeom>
          <a:solidFill>
            <a:srgbClr val="FFC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153" name="TextBox 12"/>
          <p:cNvSpPr txBox="1">
            <a:spLocks noChangeArrowheads="1"/>
          </p:cNvSpPr>
          <p:nvPr/>
        </p:nvSpPr>
        <p:spPr bwMode="auto">
          <a:xfrm>
            <a:off x="1676400" y="3040063"/>
            <a:ext cx="5410200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latin typeface="Calibri" pitchFamily="34" charset="0"/>
              </a:rPr>
              <a:t>Thank You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C86219D8-D3CD-472B-9381-C1902B850A54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30B818-4B24-4404-ACBB-85DE12044531}" type="datetime1">
              <a:rPr lang="en-US" smtClean="0"/>
              <a:pPr>
                <a:defRPr/>
              </a:pPr>
              <a:t>11/4/15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(Rational) Unified Process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5029200"/>
          </a:xfrm>
        </p:spPr>
        <p:txBody>
          <a:bodyPr/>
          <a:lstStyle/>
          <a:p>
            <a:r>
              <a:rPr lang="en-US" sz="2400" dirty="0" smtClean="0"/>
              <a:t>While UML provided the necessary technology for OO software design</a:t>
            </a:r>
          </a:p>
          <a:p>
            <a:r>
              <a:rPr lang="en-US" sz="2400" dirty="0" smtClean="0"/>
              <a:t>Unified process gives a framework to build the software using UML</a:t>
            </a:r>
          </a:p>
          <a:p>
            <a:r>
              <a:rPr lang="en-US" sz="2400" dirty="0" smtClean="0"/>
              <a:t>Iterative approach</a:t>
            </a:r>
          </a:p>
          <a:p>
            <a:r>
              <a:rPr lang="en-US" sz="2400" dirty="0" smtClean="0"/>
              <a:t>Five main phases</a:t>
            </a:r>
          </a:p>
          <a:p>
            <a:pPr lvl="1"/>
            <a:r>
              <a:rPr lang="en-US" sz="1800" dirty="0" smtClean="0"/>
              <a:t>Inception </a:t>
            </a:r>
          </a:p>
          <a:p>
            <a:pPr lvl="2"/>
            <a:r>
              <a:rPr lang="en-US" sz="1400" dirty="0" smtClean="0"/>
              <a:t>Establish a justification and define project scope</a:t>
            </a:r>
          </a:p>
          <a:p>
            <a:pPr lvl="2"/>
            <a:r>
              <a:rPr lang="en-US" sz="1400" dirty="0" smtClean="0"/>
              <a:t>Outline the use cases and key requirements that will drive the design tradeoffs Outline one or more candidate architectures</a:t>
            </a:r>
          </a:p>
          <a:p>
            <a:pPr lvl="2"/>
            <a:r>
              <a:rPr lang="en-US" sz="1400" dirty="0" smtClean="0"/>
              <a:t>Identify risks and prepare a preliminary project schedule </a:t>
            </a:r>
            <a:r>
              <a:rPr lang="en-US" sz="1400" dirty="0" err="1" smtClean="0"/>
              <a:t>alongwith</a:t>
            </a:r>
            <a:r>
              <a:rPr lang="en-US" sz="1400" dirty="0" smtClean="0"/>
              <a:t> cost estimate</a:t>
            </a:r>
          </a:p>
          <a:p>
            <a:pPr lvl="1"/>
            <a:r>
              <a:rPr lang="en-US" sz="1800" dirty="0" smtClean="0"/>
              <a:t>Elaboration (Architecture and Design)</a:t>
            </a:r>
          </a:p>
          <a:p>
            <a:pPr lvl="1"/>
            <a:r>
              <a:rPr lang="en-US" sz="1800" dirty="0" smtClean="0"/>
              <a:t>Construction (Actual implementation)</a:t>
            </a:r>
          </a:p>
          <a:p>
            <a:pPr lvl="1"/>
            <a:r>
              <a:rPr lang="en-US" sz="1800" dirty="0" smtClean="0"/>
              <a:t>Transition (initial release) </a:t>
            </a:r>
          </a:p>
          <a:p>
            <a:pPr lvl="1"/>
            <a:r>
              <a:rPr lang="en-US" sz="1800" dirty="0" smtClean="0"/>
              <a:t>Production (Actual deployment)</a:t>
            </a:r>
          </a:p>
          <a:p>
            <a:pPr lvl="1" algn="r"/>
            <a:r>
              <a:rPr lang="en-US" sz="1600" dirty="0" err="1" smtClean="0"/>
              <a:t>Rumbaugh</a:t>
            </a:r>
            <a:r>
              <a:rPr lang="en-US" sz="1600" dirty="0" smtClean="0"/>
              <a:t>, </a:t>
            </a:r>
            <a:r>
              <a:rPr lang="en-US" sz="1600" dirty="0" err="1" smtClean="0"/>
              <a:t>Booch</a:t>
            </a:r>
            <a:r>
              <a:rPr lang="en-US" sz="1600" dirty="0" smtClean="0"/>
              <a:t>, Jacobson </a:t>
            </a:r>
            <a:endParaRPr lang="en-US" sz="1600" dirty="0"/>
          </a:p>
          <a:p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41A165-0098-4580-939A-BAE6E4C86146}" type="datetime1">
              <a:rPr lang="en-US" smtClean="0"/>
              <a:pPr>
                <a:defRPr/>
              </a:pPr>
              <a:t>11/4/15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492875"/>
            <a:ext cx="2133600" cy="365125"/>
          </a:xfrm>
        </p:spPr>
        <p:txBody>
          <a:bodyPr/>
          <a:lstStyle/>
          <a:p>
            <a:pPr>
              <a:defRPr/>
            </a:pPr>
            <a:fld id="{4D094BB5-FA31-4C4A-832D-C4069DAEFC6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1076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4600" y="1295400"/>
            <a:ext cx="2743200" cy="3810000"/>
          </a:xfrm>
        </p:spPr>
        <p:txBody>
          <a:bodyPr/>
          <a:lstStyle/>
          <a:p>
            <a:r>
              <a:rPr lang="en-US" sz="2400" dirty="0" smtClean="0"/>
              <a:t>Architecture Focused all the time</a:t>
            </a:r>
          </a:p>
          <a:p>
            <a:r>
              <a:rPr lang="en-US" sz="2400" dirty="0" smtClean="0"/>
              <a:t>Starts during inception and described in detail during the elaboration phase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865DF7-9142-47DD-B0C5-2E65E9E97346}" type="datetime1">
              <a:rPr lang="en-US" smtClean="0"/>
              <a:pPr>
                <a:defRPr/>
              </a:pPr>
              <a:t>11/4/15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219200"/>
            <a:ext cx="6261100" cy="402590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1143000" y="6442502"/>
            <a:ext cx="75438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smtClean="0"/>
              <a:t>"Development-iterative" by </a:t>
            </a:r>
            <a:r>
              <a:rPr lang="en-US" sz="1050" dirty="0" err="1" smtClean="0"/>
              <a:t>Dutchguilder</a:t>
            </a:r>
            <a:r>
              <a:rPr lang="en-US" sz="1050" dirty="0" smtClean="0"/>
              <a:t> - Own work. Licensed under Public Domain via Commons –</a:t>
            </a:r>
          </a:p>
          <a:p>
            <a:r>
              <a:rPr lang="en-US" sz="1050" dirty="0" smtClean="0"/>
              <a:t> </a:t>
            </a:r>
            <a:r>
              <a:rPr lang="en-US" sz="1050" dirty="0" err="1" smtClean="0"/>
              <a:t>https://commons.wikimedia.org/wiki/File:Development-iterative.png#/media/File:Development-iterative.png</a:t>
            </a:r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Driven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Starts during Inception-Elaboration Phase</a:t>
            </a:r>
          </a:p>
          <a:p>
            <a:r>
              <a:rPr lang="en-US" sz="2800" dirty="0" smtClean="0"/>
              <a:t>Mostly used in the context of Agile development</a:t>
            </a:r>
          </a:p>
          <a:p>
            <a:r>
              <a:rPr lang="en-US" sz="2800" dirty="0" smtClean="0"/>
              <a:t>The requirement is modeled as a set of features</a:t>
            </a:r>
          </a:p>
          <a:p>
            <a:pPr lvl="1"/>
            <a:r>
              <a:rPr lang="en-US" sz="2400" dirty="0" smtClean="0"/>
              <a:t>A feature is a client-valued functionality that can be implemented and demonstrated quickly</a:t>
            </a:r>
          </a:p>
          <a:p>
            <a:r>
              <a:rPr lang="en-US" sz="2800" dirty="0" smtClean="0"/>
              <a:t>‘Feature’ template </a:t>
            </a:r>
            <a:r>
              <a:rPr lang="en-US" sz="2800" i="1" dirty="0" smtClean="0"/>
              <a:t>&lt;action&gt; </a:t>
            </a:r>
            <a:r>
              <a:rPr lang="en-US" sz="2800" b="1" dirty="0" smtClean="0"/>
              <a:t>the </a:t>
            </a:r>
            <a:r>
              <a:rPr lang="en-US" sz="2800" i="1" dirty="0" smtClean="0"/>
              <a:t>&lt;result&gt; </a:t>
            </a:r>
            <a:r>
              <a:rPr lang="en-US" sz="2800" dirty="0" smtClean="0"/>
              <a:t>(</a:t>
            </a:r>
            <a:r>
              <a:rPr lang="en-US" sz="2800" b="1" dirty="0" err="1" smtClean="0"/>
              <a:t>by</a:t>
            </a:r>
            <a:r>
              <a:rPr lang="en-US" sz="2800" dirty="0" err="1" smtClean="0"/>
              <a:t>|</a:t>
            </a:r>
            <a:r>
              <a:rPr lang="en-US" sz="2800" b="1" dirty="0" err="1" smtClean="0"/>
              <a:t>for</a:t>
            </a:r>
            <a:r>
              <a:rPr lang="en-US" sz="2800" dirty="0" err="1" smtClean="0"/>
              <a:t>|</a:t>
            </a:r>
            <a:r>
              <a:rPr lang="en-US" sz="2800" b="1" dirty="0" err="1" smtClean="0"/>
              <a:t>of</a:t>
            </a:r>
            <a:r>
              <a:rPr lang="en-US" sz="2800" dirty="0" err="1" smtClean="0"/>
              <a:t>|</a:t>
            </a:r>
            <a:r>
              <a:rPr lang="en-US" sz="2800" b="1" dirty="0" err="1" smtClean="0"/>
              <a:t>to</a:t>
            </a:r>
            <a:r>
              <a:rPr lang="en-US" sz="2800" dirty="0" smtClean="0"/>
              <a:t>) </a:t>
            </a:r>
            <a:r>
              <a:rPr lang="en-US" sz="2800" b="1" dirty="0" err="1" smtClean="0"/>
              <a:t>a(n</a:t>
            </a:r>
            <a:r>
              <a:rPr lang="en-US" sz="2800" b="1" dirty="0" smtClean="0"/>
              <a:t>)</a:t>
            </a:r>
            <a:r>
              <a:rPr lang="en-US" sz="2800" dirty="0" smtClean="0"/>
              <a:t> </a:t>
            </a:r>
            <a:r>
              <a:rPr lang="en-US" sz="2800" i="1" dirty="0" smtClean="0"/>
              <a:t>&lt;object&gt;</a:t>
            </a:r>
          </a:p>
          <a:p>
            <a:pPr lvl="1"/>
            <a:r>
              <a:rPr lang="en-US" sz="2400" dirty="0" smtClean="0"/>
              <a:t>Add a product to a shopping-cart</a:t>
            </a:r>
          </a:p>
          <a:p>
            <a:pPr lvl="1"/>
            <a:r>
              <a:rPr lang="en-US" sz="2400" dirty="0" smtClean="0"/>
              <a:t>Store the shipping-information for the customer</a:t>
            </a:r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865DF7-9142-47DD-B0C5-2E65E9E97346}" type="datetime1">
              <a:rPr lang="en-US" smtClean="0"/>
              <a:pPr>
                <a:defRPr/>
              </a:pPr>
              <a:t>11/4/15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Feature to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a set of features are collected</a:t>
            </a:r>
          </a:p>
          <a:p>
            <a:r>
              <a:rPr lang="en-US" dirty="0" smtClean="0"/>
              <a:t>Similar features are grouped together into a module</a:t>
            </a:r>
          </a:p>
          <a:p>
            <a:r>
              <a:rPr lang="en-US" dirty="0" smtClean="0"/>
              <a:t>Set of clusters created out of the features, forms a set of modules</a:t>
            </a:r>
          </a:p>
          <a:p>
            <a:r>
              <a:rPr lang="en-US" dirty="0" smtClean="0"/>
              <a:t>This becomes the basic Module Structure</a:t>
            </a:r>
          </a:p>
          <a:p>
            <a:pPr lvl="1"/>
            <a:r>
              <a:rPr lang="en-US" dirty="0" smtClean="0"/>
              <a:t>Recall the software architecture and views…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865DF7-9142-47DD-B0C5-2E65E9E97346}" type="datetime1">
              <a:rPr lang="en-US" smtClean="0"/>
              <a:pPr>
                <a:defRPr/>
              </a:pPr>
              <a:t>11/4/15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Use-case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382000" cy="5029200"/>
          </a:xfrm>
        </p:spPr>
        <p:txBody>
          <a:bodyPr/>
          <a:lstStyle/>
          <a:p>
            <a:r>
              <a:rPr lang="en-US" sz="2400" dirty="0" smtClean="0"/>
              <a:t>Use-cases are used to describe an usage scenario from the user’s point of view</a:t>
            </a:r>
          </a:p>
          <a:p>
            <a:pPr lvl="1"/>
            <a:r>
              <a:rPr lang="en-US" sz="2000" dirty="0" smtClean="0"/>
              <a:t>Create a basic use-case diagram</a:t>
            </a:r>
          </a:p>
          <a:p>
            <a:pPr lvl="1"/>
            <a:r>
              <a:rPr lang="en-US" sz="2000" dirty="0" smtClean="0"/>
              <a:t>Elaborate each use-case</a:t>
            </a:r>
          </a:p>
          <a:p>
            <a:r>
              <a:rPr lang="en-US" sz="2400" dirty="0" smtClean="0"/>
              <a:t>To create Use-Case</a:t>
            </a:r>
          </a:p>
          <a:p>
            <a:pPr lvl="1"/>
            <a:r>
              <a:rPr lang="en-US" sz="2000" dirty="0" smtClean="0"/>
              <a:t>Define actors (who will use this use-case)</a:t>
            </a:r>
          </a:p>
          <a:p>
            <a:pPr lvl="1"/>
            <a:r>
              <a:rPr lang="en-US" sz="2000" dirty="0" smtClean="0"/>
              <a:t>Describe the scenario</a:t>
            </a:r>
          </a:p>
          <a:p>
            <a:pPr lvl="2"/>
            <a:r>
              <a:rPr lang="en-US" sz="1600" dirty="0" smtClean="0"/>
              <a:t>Preconditions</a:t>
            </a:r>
          </a:p>
          <a:p>
            <a:pPr lvl="2"/>
            <a:r>
              <a:rPr lang="en-US" sz="1600" dirty="0" smtClean="0"/>
              <a:t>Main tasks</a:t>
            </a:r>
          </a:p>
          <a:p>
            <a:pPr lvl="2"/>
            <a:r>
              <a:rPr lang="en-US" sz="1600" dirty="0" smtClean="0"/>
              <a:t>Exceptions</a:t>
            </a:r>
          </a:p>
          <a:p>
            <a:pPr lvl="2"/>
            <a:r>
              <a:rPr lang="en-US" sz="1600" dirty="0" smtClean="0"/>
              <a:t>Variation in the actors interaction</a:t>
            </a:r>
          </a:p>
          <a:p>
            <a:pPr lvl="2"/>
            <a:r>
              <a:rPr lang="en-US" sz="1600" dirty="0" smtClean="0"/>
              <a:t>What system information will the actor acquire, produce or change?</a:t>
            </a:r>
          </a:p>
          <a:p>
            <a:pPr lvl="2"/>
            <a:r>
              <a:rPr lang="en-US" sz="1600" dirty="0" smtClean="0"/>
              <a:t>Will the actor have to inform about the changes?</a:t>
            </a:r>
          </a:p>
          <a:p>
            <a:pPr lvl="2"/>
            <a:r>
              <a:rPr lang="en-US" sz="1600" dirty="0" smtClean="0"/>
              <a:t>Does the actor wish to be informed about any unexpected changes?</a:t>
            </a:r>
          </a:p>
          <a:p>
            <a:pPr lvl="1"/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865DF7-9142-47DD-B0C5-2E65E9E97346}" type="datetime1">
              <a:rPr lang="en-US" smtClean="0"/>
              <a:pPr>
                <a:defRPr/>
              </a:pPr>
              <a:t>11/4/15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step towards Module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5029200"/>
          </a:xfrm>
        </p:spPr>
        <p:txBody>
          <a:bodyPr/>
          <a:lstStyle/>
          <a:p>
            <a:r>
              <a:rPr lang="en-US" dirty="0" smtClean="0"/>
              <a:t>Analysis Classes are not the final implementation level classes. They are more coarse grained. They are typically modules. They manifest as</a:t>
            </a:r>
          </a:p>
          <a:p>
            <a:pPr lvl="1"/>
            <a:r>
              <a:rPr lang="en-US" dirty="0" smtClean="0"/>
              <a:t>External Entities</a:t>
            </a:r>
          </a:p>
          <a:p>
            <a:pPr lvl="2"/>
            <a:r>
              <a:rPr lang="en-US" dirty="0" smtClean="0"/>
              <a:t>Other systems, devices that produce or consume information related to this system</a:t>
            </a:r>
          </a:p>
          <a:p>
            <a:pPr lvl="1"/>
            <a:r>
              <a:rPr lang="en-US" dirty="0" smtClean="0"/>
              <a:t>Things </a:t>
            </a:r>
          </a:p>
          <a:p>
            <a:pPr lvl="2"/>
            <a:r>
              <a:rPr lang="en-US" dirty="0" smtClean="0"/>
              <a:t>Report, letters, signals</a:t>
            </a:r>
          </a:p>
          <a:p>
            <a:pPr lvl="1"/>
            <a:r>
              <a:rPr lang="en-US" dirty="0" smtClean="0"/>
              <a:t>Structure</a:t>
            </a:r>
          </a:p>
          <a:p>
            <a:pPr lvl="2"/>
            <a:r>
              <a:rPr lang="en-US" dirty="0" smtClean="0"/>
              <a:t>Sensors, four-wheeled car,… that define a class of objects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865DF7-9142-47DD-B0C5-2E65E9E97346}" type="datetime1">
              <a:rPr lang="en-US" smtClean="0"/>
              <a:pPr>
                <a:defRPr/>
              </a:pPr>
              <a:t>11/4/15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Classes manifest as…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Event Occurrences</a:t>
            </a:r>
          </a:p>
          <a:p>
            <a:pPr lvl="1"/>
            <a:r>
              <a:rPr lang="en-US" sz="2400" dirty="0" smtClean="0"/>
              <a:t>Transfer of fund, Completion of Job</a:t>
            </a:r>
          </a:p>
          <a:p>
            <a:r>
              <a:rPr lang="en-US" sz="2800" dirty="0" smtClean="0"/>
              <a:t>Roles</a:t>
            </a:r>
          </a:p>
          <a:p>
            <a:pPr lvl="1"/>
            <a:r>
              <a:rPr lang="en-US" sz="2400" dirty="0" smtClean="0"/>
              <a:t>People who interact with the systems (Manager, engineer, etc.)-- Actors</a:t>
            </a:r>
          </a:p>
          <a:p>
            <a:r>
              <a:rPr lang="en-US" sz="2800" dirty="0" smtClean="0"/>
              <a:t>Organizational Units</a:t>
            </a:r>
          </a:p>
          <a:p>
            <a:pPr lvl="1"/>
            <a:r>
              <a:rPr lang="en-US" sz="2400" dirty="0" smtClean="0"/>
              <a:t>Divisions or groups that are important for this system</a:t>
            </a:r>
          </a:p>
          <a:p>
            <a:r>
              <a:rPr lang="en-US" sz="2800" dirty="0" smtClean="0"/>
              <a:t>Places</a:t>
            </a:r>
          </a:p>
          <a:p>
            <a:pPr lvl="1"/>
            <a:r>
              <a:rPr lang="en-US" sz="2400" dirty="0" smtClean="0"/>
              <a:t>Location that establish the  context of the overall functionality of the system </a:t>
            </a:r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865DF7-9142-47DD-B0C5-2E65E9E97346}" type="datetime1">
              <a:rPr lang="en-US" smtClean="0"/>
              <a:pPr>
                <a:defRPr/>
              </a:pPr>
              <a:t>11/4/15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these classes?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Get the noun phrases. They are the potential objects. </a:t>
            </a:r>
          </a:p>
          <a:p>
            <a:r>
              <a:rPr lang="en-US" sz="2800" dirty="0" smtClean="0"/>
              <a:t>Apply the following heuristics to get a legitimate analysis class</a:t>
            </a:r>
          </a:p>
          <a:p>
            <a:pPr lvl="1"/>
            <a:r>
              <a:rPr lang="en-US" sz="2400" dirty="0" smtClean="0"/>
              <a:t>It should retain information for processing</a:t>
            </a:r>
          </a:p>
          <a:p>
            <a:pPr lvl="1"/>
            <a:r>
              <a:rPr lang="en-US" sz="2400" dirty="0" smtClean="0"/>
              <a:t>It should have a set of identifiable operations</a:t>
            </a:r>
          </a:p>
          <a:p>
            <a:pPr lvl="1"/>
            <a:r>
              <a:rPr lang="en-US" sz="2400" dirty="0" smtClean="0"/>
              <a:t>Multiple attributes should be there for a class</a:t>
            </a:r>
          </a:p>
          <a:p>
            <a:pPr lvl="1"/>
            <a:r>
              <a:rPr lang="en-US" sz="2400" dirty="0" smtClean="0"/>
              <a:t>Operations should be applicable for all instances of this class</a:t>
            </a:r>
          </a:p>
          <a:p>
            <a:pPr lvl="1"/>
            <a:r>
              <a:rPr lang="en-US" sz="2400" dirty="0" smtClean="0"/>
              <a:t>Attributes should be meaningful for all instances of this class</a:t>
            </a:r>
          </a:p>
          <a:p>
            <a:pPr lvl="1"/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865DF7-9142-47DD-B0C5-2E65E9E97346}" type="datetime1">
              <a:rPr lang="en-US" smtClean="0"/>
              <a:pPr>
                <a:defRPr/>
              </a:pPr>
              <a:t>11/4/15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HINKCELLSHAPEDONOTDELETE" val="pxj6J5YpVpUWcXirqsVerrg"/>
</p:tagLst>
</file>

<file path=ppt/tags/tag3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HINKCELLSHAPEDONOTDELETE" val="pazLF0WJW5EyJOICodr4e_Q"/>
</p:tagLst>
</file>

<file path=ppt/tags/tag4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HINKCELLSHAPEDONOTDELETE" val="pbAqiBjI2F0qmvARk_Plqv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6833</TotalTime>
  <Words>622</Words>
  <Application>Microsoft Macintosh PowerPoint</Application>
  <PresentationFormat>On-screen Show (4:3)</PresentationFormat>
  <Paragraphs>97</Paragraphs>
  <Slides>10</Slides>
  <Notes>2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think-cell Slide</vt:lpstr>
      <vt:lpstr>SS ZG653 (RL 8.3): Software Architecture Introduction to Unified Process</vt:lpstr>
      <vt:lpstr>What is (Rational) Unified Process</vt:lpstr>
      <vt:lpstr>Architecture Activities</vt:lpstr>
      <vt:lpstr>Feature Driven Design</vt:lpstr>
      <vt:lpstr>From Feature to Architecture</vt:lpstr>
      <vt:lpstr>Use-case Model</vt:lpstr>
      <vt:lpstr>First step towards Module Views</vt:lpstr>
      <vt:lpstr>Analysis Classes manifest as…</vt:lpstr>
      <vt:lpstr>How to get these classes?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Name: ERP Progress Update</dc:title>
  <dc:creator>sachin.arya;Santonu Sarkar</dc:creator>
  <cp:lastModifiedBy>Santonu sarkar</cp:lastModifiedBy>
  <cp:revision>737</cp:revision>
  <dcterms:created xsi:type="dcterms:W3CDTF">2015-11-04T12:33:11Z</dcterms:created>
  <dcterms:modified xsi:type="dcterms:W3CDTF">2015-11-04T12:34:50Z</dcterms:modified>
</cp:coreProperties>
</file>