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44" r:id="rId2"/>
    <p:sldId id="348" r:id="rId3"/>
    <p:sldId id="349" r:id="rId4"/>
    <p:sldId id="351" r:id="rId5"/>
    <p:sldId id="450" r:id="rId6"/>
    <p:sldId id="451" r:id="rId7"/>
    <p:sldId id="353" r:id="rId8"/>
    <p:sldId id="354" r:id="rId9"/>
    <p:sldId id="355" r:id="rId10"/>
    <p:sldId id="356" r:id="rId11"/>
    <p:sldId id="360" r:id="rId12"/>
    <p:sldId id="362" r:id="rId13"/>
    <p:sldId id="363" r:id="rId14"/>
    <p:sldId id="364" r:id="rId15"/>
    <p:sldId id="367" r:id="rId16"/>
    <p:sldId id="368" r:id="rId17"/>
    <p:sldId id="369" r:id="rId18"/>
    <p:sldId id="370" r:id="rId19"/>
    <p:sldId id="371" r:id="rId20"/>
    <p:sldId id="372" r:id="rId21"/>
    <p:sldId id="452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 xmlns:mv="urn:schemas-microsoft-com:mac:vml" xmlns:mc="http://schemas.openxmlformats.org/markup-compatibility/2006">
        <p14:section name="Default Section" id="{E079857D-7025-4752-92DF-7B78DE4A995C}">
          <p14:sldIdLst>
            <p14:sldId id="344"/>
            <p14:sldId id="348"/>
            <p14:sldId id="349"/>
            <p14:sldId id="351"/>
            <p14:sldId id="450"/>
            <p14:sldId id="451"/>
            <p14:sldId id="353"/>
            <p14:sldId id="354"/>
            <p14:sldId id="355"/>
            <p14:sldId id="356"/>
            <p14:sldId id="360"/>
            <p14:sldId id="362"/>
            <p14:sldId id="363"/>
            <p14:sldId id="364"/>
            <p14:sldId id="367"/>
            <p14:sldId id="368"/>
            <p14:sldId id="369"/>
          </p14:sldIdLst>
        </p14:section>
        <p14:section name="Layer Pattern" id="{D821C582-37B9-4EEB-9F63-304FCB222DCE}">
          <p14:sldIdLst>
            <p14:sldId id="370"/>
            <p14:sldId id="371"/>
            <p14:sldId id="372"/>
            <p14:sldId id="373"/>
            <p14:sldId id="441"/>
            <p14:sldId id="449"/>
            <p14:sldId id="445"/>
            <p14:sldId id="374"/>
            <p14:sldId id="375"/>
            <p14:sldId id="376"/>
            <p14:sldId id="377"/>
            <p14:sldId id="379"/>
            <p14:sldId id="381"/>
            <p14:sldId id="447"/>
            <p14:sldId id="385"/>
            <p14:sldId id="386"/>
            <p14:sldId id="387"/>
            <p14:sldId id="388"/>
            <p14:sldId id="389"/>
            <p14:sldId id="392"/>
            <p14:sldId id="394"/>
            <p14:sldId id="396"/>
            <p14:sldId id="398"/>
            <p14:sldId id="448"/>
            <p14:sldId id="401"/>
            <p14:sldId id="34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65" autoAdjust="0"/>
    <p:restoredTop sz="87931" autoAdjust="0"/>
  </p:normalViewPr>
  <p:slideViewPr>
    <p:cSldViewPr>
      <p:cViewPr>
        <p:scale>
          <a:sx n="46" d="100"/>
          <a:sy n="46" d="100"/>
        </p:scale>
        <p:origin x="-73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3240BC-7254-42CA-ACE1-676169A583B7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8BFFA4B-F458-45ED-B26D-098B81EFA566}">
      <dgm:prSet phldrT="[Text]"/>
      <dgm:spPr/>
      <dgm:t>
        <a:bodyPr/>
        <a:lstStyle/>
        <a:p>
          <a:r>
            <a:rPr lang="en-US" dirty="0" smtClean="0"/>
            <a:t>Pattern</a:t>
          </a:r>
          <a:endParaRPr lang="en-US" dirty="0"/>
        </a:p>
      </dgm:t>
    </dgm:pt>
    <dgm:pt modelId="{F85E66D1-3A13-4D6A-BA88-363859CADC91}" type="parTrans" cxnId="{B2093F98-3ED8-4744-B167-8D730F8B27DD}">
      <dgm:prSet/>
      <dgm:spPr/>
      <dgm:t>
        <a:bodyPr/>
        <a:lstStyle/>
        <a:p>
          <a:endParaRPr lang="en-US"/>
        </a:p>
      </dgm:t>
    </dgm:pt>
    <dgm:pt modelId="{FDACC490-08DF-456F-9B26-F2F3E33828CD}" type="sibTrans" cxnId="{B2093F98-3ED8-4744-B167-8D730F8B27DD}">
      <dgm:prSet/>
      <dgm:spPr/>
      <dgm:t>
        <a:bodyPr/>
        <a:lstStyle/>
        <a:p>
          <a:endParaRPr lang="en-US"/>
        </a:p>
      </dgm:t>
    </dgm:pt>
    <dgm:pt modelId="{E718E1F6-9461-4DCD-97E2-0B839EB8091E}">
      <dgm:prSet phldrT="[Text]" custT="1"/>
      <dgm:spPr/>
      <dgm:t>
        <a:bodyPr/>
        <a:lstStyle/>
        <a:p>
          <a:r>
            <a:rPr lang="en-US" sz="3200" dirty="0" smtClean="0"/>
            <a:t>Context</a:t>
          </a:r>
          <a:r>
            <a:rPr lang="en-US" sz="2100" dirty="0" smtClean="0"/>
            <a:t/>
          </a:r>
          <a:br>
            <a:rPr lang="en-US" sz="2100" dirty="0" smtClean="0"/>
          </a:br>
          <a:r>
            <a:rPr lang="en-US" sz="2100" dirty="0" smtClean="0"/>
            <a:t/>
          </a:r>
          <a:br>
            <a:rPr lang="en-US" sz="2100" dirty="0" smtClean="0"/>
          </a:br>
          <a:r>
            <a:rPr lang="en-US" altLang="en-US" sz="2100" dirty="0" smtClean="0">
              <a:latin typeface="Arial" charset="0"/>
            </a:rPr>
            <a:t>A situation giving rise to a problem</a:t>
          </a:r>
          <a:endParaRPr lang="en-US" sz="2100" dirty="0"/>
        </a:p>
      </dgm:t>
    </dgm:pt>
    <dgm:pt modelId="{179D531C-BB1D-4493-9DE1-03AA197AA21D}" type="parTrans" cxnId="{4C0F9F7C-C1B1-4ACB-8C26-33CBF7DC658C}">
      <dgm:prSet/>
      <dgm:spPr/>
      <dgm:t>
        <a:bodyPr/>
        <a:lstStyle/>
        <a:p>
          <a:endParaRPr lang="en-US"/>
        </a:p>
      </dgm:t>
    </dgm:pt>
    <dgm:pt modelId="{C2C5EABE-9A9B-4160-B6D0-1F154E8D419F}" type="sibTrans" cxnId="{4C0F9F7C-C1B1-4ACB-8C26-33CBF7DC658C}">
      <dgm:prSet/>
      <dgm:spPr/>
      <dgm:t>
        <a:bodyPr/>
        <a:lstStyle/>
        <a:p>
          <a:endParaRPr lang="en-US"/>
        </a:p>
      </dgm:t>
    </dgm:pt>
    <dgm:pt modelId="{9B5D638C-E7C9-4A88-A0AE-C4BD51A95F1D}">
      <dgm:prSet phldrT="[Text]" custT="1"/>
      <dgm:spPr/>
      <dgm:t>
        <a:bodyPr/>
        <a:lstStyle/>
        <a:p>
          <a:r>
            <a:rPr lang="en-US" sz="3200" dirty="0" smtClean="0"/>
            <a:t>Problem</a:t>
          </a:r>
          <a:r>
            <a:rPr lang="en-US" sz="2100" dirty="0" smtClean="0"/>
            <a:t/>
          </a:r>
          <a:br>
            <a:rPr lang="en-US" sz="2100" dirty="0" smtClean="0"/>
          </a:br>
          <a:r>
            <a:rPr lang="en-US" sz="2100" dirty="0" smtClean="0"/>
            <a:t/>
          </a:r>
          <a:br>
            <a:rPr lang="en-US" sz="2100" dirty="0" smtClean="0"/>
          </a:br>
          <a:r>
            <a:rPr lang="en-US" altLang="en-US" sz="2100" dirty="0" smtClean="0">
              <a:latin typeface="Arial" charset="0"/>
            </a:rPr>
            <a:t>The recurring problem arising in that context</a:t>
          </a:r>
          <a:endParaRPr lang="en-US" sz="2100" dirty="0"/>
        </a:p>
      </dgm:t>
    </dgm:pt>
    <dgm:pt modelId="{EE0BE385-8F69-4A70-9936-4EBD552FBE0B}" type="parTrans" cxnId="{619ECF92-EC19-4D86-9B14-155162240CA5}">
      <dgm:prSet/>
      <dgm:spPr/>
      <dgm:t>
        <a:bodyPr/>
        <a:lstStyle/>
        <a:p>
          <a:endParaRPr lang="en-US"/>
        </a:p>
      </dgm:t>
    </dgm:pt>
    <dgm:pt modelId="{370BD509-CE57-4FEF-B859-68916CDEDAE8}" type="sibTrans" cxnId="{619ECF92-EC19-4D86-9B14-155162240CA5}">
      <dgm:prSet/>
      <dgm:spPr/>
      <dgm:t>
        <a:bodyPr/>
        <a:lstStyle/>
        <a:p>
          <a:endParaRPr lang="en-US"/>
        </a:p>
      </dgm:t>
    </dgm:pt>
    <dgm:pt modelId="{BDCD17B1-8F5E-4A66-9B8A-368E4767B97D}">
      <dgm:prSet phldrT="[Text]" custT="1"/>
      <dgm:spPr/>
      <dgm:t>
        <a:bodyPr/>
        <a:lstStyle/>
        <a:p>
          <a:r>
            <a:rPr lang="en-US" sz="3200" dirty="0" smtClean="0"/>
            <a:t>Solution</a:t>
          </a:r>
          <a:r>
            <a:rPr lang="en-US" sz="2100" dirty="0" smtClean="0"/>
            <a:t/>
          </a:r>
          <a:br>
            <a:rPr lang="en-US" sz="2100" dirty="0" smtClean="0"/>
          </a:br>
          <a:r>
            <a:rPr lang="en-US" sz="2100" dirty="0" smtClean="0"/>
            <a:t/>
          </a:r>
          <a:br>
            <a:rPr lang="en-US" sz="2100" dirty="0" smtClean="0"/>
          </a:br>
          <a:r>
            <a:rPr lang="en-US" altLang="en-US" sz="2100" dirty="0" smtClean="0">
              <a:latin typeface="Arial" charset="0"/>
            </a:rPr>
            <a:t>A proven solution of the problem</a:t>
          </a:r>
          <a:endParaRPr lang="en-US" sz="2100" dirty="0"/>
        </a:p>
      </dgm:t>
    </dgm:pt>
    <dgm:pt modelId="{D6BE15EE-FED5-41EA-A9A4-53A74CE5C59A}" type="parTrans" cxnId="{93AF4489-3528-43AD-9D0C-C3558B6C2472}">
      <dgm:prSet/>
      <dgm:spPr/>
      <dgm:t>
        <a:bodyPr/>
        <a:lstStyle/>
        <a:p>
          <a:endParaRPr lang="en-US"/>
        </a:p>
      </dgm:t>
    </dgm:pt>
    <dgm:pt modelId="{BFC51EB1-2DE9-4204-BA4B-E1079A9E4588}" type="sibTrans" cxnId="{93AF4489-3528-43AD-9D0C-C3558B6C2472}">
      <dgm:prSet/>
      <dgm:spPr/>
      <dgm:t>
        <a:bodyPr/>
        <a:lstStyle/>
        <a:p>
          <a:endParaRPr lang="en-US"/>
        </a:p>
      </dgm:t>
    </dgm:pt>
    <dgm:pt modelId="{896F885B-50E5-48AF-9B5F-E1FD40F0D1C8}" type="pres">
      <dgm:prSet presAssocID="{713240BC-7254-42CA-ACE1-676169A583B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5F5A59-8D5D-4D18-9893-539528421A66}" type="pres">
      <dgm:prSet presAssocID="{88BFFA4B-F458-45ED-B26D-098B81EFA566}" presName="root1" presStyleCnt="0"/>
      <dgm:spPr/>
    </dgm:pt>
    <dgm:pt modelId="{A89449E4-1146-4354-84F1-7099A3EB713B}" type="pres">
      <dgm:prSet presAssocID="{88BFFA4B-F458-45ED-B26D-098B81EFA566}" presName="LevelOneTextNode" presStyleLbl="node0" presStyleIdx="0" presStyleCnt="1" custLinFactNeighborX="-992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5B4A8B-A743-4E53-B572-A33DB9F9A0F6}" type="pres">
      <dgm:prSet presAssocID="{88BFFA4B-F458-45ED-B26D-098B81EFA566}" presName="level2hierChild" presStyleCnt="0"/>
      <dgm:spPr/>
    </dgm:pt>
    <dgm:pt modelId="{901C58B6-D4C3-42C0-B1A9-A318EC5C1909}" type="pres">
      <dgm:prSet presAssocID="{179D531C-BB1D-4493-9DE1-03AA197AA21D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88D398E0-9763-4605-8E01-2439C1702CED}" type="pres">
      <dgm:prSet presAssocID="{179D531C-BB1D-4493-9DE1-03AA197AA21D}" presName="connTx" presStyleLbl="parChTrans1D2" presStyleIdx="0" presStyleCnt="3"/>
      <dgm:spPr/>
      <dgm:t>
        <a:bodyPr/>
        <a:lstStyle/>
        <a:p>
          <a:endParaRPr lang="en-US"/>
        </a:p>
      </dgm:t>
    </dgm:pt>
    <dgm:pt modelId="{9DCFDCD9-6823-4158-8AE4-61F8DA7F19C7}" type="pres">
      <dgm:prSet presAssocID="{E718E1F6-9461-4DCD-97E2-0B839EB8091E}" presName="root2" presStyleCnt="0"/>
      <dgm:spPr/>
    </dgm:pt>
    <dgm:pt modelId="{A7D0D01A-747E-485B-9884-F3644F0A0911}" type="pres">
      <dgm:prSet presAssocID="{E718E1F6-9461-4DCD-97E2-0B839EB8091E}" presName="LevelTwoTextNode" presStyleLbl="node2" presStyleIdx="0" presStyleCnt="3" custScaleX="161051" custScaleY="133100" custLinFactNeighborX="15" custLinFactNeighborY="-390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30285B-643D-4868-857A-B6A1A9E46837}" type="pres">
      <dgm:prSet presAssocID="{E718E1F6-9461-4DCD-97E2-0B839EB8091E}" presName="level3hierChild" presStyleCnt="0"/>
      <dgm:spPr/>
    </dgm:pt>
    <dgm:pt modelId="{ABD4C1E9-588C-419D-B505-3A4861EE8978}" type="pres">
      <dgm:prSet presAssocID="{EE0BE385-8F69-4A70-9936-4EBD552FBE0B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5D4ECA22-CB20-46CE-B726-0297CF47411C}" type="pres">
      <dgm:prSet presAssocID="{EE0BE385-8F69-4A70-9936-4EBD552FBE0B}" presName="connTx" presStyleLbl="parChTrans1D2" presStyleIdx="1" presStyleCnt="3"/>
      <dgm:spPr/>
      <dgm:t>
        <a:bodyPr/>
        <a:lstStyle/>
        <a:p>
          <a:endParaRPr lang="en-US"/>
        </a:p>
      </dgm:t>
    </dgm:pt>
    <dgm:pt modelId="{13467303-1A23-4E1E-AEEB-B04133D83E45}" type="pres">
      <dgm:prSet presAssocID="{9B5D638C-E7C9-4A88-A0AE-C4BD51A95F1D}" presName="root2" presStyleCnt="0"/>
      <dgm:spPr/>
    </dgm:pt>
    <dgm:pt modelId="{32B5D929-3BEE-405C-B00E-21D168D16EF0}" type="pres">
      <dgm:prSet presAssocID="{9B5D638C-E7C9-4A88-A0AE-C4BD51A95F1D}" presName="LevelTwoTextNode" presStyleLbl="node2" presStyleIdx="1" presStyleCnt="3" custScaleX="161051" custScaleY="1464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2D7CCD-0F7F-4DD5-ACC9-206E67360039}" type="pres">
      <dgm:prSet presAssocID="{9B5D638C-E7C9-4A88-A0AE-C4BD51A95F1D}" presName="level3hierChild" presStyleCnt="0"/>
      <dgm:spPr/>
    </dgm:pt>
    <dgm:pt modelId="{7FA99352-2ABC-4B1E-BEF8-05CFD030734C}" type="pres">
      <dgm:prSet presAssocID="{D6BE15EE-FED5-41EA-A9A4-53A74CE5C59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3F455F23-C966-4298-A836-D98D1773E65C}" type="pres">
      <dgm:prSet presAssocID="{D6BE15EE-FED5-41EA-A9A4-53A74CE5C59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3E9372B9-5CD5-4A21-B344-366378F5053D}" type="pres">
      <dgm:prSet presAssocID="{BDCD17B1-8F5E-4A66-9B8A-368E4767B97D}" presName="root2" presStyleCnt="0"/>
      <dgm:spPr/>
    </dgm:pt>
    <dgm:pt modelId="{B00F73B5-CD69-475A-8A49-6923784175E6}" type="pres">
      <dgm:prSet presAssocID="{BDCD17B1-8F5E-4A66-9B8A-368E4767B97D}" presName="LevelTwoTextNode" presStyleLbl="node2" presStyleIdx="2" presStyleCnt="3" custScaleX="161051" custScaleY="133100" custLinFactNeighborY="390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939D6B-5886-4C69-B707-D25F3981531D}" type="pres">
      <dgm:prSet presAssocID="{BDCD17B1-8F5E-4A66-9B8A-368E4767B97D}" presName="level3hierChild" presStyleCnt="0"/>
      <dgm:spPr/>
    </dgm:pt>
  </dgm:ptLst>
  <dgm:cxnLst>
    <dgm:cxn modelId="{4C0F9F7C-C1B1-4ACB-8C26-33CBF7DC658C}" srcId="{88BFFA4B-F458-45ED-B26D-098B81EFA566}" destId="{E718E1F6-9461-4DCD-97E2-0B839EB8091E}" srcOrd="0" destOrd="0" parTransId="{179D531C-BB1D-4493-9DE1-03AA197AA21D}" sibTransId="{C2C5EABE-9A9B-4160-B6D0-1F154E8D419F}"/>
    <dgm:cxn modelId="{A0E85741-39F9-4DFF-AEA7-3F1288CE901A}" type="presOf" srcId="{179D531C-BB1D-4493-9DE1-03AA197AA21D}" destId="{901C58B6-D4C3-42C0-B1A9-A318EC5C1909}" srcOrd="0" destOrd="0" presId="urn:microsoft.com/office/officeart/2008/layout/HorizontalMultiLevelHierarchy"/>
    <dgm:cxn modelId="{6809E7AE-DFD2-4565-A4FA-FFA23D3EA71B}" type="presOf" srcId="{713240BC-7254-42CA-ACE1-676169A583B7}" destId="{896F885B-50E5-48AF-9B5F-E1FD40F0D1C8}" srcOrd="0" destOrd="0" presId="urn:microsoft.com/office/officeart/2008/layout/HorizontalMultiLevelHierarchy"/>
    <dgm:cxn modelId="{93AF4489-3528-43AD-9D0C-C3558B6C2472}" srcId="{88BFFA4B-F458-45ED-B26D-098B81EFA566}" destId="{BDCD17B1-8F5E-4A66-9B8A-368E4767B97D}" srcOrd="2" destOrd="0" parTransId="{D6BE15EE-FED5-41EA-A9A4-53A74CE5C59A}" sibTransId="{BFC51EB1-2DE9-4204-BA4B-E1079A9E4588}"/>
    <dgm:cxn modelId="{D32B18CF-4E8D-4886-BA2A-F358AC71495A}" type="presOf" srcId="{BDCD17B1-8F5E-4A66-9B8A-368E4767B97D}" destId="{B00F73B5-CD69-475A-8A49-6923784175E6}" srcOrd="0" destOrd="0" presId="urn:microsoft.com/office/officeart/2008/layout/HorizontalMultiLevelHierarchy"/>
    <dgm:cxn modelId="{517D7B46-46D7-4820-A083-A7F2212946CF}" type="presOf" srcId="{EE0BE385-8F69-4A70-9936-4EBD552FBE0B}" destId="{ABD4C1E9-588C-419D-B505-3A4861EE8978}" srcOrd="0" destOrd="0" presId="urn:microsoft.com/office/officeart/2008/layout/HorizontalMultiLevelHierarchy"/>
    <dgm:cxn modelId="{DA7872BF-17B4-4599-ACA3-8C03C9EF5BD5}" type="presOf" srcId="{179D531C-BB1D-4493-9DE1-03AA197AA21D}" destId="{88D398E0-9763-4605-8E01-2439C1702CED}" srcOrd="1" destOrd="0" presId="urn:microsoft.com/office/officeart/2008/layout/HorizontalMultiLevelHierarchy"/>
    <dgm:cxn modelId="{619ECF92-EC19-4D86-9B14-155162240CA5}" srcId="{88BFFA4B-F458-45ED-B26D-098B81EFA566}" destId="{9B5D638C-E7C9-4A88-A0AE-C4BD51A95F1D}" srcOrd="1" destOrd="0" parTransId="{EE0BE385-8F69-4A70-9936-4EBD552FBE0B}" sibTransId="{370BD509-CE57-4FEF-B859-68916CDEDAE8}"/>
    <dgm:cxn modelId="{DC564979-5853-4B0B-B449-4736665F04A4}" type="presOf" srcId="{D6BE15EE-FED5-41EA-A9A4-53A74CE5C59A}" destId="{7FA99352-2ABC-4B1E-BEF8-05CFD030734C}" srcOrd="0" destOrd="0" presId="urn:microsoft.com/office/officeart/2008/layout/HorizontalMultiLevelHierarchy"/>
    <dgm:cxn modelId="{0F678058-9455-4AFB-A3C1-66662FAB1C6C}" type="presOf" srcId="{9B5D638C-E7C9-4A88-A0AE-C4BD51A95F1D}" destId="{32B5D929-3BEE-405C-B00E-21D168D16EF0}" srcOrd="0" destOrd="0" presId="urn:microsoft.com/office/officeart/2008/layout/HorizontalMultiLevelHierarchy"/>
    <dgm:cxn modelId="{5CC658AB-3CDB-4023-BA96-E9AF1308FE54}" type="presOf" srcId="{88BFFA4B-F458-45ED-B26D-098B81EFA566}" destId="{A89449E4-1146-4354-84F1-7099A3EB713B}" srcOrd="0" destOrd="0" presId="urn:microsoft.com/office/officeart/2008/layout/HorizontalMultiLevelHierarchy"/>
    <dgm:cxn modelId="{B2093F98-3ED8-4744-B167-8D730F8B27DD}" srcId="{713240BC-7254-42CA-ACE1-676169A583B7}" destId="{88BFFA4B-F458-45ED-B26D-098B81EFA566}" srcOrd="0" destOrd="0" parTransId="{F85E66D1-3A13-4D6A-BA88-363859CADC91}" sibTransId="{FDACC490-08DF-456F-9B26-F2F3E33828CD}"/>
    <dgm:cxn modelId="{7E054090-DE39-456F-8345-9EFF7819DBA0}" type="presOf" srcId="{E718E1F6-9461-4DCD-97E2-0B839EB8091E}" destId="{A7D0D01A-747E-485B-9884-F3644F0A0911}" srcOrd="0" destOrd="0" presId="urn:microsoft.com/office/officeart/2008/layout/HorizontalMultiLevelHierarchy"/>
    <dgm:cxn modelId="{41A07E0E-A99B-4D96-9E2E-AAF1BD8EC50B}" type="presOf" srcId="{EE0BE385-8F69-4A70-9936-4EBD552FBE0B}" destId="{5D4ECA22-CB20-46CE-B726-0297CF47411C}" srcOrd="1" destOrd="0" presId="urn:microsoft.com/office/officeart/2008/layout/HorizontalMultiLevelHierarchy"/>
    <dgm:cxn modelId="{D726EBF6-DF02-4251-AF03-764E9DEE3643}" type="presOf" srcId="{D6BE15EE-FED5-41EA-A9A4-53A74CE5C59A}" destId="{3F455F23-C966-4298-A836-D98D1773E65C}" srcOrd="1" destOrd="0" presId="urn:microsoft.com/office/officeart/2008/layout/HorizontalMultiLevelHierarchy"/>
    <dgm:cxn modelId="{B889E5BD-FE66-4BD3-825E-2B7A6756301F}" type="presParOf" srcId="{896F885B-50E5-48AF-9B5F-E1FD40F0D1C8}" destId="{E35F5A59-8D5D-4D18-9893-539528421A66}" srcOrd="0" destOrd="0" presId="urn:microsoft.com/office/officeart/2008/layout/HorizontalMultiLevelHierarchy"/>
    <dgm:cxn modelId="{45434BCC-F5D8-4DF3-B844-DB7E48470A15}" type="presParOf" srcId="{E35F5A59-8D5D-4D18-9893-539528421A66}" destId="{A89449E4-1146-4354-84F1-7099A3EB713B}" srcOrd="0" destOrd="0" presId="urn:microsoft.com/office/officeart/2008/layout/HorizontalMultiLevelHierarchy"/>
    <dgm:cxn modelId="{A5BDA79A-CBF5-4D77-80BE-5E38F48AAE7F}" type="presParOf" srcId="{E35F5A59-8D5D-4D18-9893-539528421A66}" destId="{7F5B4A8B-A743-4E53-B572-A33DB9F9A0F6}" srcOrd="1" destOrd="0" presId="urn:microsoft.com/office/officeart/2008/layout/HorizontalMultiLevelHierarchy"/>
    <dgm:cxn modelId="{4EFDE6C4-CD2D-4DA6-92BA-BE46FBF1B9AB}" type="presParOf" srcId="{7F5B4A8B-A743-4E53-B572-A33DB9F9A0F6}" destId="{901C58B6-D4C3-42C0-B1A9-A318EC5C1909}" srcOrd="0" destOrd="0" presId="urn:microsoft.com/office/officeart/2008/layout/HorizontalMultiLevelHierarchy"/>
    <dgm:cxn modelId="{53F4C0BB-8624-433D-8726-BC6C31785E52}" type="presParOf" srcId="{901C58B6-D4C3-42C0-B1A9-A318EC5C1909}" destId="{88D398E0-9763-4605-8E01-2439C1702CED}" srcOrd="0" destOrd="0" presId="urn:microsoft.com/office/officeart/2008/layout/HorizontalMultiLevelHierarchy"/>
    <dgm:cxn modelId="{2B097881-9652-4408-BE5C-02D0D1119310}" type="presParOf" srcId="{7F5B4A8B-A743-4E53-B572-A33DB9F9A0F6}" destId="{9DCFDCD9-6823-4158-8AE4-61F8DA7F19C7}" srcOrd="1" destOrd="0" presId="urn:microsoft.com/office/officeart/2008/layout/HorizontalMultiLevelHierarchy"/>
    <dgm:cxn modelId="{1F20003D-DDFC-4431-B0AE-6E1287032C09}" type="presParOf" srcId="{9DCFDCD9-6823-4158-8AE4-61F8DA7F19C7}" destId="{A7D0D01A-747E-485B-9884-F3644F0A0911}" srcOrd="0" destOrd="0" presId="urn:microsoft.com/office/officeart/2008/layout/HorizontalMultiLevelHierarchy"/>
    <dgm:cxn modelId="{E3AD8396-5086-4C96-9F22-65FF855F33A2}" type="presParOf" srcId="{9DCFDCD9-6823-4158-8AE4-61F8DA7F19C7}" destId="{CC30285B-643D-4868-857A-B6A1A9E46837}" srcOrd="1" destOrd="0" presId="urn:microsoft.com/office/officeart/2008/layout/HorizontalMultiLevelHierarchy"/>
    <dgm:cxn modelId="{C69FB4E7-E471-4DE6-8F65-BDFBC6DB5D40}" type="presParOf" srcId="{7F5B4A8B-A743-4E53-B572-A33DB9F9A0F6}" destId="{ABD4C1E9-588C-419D-B505-3A4861EE8978}" srcOrd="2" destOrd="0" presId="urn:microsoft.com/office/officeart/2008/layout/HorizontalMultiLevelHierarchy"/>
    <dgm:cxn modelId="{361F1824-7ABB-407B-BBCE-4091C43F7821}" type="presParOf" srcId="{ABD4C1E9-588C-419D-B505-3A4861EE8978}" destId="{5D4ECA22-CB20-46CE-B726-0297CF47411C}" srcOrd="0" destOrd="0" presId="urn:microsoft.com/office/officeart/2008/layout/HorizontalMultiLevelHierarchy"/>
    <dgm:cxn modelId="{628A60BF-EF8C-48CE-B325-4C9C150E7BE1}" type="presParOf" srcId="{7F5B4A8B-A743-4E53-B572-A33DB9F9A0F6}" destId="{13467303-1A23-4E1E-AEEB-B04133D83E45}" srcOrd="3" destOrd="0" presId="urn:microsoft.com/office/officeart/2008/layout/HorizontalMultiLevelHierarchy"/>
    <dgm:cxn modelId="{15C2CAB9-1A94-4772-A800-5F947A1FAA0C}" type="presParOf" srcId="{13467303-1A23-4E1E-AEEB-B04133D83E45}" destId="{32B5D929-3BEE-405C-B00E-21D168D16EF0}" srcOrd="0" destOrd="0" presId="urn:microsoft.com/office/officeart/2008/layout/HorizontalMultiLevelHierarchy"/>
    <dgm:cxn modelId="{75FE5105-2A70-4E84-92E1-8FE18D4A88A3}" type="presParOf" srcId="{13467303-1A23-4E1E-AEEB-B04133D83E45}" destId="{002D7CCD-0F7F-4DD5-ACC9-206E67360039}" srcOrd="1" destOrd="0" presId="urn:microsoft.com/office/officeart/2008/layout/HorizontalMultiLevelHierarchy"/>
    <dgm:cxn modelId="{0B527901-5CB5-4FF9-83C9-452A6A395F7B}" type="presParOf" srcId="{7F5B4A8B-A743-4E53-B572-A33DB9F9A0F6}" destId="{7FA99352-2ABC-4B1E-BEF8-05CFD030734C}" srcOrd="4" destOrd="0" presId="urn:microsoft.com/office/officeart/2008/layout/HorizontalMultiLevelHierarchy"/>
    <dgm:cxn modelId="{B760488C-3288-48EE-A70A-0616188112EB}" type="presParOf" srcId="{7FA99352-2ABC-4B1E-BEF8-05CFD030734C}" destId="{3F455F23-C966-4298-A836-D98D1773E65C}" srcOrd="0" destOrd="0" presId="urn:microsoft.com/office/officeart/2008/layout/HorizontalMultiLevelHierarchy"/>
    <dgm:cxn modelId="{109E69A5-9363-443B-81CA-3DB94DA0C8DB}" type="presParOf" srcId="{7F5B4A8B-A743-4E53-B572-A33DB9F9A0F6}" destId="{3E9372B9-5CD5-4A21-B344-366378F5053D}" srcOrd="5" destOrd="0" presId="urn:microsoft.com/office/officeart/2008/layout/HorizontalMultiLevelHierarchy"/>
    <dgm:cxn modelId="{8D8464BE-AC6A-4650-85BE-9E0707A11F5B}" type="presParOf" srcId="{3E9372B9-5CD5-4A21-B344-366378F5053D}" destId="{B00F73B5-CD69-475A-8A49-6923784175E6}" srcOrd="0" destOrd="0" presId="urn:microsoft.com/office/officeart/2008/layout/HorizontalMultiLevelHierarchy"/>
    <dgm:cxn modelId="{8B9B1551-7CBC-4BC6-9F15-357036CAECDC}" type="presParOf" srcId="{3E9372B9-5CD5-4A21-B344-366378F5053D}" destId="{78939D6B-5886-4C69-B707-D25F3981531D}" srcOrd="1" destOrd="0" presId="urn:microsoft.com/office/officeart/2008/layout/HorizontalMultiLevelHierarchy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2FABC9-A05C-4A40-8917-D99DDED7D6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F36B01-C343-4599-B45C-30616BB8BA6B}">
      <dgm:prSet phldrT="[Text]" custT="1"/>
      <dgm:spPr/>
      <dgm:t>
        <a:bodyPr/>
        <a:lstStyle/>
        <a:p>
          <a:r>
            <a:rPr lang="en-US" sz="1600" dirty="0" smtClean="0"/>
            <a:t>Reference Model</a:t>
          </a:r>
          <a:endParaRPr lang="en-US" sz="1600" dirty="0"/>
        </a:p>
      </dgm:t>
    </dgm:pt>
    <dgm:pt modelId="{F2F05439-63C9-412D-A392-C5E8B2EFB165}" type="parTrans" cxnId="{540F1C7E-D6F2-4E1E-948B-867F2D682B6B}">
      <dgm:prSet/>
      <dgm:spPr/>
      <dgm:t>
        <a:bodyPr/>
        <a:lstStyle/>
        <a:p>
          <a:endParaRPr lang="en-US" sz="2000"/>
        </a:p>
      </dgm:t>
    </dgm:pt>
    <dgm:pt modelId="{264C011F-3942-4A12-897D-5A29EA3E329B}" type="sibTrans" cxnId="{540F1C7E-D6F2-4E1E-948B-867F2D682B6B}">
      <dgm:prSet/>
      <dgm:spPr/>
      <dgm:t>
        <a:bodyPr/>
        <a:lstStyle/>
        <a:p>
          <a:endParaRPr lang="en-US" sz="2000"/>
        </a:p>
      </dgm:t>
    </dgm:pt>
    <dgm:pt modelId="{2A26E3A8-CED8-4B8E-B1AD-4628A8DE13BE}">
      <dgm:prSet phldrT="[Text]" custT="1"/>
      <dgm:spPr/>
      <dgm:t>
        <a:bodyPr/>
        <a:lstStyle/>
        <a:p>
          <a:r>
            <a:rPr lang="en-US" sz="1600" dirty="0" smtClean="0"/>
            <a:t>Architecture Style/Pattern</a:t>
          </a:r>
          <a:endParaRPr lang="en-US" sz="1600" dirty="0"/>
        </a:p>
      </dgm:t>
    </dgm:pt>
    <dgm:pt modelId="{F3A9FA2E-5553-40BB-9ABD-708FF582BED1}" type="parTrans" cxnId="{59255CA8-FE74-4ADE-9E4C-94E8495105C6}">
      <dgm:prSet/>
      <dgm:spPr/>
      <dgm:t>
        <a:bodyPr/>
        <a:lstStyle/>
        <a:p>
          <a:endParaRPr lang="en-US" sz="2000"/>
        </a:p>
      </dgm:t>
    </dgm:pt>
    <dgm:pt modelId="{B28506E0-45BB-4AA9-800F-2C63824F88B3}" type="sibTrans" cxnId="{59255CA8-FE74-4ADE-9E4C-94E8495105C6}">
      <dgm:prSet/>
      <dgm:spPr/>
      <dgm:t>
        <a:bodyPr/>
        <a:lstStyle/>
        <a:p>
          <a:endParaRPr lang="en-US" sz="2000"/>
        </a:p>
      </dgm:t>
    </dgm:pt>
    <dgm:pt modelId="{8D8F3372-8BE0-4A88-9FD2-B378FCD8A6B7}">
      <dgm:prSet phldrT="[Text]" custT="1"/>
      <dgm:spPr/>
      <dgm:t>
        <a:bodyPr/>
        <a:lstStyle/>
        <a:p>
          <a:r>
            <a:rPr lang="en-US" sz="1600" dirty="0" smtClean="0"/>
            <a:t>Operational Platform and Infrastructure Pattern</a:t>
          </a:r>
          <a:endParaRPr lang="en-US" sz="1600" dirty="0"/>
        </a:p>
      </dgm:t>
    </dgm:pt>
    <dgm:pt modelId="{8DF9CDFC-11FE-4AFC-91CF-34B9670058E6}" type="parTrans" cxnId="{D4F30F83-B9AC-4A5C-BE7F-855BC9121F66}">
      <dgm:prSet/>
      <dgm:spPr/>
      <dgm:t>
        <a:bodyPr/>
        <a:lstStyle/>
        <a:p>
          <a:endParaRPr lang="en-US" sz="2000"/>
        </a:p>
      </dgm:t>
    </dgm:pt>
    <dgm:pt modelId="{EDCDEB67-9A20-4AB1-AA6B-EFEBFCD73A37}" type="sibTrans" cxnId="{D4F30F83-B9AC-4A5C-BE7F-855BC9121F66}">
      <dgm:prSet/>
      <dgm:spPr/>
      <dgm:t>
        <a:bodyPr/>
        <a:lstStyle/>
        <a:p>
          <a:endParaRPr lang="en-US" sz="2000"/>
        </a:p>
      </dgm:t>
    </dgm:pt>
    <dgm:pt modelId="{3CE4CCB3-718A-49B8-BA84-A0D12FB37782}">
      <dgm:prSet phldrT="[Text]" custT="1"/>
      <dgm:spPr/>
      <dgm:t>
        <a:bodyPr/>
        <a:lstStyle/>
        <a:p>
          <a:r>
            <a:rPr lang="en-US" sz="1600" dirty="0" smtClean="0"/>
            <a:t>Design Pattern</a:t>
          </a:r>
          <a:endParaRPr lang="en-US" sz="1600" dirty="0"/>
        </a:p>
      </dgm:t>
    </dgm:pt>
    <dgm:pt modelId="{6E9508A7-2D96-46DA-8966-AE38824AFA43}" type="parTrans" cxnId="{B294D118-5A16-4EAB-B5CC-E04844ADC0BB}">
      <dgm:prSet/>
      <dgm:spPr/>
      <dgm:t>
        <a:bodyPr/>
        <a:lstStyle/>
        <a:p>
          <a:endParaRPr lang="en-US" sz="2000"/>
        </a:p>
      </dgm:t>
    </dgm:pt>
    <dgm:pt modelId="{FA78B094-1356-454F-A23D-123F418F18E8}" type="sibTrans" cxnId="{B294D118-5A16-4EAB-B5CC-E04844ADC0BB}">
      <dgm:prSet/>
      <dgm:spPr/>
      <dgm:t>
        <a:bodyPr/>
        <a:lstStyle/>
        <a:p>
          <a:endParaRPr lang="en-US" sz="2000"/>
        </a:p>
      </dgm:t>
    </dgm:pt>
    <dgm:pt modelId="{7917A6F9-DEE2-4723-85DF-447881F83EB2}">
      <dgm:prSet phldrT="[Text]" custT="1"/>
      <dgm:spPr/>
      <dgm:t>
        <a:bodyPr/>
        <a:lstStyle/>
        <a:p>
          <a:r>
            <a:rPr lang="en-US" sz="1600" dirty="0" smtClean="0"/>
            <a:t>Idioms</a:t>
          </a:r>
          <a:endParaRPr lang="en-US" sz="1600" dirty="0"/>
        </a:p>
      </dgm:t>
    </dgm:pt>
    <dgm:pt modelId="{7B5F1134-E86A-4609-BCE7-232F6562AB60}" type="parTrans" cxnId="{98988E7C-B3B8-4BD7-9E37-720DB7A30136}">
      <dgm:prSet/>
      <dgm:spPr/>
      <dgm:t>
        <a:bodyPr/>
        <a:lstStyle/>
        <a:p>
          <a:endParaRPr lang="en-US" sz="2000"/>
        </a:p>
      </dgm:t>
    </dgm:pt>
    <dgm:pt modelId="{BBC0E97A-C3C1-46AD-AFB5-6755BB7A3BEB}" type="sibTrans" cxnId="{98988E7C-B3B8-4BD7-9E37-720DB7A30136}">
      <dgm:prSet/>
      <dgm:spPr/>
      <dgm:t>
        <a:bodyPr/>
        <a:lstStyle/>
        <a:p>
          <a:endParaRPr lang="en-US" sz="2000"/>
        </a:p>
      </dgm:t>
    </dgm:pt>
    <dgm:pt modelId="{9468AEEC-5F2A-4048-89F6-8C2B47B94261}">
      <dgm:prSet phldrT="[Text]" custT="1"/>
      <dgm:spPr/>
      <dgm:t>
        <a:bodyPr/>
        <a:lstStyle/>
        <a:p>
          <a:r>
            <a:rPr lang="en-US" sz="1400" dirty="0" smtClean="0"/>
            <a:t>Programming language level best practices</a:t>
          </a:r>
          <a:endParaRPr lang="en-US" sz="1400" dirty="0"/>
        </a:p>
      </dgm:t>
    </dgm:pt>
    <dgm:pt modelId="{7376EC7C-2F2B-40A5-9E5F-3634F8B8E6A8}" type="parTrans" cxnId="{560EFE10-CAC8-4CDB-BDE1-BA2C6DF55C49}">
      <dgm:prSet/>
      <dgm:spPr/>
      <dgm:t>
        <a:bodyPr/>
        <a:lstStyle/>
        <a:p>
          <a:endParaRPr lang="en-US" sz="2000"/>
        </a:p>
      </dgm:t>
    </dgm:pt>
    <dgm:pt modelId="{4933B29B-DED8-4E54-B005-C452AC335273}" type="sibTrans" cxnId="{560EFE10-CAC8-4CDB-BDE1-BA2C6DF55C49}">
      <dgm:prSet/>
      <dgm:spPr/>
      <dgm:t>
        <a:bodyPr/>
        <a:lstStyle/>
        <a:p>
          <a:endParaRPr lang="en-US" sz="2000"/>
        </a:p>
      </dgm:t>
    </dgm:pt>
    <dgm:pt modelId="{710BC621-FF5D-49EB-84E9-05BF627F0E40}">
      <dgm:prSet phldrT="[Text]" custT="1"/>
      <dgm:spPr/>
      <dgm:t>
        <a:bodyPr/>
        <a:lstStyle/>
        <a:p>
          <a:endParaRPr lang="en-US" sz="1400" dirty="0"/>
        </a:p>
      </dgm:t>
    </dgm:pt>
    <dgm:pt modelId="{4C3F6C82-FF61-47F0-8364-D21B1B3F39B2}" type="parTrans" cxnId="{DE7ADC62-77B0-4A3F-B84C-918E609D2ED5}">
      <dgm:prSet/>
      <dgm:spPr/>
      <dgm:t>
        <a:bodyPr/>
        <a:lstStyle/>
        <a:p>
          <a:endParaRPr lang="en-US" sz="2000"/>
        </a:p>
      </dgm:t>
    </dgm:pt>
    <dgm:pt modelId="{3059A8D5-76CA-4788-9D99-12747F5B5710}" type="sibTrans" cxnId="{DE7ADC62-77B0-4A3F-B84C-918E609D2ED5}">
      <dgm:prSet/>
      <dgm:spPr/>
      <dgm:t>
        <a:bodyPr/>
        <a:lstStyle/>
        <a:p>
          <a:endParaRPr lang="en-US" sz="2000"/>
        </a:p>
      </dgm:t>
    </dgm:pt>
    <dgm:pt modelId="{C9DDC219-16DF-4B9D-B646-6C448D91CEAE}">
      <dgm:prSet phldrT="[Text]" custT="1"/>
      <dgm:spPr/>
      <dgm:t>
        <a:bodyPr/>
        <a:lstStyle/>
        <a:p>
          <a:r>
            <a:rPr lang="en-US" sz="1400" dirty="0" smtClean="0"/>
            <a:t>software-centric solution to implement the application logic, data and the interaction. The solutions include (but not limited to) package structure, analysis patterns for data modeling </a:t>
          </a:r>
          <a:endParaRPr lang="en-US" sz="1400" dirty="0"/>
        </a:p>
      </dgm:t>
    </dgm:pt>
    <dgm:pt modelId="{5B52C4D9-A0E1-4952-9369-FC4DDD476071}" type="parTrans" cxnId="{C936FA21-01C0-4527-8B77-2597B8387665}">
      <dgm:prSet/>
      <dgm:spPr/>
      <dgm:t>
        <a:bodyPr/>
        <a:lstStyle/>
        <a:p>
          <a:endParaRPr lang="en-US" sz="2000"/>
        </a:p>
      </dgm:t>
    </dgm:pt>
    <dgm:pt modelId="{7CD57C9A-EF1E-49D5-92AD-B2E4CEDBF1DB}" type="sibTrans" cxnId="{C936FA21-01C0-4527-8B77-2597B8387665}">
      <dgm:prSet/>
      <dgm:spPr/>
      <dgm:t>
        <a:bodyPr/>
        <a:lstStyle/>
        <a:p>
          <a:endParaRPr lang="en-US" sz="2000"/>
        </a:p>
      </dgm:t>
    </dgm:pt>
    <dgm:pt modelId="{E5A30FDB-ABFA-4767-B3A7-EADE7524BE4F}">
      <dgm:prSet phldrT="[Text]" custT="1"/>
      <dgm:spPr/>
      <dgm:t>
        <a:bodyPr/>
        <a:lstStyle/>
        <a:p>
          <a:r>
            <a:rPr lang="en-US" sz="1400" dirty="0" err="1" smtClean="0"/>
            <a:t>GoF</a:t>
          </a:r>
          <a:r>
            <a:rPr lang="en-US" sz="1400" dirty="0" smtClean="0"/>
            <a:t>, Fowler’s analysis pattern</a:t>
          </a:r>
          <a:endParaRPr lang="en-US" sz="1400" dirty="0"/>
        </a:p>
      </dgm:t>
    </dgm:pt>
    <dgm:pt modelId="{2DE5958A-DEEC-46A5-9F10-EB0BD1D3D325}" type="parTrans" cxnId="{E41BCD3C-8C63-433F-B069-F1AFC798DB3F}">
      <dgm:prSet/>
      <dgm:spPr/>
      <dgm:t>
        <a:bodyPr/>
        <a:lstStyle/>
        <a:p>
          <a:endParaRPr lang="en-US" sz="2000"/>
        </a:p>
      </dgm:t>
    </dgm:pt>
    <dgm:pt modelId="{D738C5EB-8ADC-4C6B-821B-1DAAAB992427}" type="sibTrans" cxnId="{E41BCD3C-8C63-433F-B069-F1AFC798DB3F}">
      <dgm:prSet/>
      <dgm:spPr/>
      <dgm:t>
        <a:bodyPr/>
        <a:lstStyle/>
        <a:p>
          <a:endParaRPr lang="en-US" sz="2000"/>
        </a:p>
      </dgm:t>
    </dgm:pt>
    <dgm:pt modelId="{67A192FE-1DE5-4DA1-BDBB-5547DFA7DBB1}">
      <dgm:prSet phldrT="[Text]" custT="1"/>
      <dgm:spPr/>
      <dgm:t>
        <a:bodyPr/>
        <a:lstStyle/>
        <a:p>
          <a:r>
            <a:rPr lang="en-US" sz="1400" smtClean="0"/>
            <a:t>A topology of nodes where the functional blocks will be deployed at runtime</a:t>
          </a:r>
          <a:endParaRPr lang="en-US" sz="1400" dirty="0"/>
        </a:p>
      </dgm:t>
    </dgm:pt>
    <dgm:pt modelId="{389AE382-D805-4423-B9CE-FE2CAAE9870A}" type="parTrans" cxnId="{018F7FD4-B6CD-4D4F-8D8B-38C095DD2A2B}">
      <dgm:prSet/>
      <dgm:spPr/>
      <dgm:t>
        <a:bodyPr/>
        <a:lstStyle/>
        <a:p>
          <a:endParaRPr lang="en-US" sz="2000"/>
        </a:p>
      </dgm:t>
    </dgm:pt>
    <dgm:pt modelId="{620AF9B6-4E8F-49A3-8558-069025920234}" type="sibTrans" cxnId="{018F7FD4-B6CD-4D4F-8D8B-38C095DD2A2B}">
      <dgm:prSet/>
      <dgm:spPr/>
      <dgm:t>
        <a:bodyPr/>
        <a:lstStyle/>
        <a:p>
          <a:endParaRPr lang="en-US" sz="2000"/>
        </a:p>
      </dgm:t>
    </dgm:pt>
    <dgm:pt modelId="{EEB74BBF-94AA-45FB-AE36-7AC318F6A743}">
      <dgm:prSet custT="1"/>
      <dgm:spPr/>
      <dgm:t>
        <a:bodyPr/>
        <a:lstStyle/>
        <a:p>
          <a:r>
            <a:rPr lang="en-US" sz="1400" smtClean="0"/>
            <a:t>A topology of hardware devices</a:t>
          </a:r>
          <a:endParaRPr lang="en-US" sz="1400" dirty="0" smtClean="0"/>
        </a:p>
      </dgm:t>
    </dgm:pt>
    <dgm:pt modelId="{31A6E83F-1799-4039-B9BC-DA9F1A257F65}" type="parTrans" cxnId="{1C428CF6-0807-447F-B7F2-C8F506826BE8}">
      <dgm:prSet/>
      <dgm:spPr/>
      <dgm:t>
        <a:bodyPr/>
        <a:lstStyle/>
        <a:p>
          <a:endParaRPr lang="en-US" sz="2000"/>
        </a:p>
      </dgm:t>
    </dgm:pt>
    <dgm:pt modelId="{62924CA7-7232-48BD-9A36-359077FCDC7F}" type="sibTrans" cxnId="{1C428CF6-0807-447F-B7F2-C8F506826BE8}">
      <dgm:prSet/>
      <dgm:spPr/>
      <dgm:t>
        <a:bodyPr/>
        <a:lstStyle/>
        <a:p>
          <a:endParaRPr lang="en-US" sz="2000"/>
        </a:p>
      </dgm:t>
    </dgm:pt>
    <dgm:pt modelId="{8BCAC521-768B-4F81-8F97-F1A47EA6EA91}">
      <dgm:prSet custT="1"/>
      <dgm:spPr/>
      <dgm:t>
        <a:bodyPr/>
        <a:lstStyle/>
        <a:p>
          <a:r>
            <a:rPr lang="en-US" sz="1400" dirty="0" smtClean="0"/>
            <a:t>Multi-tier pattern, IBM runtime patterns, availability patterns </a:t>
          </a:r>
          <a:endParaRPr lang="en-US" sz="1400" dirty="0"/>
        </a:p>
      </dgm:t>
    </dgm:pt>
    <dgm:pt modelId="{3C7C96D9-EA32-4FE2-BFB8-9264A17F350E}" type="parTrans" cxnId="{DD3A5BB2-1EC8-4DD7-A56A-7C95096F049D}">
      <dgm:prSet/>
      <dgm:spPr/>
      <dgm:t>
        <a:bodyPr/>
        <a:lstStyle/>
        <a:p>
          <a:endParaRPr lang="en-US" sz="2000"/>
        </a:p>
      </dgm:t>
    </dgm:pt>
    <dgm:pt modelId="{FE3EC53F-C009-46B0-AFC5-28ABFEAF97DA}" type="sibTrans" cxnId="{DD3A5BB2-1EC8-4DD7-A56A-7C95096F049D}">
      <dgm:prSet/>
      <dgm:spPr/>
      <dgm:t>
        <a:bodyPr/>
        <a:lstStyle/>
        <a:p>
          <a:endParaRPr lang="en-US" sz="2000"/>
        </a:p>
      </dgm:t>
    </dgm:pt>
    <dgm:pt modelId="{EF2BFA0D-6437-4E6C-882D-C75B622BEF94}">
      <dgm:prSet phldrT="[Text]" custT="1"/>
      <dgm:spPr/>
      <dgm:t>
        <a:bodyPr/>
        <a:lstStyle/>
        <a:p>
          <a:r>
            <a:rPr lang="en-US" altLang="en-US" sz="1400" dirty="0" smtClean="0"/>
            <a:t>A set of components (or subsystems), their responsibilities, interactions, and the way they collaborate</a:t>
          </a:r>
          <a:endParaRPr lang="en-US" sz="1400" dirty="0"/>
        </a:p>
      </dgm:t>
    </dgm:pt>
    <dgm:pt modelId="{D9365920-6ED3-41B9-826D-D030D68EF014}" type="parTrans" cxnId="{BD8133BD-691A-4B7C-8B93-EB15FFDDF74D}">
      <dgm:prSet/>
      <dgm:spPr/>
      <dgm:t>
        <a:bodyPr/>
        <a:lstStyle/>
        <a:p>
          <a:endParaRPr lang="en-US" sz="2000"/>
        </a:p>
      </dgm:t>
    </dgm:pt>
    <dgm:pt modelId="{D285914B-F79F-4BDB-8153-1B9FB7475FE9}" type="sibTrans" cxnId="{BD8133BD-691A-4B7C-8B93-EB15FFDDF74D}">
      <dgm:prSet/>
      <dgm:spPr/>
      <dgm:t>
        <a:bodyPr/>
        <a:lstStyle/>
        <a:p>
          <a:endParaRPr lang="en-US" sz="2000"/>
        </a:p>
      </dgm:t>
    </dgm:pt>
    <dgm:pt modelId="{F4AB5205-01C8-4404-8521-E190AFDB0968}">
      <dgm:prSet custT="1"/>
      <dgm:spPr/>
      <dgm:t>
        <a:bodyPr/>
        <a:lstStyle/>
        <a:p>
          <a:r>
            <a:rPr lang="en-US" altLang="en-US" sz="1400" dirty="0" smtClean="0"/>
            <a:t>address one or more quality concerns</a:t>
          </a:r>
          <a:endParaRPr lang="en-US" altLang="en-US" sz="1400" dirty="0"/>
        </a:p>
      </dgm:t>
    </dgm:pt>
    <dgm:pt modelId="{BF2694BD-F5CC-470D-9510-953182D0C738}" type="parTrans" cxnId="{544D6342-B84E-456C-A03A-15C96ECBDDF3}">
      <dgm:prSet/>
      <dgm:spPr/>
      <dgm:t>
        <a:bodyPr/>
        <a:lstStyle/>
        <a:p>
          <a:endParaRPr lang="en-US" sz="2000"/>
        </a:p>
      </dgm:t>
    </dgm:pt>
    <dgm:pt modelId="{A3A1F9AF-09C4-47F9-859C-DF0B06D61DE3}" type="sibTrans" cxnId="{544D6342-B84E-456C-A03A-15C96ECBDDF3}">
      <dgm:prSet/>
      <dgm:spPr/>
      <dgm:t>
        <a:bodyPr/>
        <a:lstStyle/>
        <a:p>
          <a:endParaRPr lang="en-US" sz="2000"/>
        </a:p>
      </dgm:t>
    </dgm:pt>
    <dgm:pt modelId="{2EFC0116-3E55-4702-BDEA-684AE6F0E54E}">
      <dgm:prSet phldrT="[Text]" custT="1"/>
      <dgm:spPr/>
      <dgm:t>
        <a:bodyPr/>
        <a:lstStyle/>
        <a:p>
          <a:r>
            <a:rPr lang="en-US" sz="1400" smtClean="0"/>
            <a:t>An ideal solution for a domain, comprising of only functional elements without any technology or operational platform</a:t>
          </a:r>
          <a:endParaRPr lang="en-US" sz="1400" dirty="0"/>
        </a:p>
      </dgm:t>
    </dgm:pt>
    <dgm:pt modelId="{1BC79A01-8D92-441A-9A1D-E210DFD3740D}" type="parTrans" cxnId="{7C5029F6-3910-4C23-A264-CC17E192EDE5}">
      <dgm:prSet/>
      <dgm:spPr/>
      <dgm:t>
        <a:bodyPr/>
        <a:lstStyle/>
        <a:p>
          <a:endParaRPr lang="en-US" sz="2000"/>
        </a:p>
      </dgm:t>
    </dgm:pt>
    <dgm:pt modelId="{28F8E27A-2F68-448E-8E0A-BE6402A03CDA}" type="sibTrans" cxnId="{7C5029F6-3910-4C23-A264-CC17E192EDE5}">
      <dgm:prSet/>
      <dgm:spPr/>
      <dgm:t>
        <a:bodyPr/>
        <a:lstStyle/>
        <a:p>
          <a:endParaRPr lang="en-US" sz="2000"/>
        </a:p>
      </dgm:t>
    </dgm:pt>
    <dgm:pt modelId="{D9748454-B525-4725-99AA-C2E04BEC877A}">
      <dgm:prSet custT="1"/>
      <dgm:spPr/>
      <dgm:t>
        <a:bodyPr/>
        <a:lstStyle/>
        <a:p>
          <a:r>
            <a:rPr lang="en-US" sz="1400" dirty="0" smtClean="0"/>
            <a:t>NGOSS framework in Telecom</a:t>
          </a:r>
        </a:p>
      </dgm:t>
    </dgm:pt>
    <dgm:pt modelId="{F46346F8-8A48-48EB-8761-E0DCC2AFE335}" type="parTrans" cxnId="{EECDA8A5-DA19-4066-861E-4372D36F8B96}">
      <dgm:prSet/>
      <dgm:spPr/>
      <dgm:t>
        <a:bodyPr/>
        <a:lstStyle/>
        <a:p>
          <a:endParaRPr lang="en-US" sz="2000"/>
        </a:p>
      </dgm:t>
    </dgm:pt>
    <dgm:pt modelId="{AB35666D-C5DB-4F70-BD06-CC0976A45277}" type="sibTrans" cxnId="{EECDA8A5-DA19-4066-861E-4372D36F8B96}">
      <dgm:prSet/>
      <dgm:spPr/>
      <dgm:t>
        <a:bodyPr/>
        <a:lstStyle/>
        <a:p>
          <a:endParaRPr lang="en-US" sz="2000"/>
        </a:p>
      </dgm:t>
    </dgm:pt>
    <dgm:pt modelId="{4B8D7E8D-4004-4E5B-B01F-EF7A98BA5036}">
      <dgm:prSet custT="1"/>
      <dgm:spPr/>
      <dgm:t>
        <a:bodyPr/>
        <a:lstStyle/>
        <a:p>
          <a:r>
            <a:rPr lang="en-US" sz="1400" smtClean="0"/>
            <a:t>Open financial services architecture based on the use of intelligent mobile devices,” Electronic Commerce Research and Applications, 2008.</a:t>
          </a:r>
          <a:endParaRPr lang="en-US" sz="1400" dirty="0"/>
        </a:p>
      </dgm:t>
    </dgm:pt>
    <dgm:pt modelId="{5520C119-481C-48AE-9FE8-3E30B3C3F889}" type="parTrans" cxnId="{A1F71C23-B87B-4804-B964-19E261587030}">
      <dgm:prSet/>
      <dgm:spPr/>
      <dgm:t>
        <a:bodyPr/>
        <a:lstStyle/>
        <a:p>
          <a:endParaRPr lang="en-US" sz="2000"/>
        </a:p>
      </dgm:t>
    </dgm:pt>
    <dgm:pt modelId="{415BCD98-EF96-47F7-A40B-C7DB0D553D53}" type="sibTrans" cxnId="{A1F71C23-B87B-4804-B964-19E261587030}">
      <dgm:prSet/>
      <dgm:spPr/>
      <dgm:t>
        <a:bodyPr/>
        <a:lstStyle/>
        <a:p>
          <a:endParaRPr lang="en-US" sz="2000"/>
        </a:p>
      </dgm:t>
    </dgm:pt>
    <dgm:pt modelId="{0EB45C5B-C6A9-4776-9B93-B02C9E5EE246}" type="pres">
      <dgm:prSet presAssocID="{772FABC9-A05C-4A40-8917-D99DDED7D6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6534BB-5ED1-424B-A9C1-6D2E1BB2D429}" type="pres">
      <dgm:prSet presAssocID="{B3F36B01-C343-4599-B45C-30616BB8BA6B}" presName="parentText" presStyleLbl="node1" presStyleIdx="0" presStyleCnt="5" custLinFactNeighborY="-757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F76A97-8804-4B89-A1DB-0E343B3C5FCB}" type="pres">
      <dgm:prSet presAssocID="{B3F36B01-C343-4599-B45C-30616BB8BA6B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7BE72C-5783-44F2-9580-7017675269F3}" type="pres">
      <dgm:prSet presAssocID="{2A26E3A8-CED8-4B8E-B1AD-4628A8DE13B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3FB22A-F5A7-4FE6-9747-391D8861B6A6}" type="pres">
      <dgm:prSet presAssocID="{2A26E3A8-CED8-4B8E-B1AD-4628A8DE13BE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CA5F73-12FF-4123-B19E-BAD39D52086B}" type="pres">
      <dgm:prSet presAssocID="{8D8F3372-8BE0-4A88-9FD2-B378FCD8A6B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24993-7FDF-442D-9E6A-AFAE6DC5517A}" type="pres">
      <dgm:prSet presAssocID="{8D8F3372-8BE0-4A88-9FD2-B378FCD8A6B7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E8FDC2-9E86-4711-B6B9-6315DFBB586A}" type="pres">
      <dgm:prSet presAssocID="{3CE4CCB3-718A-49B8-BA84-A0D12FB3778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25611C-14A2-4FFD-9ADF-4714512F370F}" type="pres">
      <dgm:prSet presAssocID="{3CE4CCB3-718A-49B8-BA84-A0D12FB37782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D7D961-4221-4A60-9A4D-F0BA50076F18}" type="pres">
      <dgm:prSet presAssocID="{7917A6F9-DEE2-4723-85DF-447881F83EB2}" presName="parentText" presStyleLbl="node1" presStyleIdx="4" presStyleCnt="5" custLinFactNeighborY="98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91A5E-F3AC-4F32-AB20-1E84F37D77B9}" type="pres">
      <dgm:prSet presAssocID="{7917A6F9-DEE2-4723-85DF-447881F83EB2}" presName="childText" presStyleLbl="revTx" presStyleIdx="4" presStyleCnt="5" custScaleY="814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5029F6-3910-4C23-A264-CC17E192EDE5}" srcId="{B3F36B01-C343-4599-B45C-30616BB8BA6B}" destId="{2EFC0116-3E55-4702-BDEA-684AE6F0E54E}" srcOrd="0" destOrd="0" parTransId="{1BC79A01-8D92-441A-9A1D-E210DFD3740D}" sibTransId="{28F8E27A-2F68-448E-8E0A-BE6402A03CDA}"/>
    <dgm:cxn modelId="{DE7ADC62-77B0-4A3F-B84C-918E609D2ED5}" srcId="{7917A6F9-DEE2-4723-85DF-447881F83EB2}" destId="{710BC621-FF5D-49EB-84E9-05BF627F0E40}" srcOrd="1" destOrd="0" parTransId="{4C3F6C82-FF61-47F0-8364-D21B1B3F39B2}" sibTransId="{3059A8D5-76CA-4788-9D99-12747F5B5710}"/>
    <dgm:cxn modelId="{417251F6-009B-463D-9C46-D14A8B9EBA7D}" type="presOf" srcId="{EF2BFA0D-6437-4E6C-882D-C75B622BEF94}" destId="{BB3FB22A-F5A7-4FE6-9747-391D8861B6A6}" srcOrd="0" destOrd="0" presId="urn:microsoft.com/office/officeart/2005/8/layout/vList2"/>
    <dgm:cxn modelId="{78C6E40D-1247-495B-9791-E2D732B3E5FC}" type="presOf" srcId="{772FABC9-A05C-4A40-8917-D99DDED7D69D}" destId="{0EB45C5B-C6A9-4776-9B93-B02C9E5EE246}" srcOrd="0" destOrd="0" presId="urn:microsoft.com/office/officeart/2005/8/layout/vList2"/>
    <dgm:cxn modelId="{8F75E3F2-05C1-4899-A68A-8DAADBDECF44}" type="presOf" srcId="{4B8D7E8D-4004-4E5B-B01F-EF7A98BA5036}" destId="{21F76A97-8804-4B89-A1DB-0E343B3C5FCB}" srcOrd="0" destOrd="2" presId="urn:microsoft.com/office/officeart/2005/8/layout/vList2"/>
    <dgm:cxn modelId="{540F1C7E-D6F2-4E1E-948B-867F2D682B6B}" srcId="{772FABC9-A05C-4A40-8917-D99DDED7D69D}" destId="{B3F36B01-C343-4599-B45C-30616BB8BA6B}" srcOrd="0" destOrd="0" parTransId="{F2F05439-63C9-412D-A392-C5E8B2EFB165}" sibTransId="{264C011F-3942-4A12-897D-5A29EA3E329B}"/>
    <dgm:cxn modelId="{9B1095F9-AD03-49FB-A9C4-99FCFF8AB390}" type="presOf" srcId="{3CE4CCB3-718A-49B8-BA84-A0D12FB37782}" destId="{5EE8FDC2-9E86-4711-B6B9-6315DFBB586A}" srcOrd="0" destOrd="0" presId="urn:microsoft.com/office/officeart/2005/8/layout/vList2"/>
    <dgm:cxn modelId="{A1F71C23-B87B-4804-B964-19E261587030}" srcId="{2EFC0116-3E55-4702-BDEA-684AE6F0E54E}" destId="{4B8D7E8D-4004-4E5B-B01F-EF7A98BA5036}" srcOrd="1" destOrd="0" parTransId="{5520C119-481C-48AE-9FE8-3E30B3C3F889}" sibTransId="{415BCD98-EF96-47F7-A40B-C7DB0D553D53}"/>
    <dgm:cxn modelId="{DD3A5BB2-1EC8-4DD7-A56A-7C95096F049D}" srcId="{EEB74BBF-94AA-45FB-AE36-7AC318F6A743}" destId="{8BCAC521-768B-4F81-8F97-F1A47EA6EA91}" srcOrd="0" destOrd="0" parTransId="{3C7C96D9-EA32-4FE2-BFB8-9264A17F350E}" sibTransId="{FE3EC53F-C009-46B0-AFC5-28ABFEAF97DA}"/>
    <dgm:cxn modelId="{BD8133BD-691A-4B7C-8B93-EB15FFDDF74D}" srcId="{2A26E3A8-CED8-4B8E-B1AD-4628A8DE13BE}" destId="{EF2BFA0D-6437-4E6C-882D-C75B622BEF94}" srcOrd="0" destOrd="0" parTransId="{D9365920-6ED3-41B9-826D-D030D68EF014}" sibTransId="{D285914B-F79F-4BDB-8153-1B9FB7475FE9}"/>
    <dgm:cxn modelId="{B294D118-5A16-4EAB-B5CC-E04844ADC0BB}" srcId="{772FABC9-A05C-4A40-8917-D99DDED7D69D}" destId="{3CE4CCB3-718A-49B8-BA84-A0D12FB37782}" srcOrd="3" destOrd="0" parTransId="{6E9508A7-2D96-46DA-8966-AE38824AFA43}" sibTransId="{FA78B094-1356-454F-A23D-123F418F18E8}"/>
    <dgm:cxn modelId="{8B5705FD-07A2-49BF-8B18-0C2472CFB019}" type="presOf" srcId="{710BC621-FF5D-49EB-84E9-05BF627F0E40}" destId="{55D91A5E-F3AC-4F32-AB20-1E84F37D77B9}" srcOrd="0" destOrd="1" presId="urn:microsoft.com/office/officeart/2005/8/layout/vList2"/>
    <dgm:cxn modelId="{560EFE10-CAC8-4CDB-BDE1-BA2C6DF55C49}" srcId="{7917A6F9-DEE2-4723-85DF-447881F83EB2}" destId="{9468AEEC-5F2A-4048-89F6-8C2B47B94261}" srcOrd="0" destOrd="0" parTransId="{7376EC7C-2F2B-40A5-9E5F-3634F8B8E6A8}" sibTransId="{4933B29B-DED8-4E54-B005-C452AC335273}"/>
    <dgm:cxn modelId="{D25CE6B3-AF27-45B9-98D3-B4F49ED34AAF}" type="presOf" srcId="{EEB74BBF-94AA-45FB-AE36-7AC318F6A743}" destId="{2A224993-7FDF-442D-9E6A-AFAE6DC5517A}" srcOrd="0" destOrd="1" presId="urn:microsoft.com/office/officeart/2005/8/layout/vList2"/>
    <dgm:cxn modelId="{3056BAA2-B369-4DAF-A5BD-D5D4450FFAC5}" type="presOf" srcId="{D9748454-B525-4725-99AA-C2E04BEC877A}" destId="{21F76A97-8804-4B89-A1DB-0E343B3C5FCB}" srcOrd="0" destOrd="1" presId="urn:microsoft.com/office/officeart/2005/8/layout/vList2"/>
    <dgm:cxn modelId="{CD62201F-D040-46CF-B32D-46FBDC0BAF25}" type="presOf" srcId="{B3F36B01-C343-4599-B45C-30616BB8BA6B}" destId="{2D6534BB-5ED1-424B-A9C1-6D2E1BB2D429}" srcOrd="0" destOrd="0" presId="urn:microsoft.com/office/officeart/2005/8/layout/vList2"/>
    <dgm:cxn modelId="{63E66968-5D8B-46DB-97F9-AA84BBF72B67}" type="presOf" srcId="{F4AB5205-01C8-4404-8521-E190AFDB0968}" destId="{BB3FB22A-F5A7-4FE6-9747-391D8861B6A6}" srcOrd="0" destOrd="1" presId="urn:microsoft.com/office/officeart/2005/8/layout/vList2"/>
    <dgm:cxn modelId="{02E9151A-0175-49B0-A7A0-B41A5FFED537}" type="presOf" srcId="{9468AEEC-5F2A-4048-89F6-8C2B47B94261}" destId="{55D91A5E-F3AC-4F32-AB20-1E84F37D77B9}" srcOrd="0" destOrd="0" presId="urn:microsoft.com/office/officeart/2005/8/layout/vList2"/>
    <dgm:cxn modelId="{D4F30F83-B9AC-4A5C-BE7F-855BC9121F66}" srcId="{772FABC9-A05C-4A40-8917-D99DDED7D69D}" destId="{8D8F3372-8BE0-4A88-9FD2-B378FCD8A6B7}" srcOrd="2" destOrd="0" parTransId="{8DF9CDFC-11FE-4AFC-91CF-34B9670058E6}" sibTransId="{EDCDEB67-9A20-4AB1-AA6B-EFEBFCD73A37}"/>
    <dgm:cxn modelId="{723DA3F1-9F84-4731-A678-029EF9B99168}" type="presOf" srcId="{8D8F3372-8BE0-4A88-9FD2-B378FCD8A6B7}" destId="{3BCA5F73-12FF-4123-B19E-BAD39D52086B}" srcOrd="0" destOrd="0" presId="urn:microsoft.com/office/officeart/2005/8/layout/vList2"/>
    <dgm:cxn modelId="{544D6342-B84E-456C-A03A-15C96ECBDDF3}" srcId="{2A26E3A8-CED8-4B8E-B1AD-4628A8DE13BE}" destId="{F4AB5205-01C8-4404-8521-E190AFDB0968}" srcOrd="1" destOrd="0" parTransId="{BF2694BD-F5CC-470D-9510-953182D0C738}" sibTransId="{A3A1F9AF-09C4-47F9-859C-DF0B06D61DE3}"/>
    <dgm:cxn modelId="{1FBB1125-A68A-4A09-9DC8-9001A13CC1FD}" type="presOf" srcId="{C9DDC219-16DF-4B9D-B646-6C448D91CEAE}" destId="{3225611C-14A2-4FFD-9ADF-4714512F370F}" srcOrd="0" destOrd="0" presId="urn:microsoft.com/office/officeart/2005/8/layout/vList2"/>
    <dgm:cxn modelId="{C936FA21-01C0-4527-8B77-2597B8387665}" srcId="{3CE4CCB3-718A-49B8-BA84-A0D12FB37782}" destId="{C9DDC219-16DF-4B9D-B646-6C448D91CEAE}" srcOrd="0" destOrd="0" parTransId="{5B52C4D9-A0E1-4952-9369-FC4DDD476071}" sibTransId="{7CD57C9A-EF1E-49D5-92AD-B2E4CEDBF1DB}"/>
    <dgm:cxn modelId="{59255CA8-FE74-4ADE-9E4C-94E8495105C6}" srcId="{772FABC9-A05C-4A40-8917-D99DDED7D69D}" destId="{2A26E3A8-CED8-4B8E-B1AD-4628A8DE13BE}" srcOrd="1" destOrd="0" parTransId="{F3A9FA2E-5553-40BB-9ABD-708FF582BED1}" sibTransId="{B28506E0-45BB-4AA9-800F-2C63824F88B3}"/>
    <dgm:cxn modelId="{6EEF631F-E7A9-4FE0-A8B7-479FBC7FCF15}" type="presOf" srcId="{2EFC0116-3E55-4702-BDEA-684AE6F0E54E}" destId="{21F76A97-8804-4B89-A1DB-0E343B3C5FCB}" srcOrd="0" destOrd="0" presId="urn:microsoft.com/office/officeart/2005/8/layout/vList2"/>
    <dgm:cxn modelId="{1C428CF6-0807-447F-B7F2-C8F506826BE8}" srcId="{8D8F3372-8BE0-4A88-9FD2-B378FCD8A6B7}" destId="{EEB74BBF-94AA-45FB-AE36-7AC318F6A743}" srcOrd="1" destOrd="0" parTransId="{31A6E83F-1799-4039-B9BC-DA9F1A257F65}" sibTransId="{62924CA7-7232-48BD-9A36-359077FCDC7F}"/>
    <dgm:cxn modelId="{018F7FD4-B6CD-4D4F-8D8B-38C095DD2A2B}" srcId="{8D8F3372-8BE0-4A88-9FD2-B378FCD8A6B7}" destId="{67A192FE-1DE5-4DA1-BDBB-5547DFA7DBB1}" srcOrd="0" destOrd="0" parTransId="{389AE382-D805-4423-B9CE-FE2CAAE9870A}" sibTransId="{620AF9B6-4E8F-49A3-8558-069025920234}"/>
    <dgm:cxn modelId="{1F27DE9F-C68D-4AEA-9135-383E18DC2A5A}" type="presOf" srcId="{7917A6F9-DEE2-4723-85DF-447881F83EB2}" destId="{98D7D961-4221-4A60-9A4D-F0BA50076F18}" srcOrd="0" destOrd="0" presId="urn:microsoft.com/office/officeart/2005/8/layout/vList2"/>
    <dgm:cxn modelId="{C6912351-18E0-4FD5-B2FF-6ED5BD4FA37F}" type="presOf" srcId="{2A26E3A8-CED8-4B8E-B1AD-4628A8DE13BE}" destId="{F17BE72C-5783-44F2-9580-7017675269F3}" srcOrd="0" destOrd="0" presId="urn:microsoft.com/office/officeart/2005/8/layout/vList2"/>
    <dgm:cxn modelId="{B8C30E6C-DC88-46C7-ADED-A608ED7F1EA1}" type="presOf" srcId="{E5A30FDB-ABFA-4767-B3A7-EADE7524BE4F}" destId="{3225611C-14A2-4FFD-9ADF-4714512F370F}" srcOrd="0" destOrd="1" presId="urn:microsoft.com/office/officeart/2005/8/layout/vList2"/>
    <dgm:cxn modelId="{EECDA8A5-DA19-4066-861E-4372D36F8B96}" srcId="{2EFC0116-3E55-4702-BDEA-684AE6F0E54E}" destId="{D9748454-B525-4725-99AA-C2E04BEC877A}" srcOrd="0" destOrd="0" parTransId="{F46346F8-8A48-48EB-8761-E0DCC2AFE335}" sibTransId="{AB35666D-C5DB-4F70-BD06-CC0976A45277}"/>
    <dgm:cxn modelId="{E41BCD3C-8C63-433F-B069-F1AFC798DB3F}" srcId="{3CE4CCB3-718A-49B8-BA84-A0D12FB37782}" destId="{E5A30FDB-ABFA-4767-B3A7-EADE7524BE4F}" srcOrd="1" destOrd="0" parTransId="{2DE5958A-DEEC-46A5-9F10-EB0BD1D3D325}" sibTransId="{D738C5EB-8ADC-4C6B-821B-1DAAAB992427}"/>
    <dgm:cxn modelId="{3899D9DF-54F2-4F7A-9D09-C565F73F8232}" type="presOf" srcId="{67A192FE-1DE5-4DA1-BDBB-5547DFA7DBB1}" destId="{2A224993-7FDF-442D-9E6A-AFAE6DC5517A}" srcOrd="0" destOrd="0" presId="urn:microsoft.com/office/officeart/2005/8/layout/vList2"/>
    <dgm:cxn modelId="{191617B6-4E24-46BC-A3E1-2CD9446D9869}" type="presOf" srcId="{8BCAC521-768B-4F81-8F97-F1A47EA6EA91}" destId="{2A224993-7FDF-442D-9E6A-AFAE6DC5517A}" srcOrd="0" destOrd="2" presId="urn:microsoft.com/office/officeart/2005/8/layout/vList2"/>
    <dgm:cxn modelId="{98988E7C-B3B8-4BD7-9E37-720DB7A30136}" srcId="{772FABC9-A05C-4A40-8917-D99DDED7D69D}" destId="{7917A6F9-DEE2-4723-85DF-447881F83EB2}" srcOrd="4" destOrd="0" parTransId="{7B5F1134-E86A-4609-BCE7-232F6562AB60}" sibTransId="{BBC0E97A-C3C1-46AD-AFB5-6755BB7A3BEB}"/>
    <dgm:cxn modelId="{695257F2-841C-4913-A81E-68038C574E81}" type="presParOf" srcId="{0EB45C5B-C6A9-4776-9B93-B02C9E5EE246}" destId="{2D6534BB-5ED1-424B-A9C1-6D2E1BB2D429}" srcOrd="0" destOrd="0" presId="urn:microsoft.com/office/officeart/2005/8/layout/vList2"/>
    <dgm:cxn modelId="{19013A52-9155-47AF-92C5-6C8EF1CF87B0}" type="presParOf" srcId="{0EB45C5B-C6A9-4776-9B93-B02C9E5EE246}" destId="{21F76A97-8804-4B89-A1DB-0E343B3C5FCB}" srcOrd="1" destOrd="0" presId="urn:microsoft.com/office/officeart/2005/8/layout/vList2"/>
    <dgm:cxn modelId="{B4BD3ADB-E12A-4AE3-BEA4-43CBEC3E4D33}" type="presParOf" srcId="{0EB45C5B-C6A9-4776-9B93-B02C9E5EE246}" destId="{F17BE72C-5783-44F2-9580-7017675269F3}" srcOrd="2" destOrd="0" presId="urn:microsoft.com/office/officeart/2005/8/layout/vList2"/>
    <dgm:cxn modelId="{E24FF683-1566-434D-B640-FF411F04CE79}" type="presParOf" srcId="{0EB45C5B-C6A9-4776-9B93-B02C9E5EE246}" destId="{BB3FB22A-F5A7-4FE6-9747-391D8861B6A6}" srcOrd="3" destOrd="0" presId="urn:microsoft.com/office/officeart/2005/8/layout/vList2"/>
    <dgm:cxn modelId="{5A5370EF-31E4-47D1-B05A-79358B4B951E}" type="presParOf" srcId="{0EB45C5B-C6A9-4776-9B93-B02C9E5EE246}" destId="{3BCA5F73-12FF-4123-B19E-BAD39D52086B}" srcOrd="4" destOrd="0" presId="urn:microsoft.com/office/officeart/2005/8/layout/vList2"/>
    <dgm:cxn modelId="{EABFA829-23D6-4672-8D9B-F6C4924B65E1}" type="presParOf" srcId="{0EB45C5B-C6A9-4776-9B93-B02C9E5EE246}" destId="{2A224993-7FDF-442D-9E6A-AFAE6DC5517A}" srcOrd="5" destOrd="0" presId="urn:microsoft.com/office/officeart/2005/8/layout/vList2"/>
    <dgm:cxn modelId="{C17664D0-FE3F-431D-860C-9B030F037842}" type="presParOf" srcId="{0EB45C5B-C6A9-4776-9B93-B02C9E5EE246}" destId="{5EE8FDC2-9E86-4711-B6B9-6315DFBB586A}" srcOrd="6" destOrd="0" presId="urn:microsoft.com/office/officeart/2005/8/layout/vList2"/>
    <dgm:cxn modelId="{9A0E12DF-5F65-45C2-BB42-675A94B870A3}" type="presParOf" srcId="{0EB45C5B-C6A9-4776-9B93-B02C9E5EE246}" destId="{3225611C-14A2-4FFD-9ADF-4714512F370F}" srcOrd="7" destOrd="0" presId="urn:microsoft.com/office/officeart/2005/8/layout/vList2"/>
    <dgm:cxn modelId="{6338D49A-A9DB-47BC-A130-03BC14E0C831}" type="presParOf" srcId="{0EB45C5B-C6A9-4776-9B93-B02C9E5EE246}" destId="{98D7D961-4221-4A60-9A4D-F0BA50076F18}" srcOrd="8" destOrd="0" presId="urn:microsoft.com/office/officeart/2005/8/layout/vList2"/>
    <dgm:cxn modelId="{20FDA149-A776-4972-8483-68ECD3787144}" type="presParOf" srcId="{0EB45C5B-C6A9-4776-9B93-B02C9E5EE246}" destId="{55D91A5E-F3AC-4F32-AB20-1E84F37D77B9}" srcOrd="9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FA99352-2ABC-4B1E-BEF8-05CFD030734C}">
      <dsp:nvSpPr>
        <dsp:cNvPr id="0" name=""/>
        <dsp:cNvSpPr/>
      </dsp:nvSpPr>
      <dsp:spPr>
        <a:xfrm>
          <a:off x="924783" y="2438400"/>
          <a:ext cx="903566" cy="1822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1783" y="0"/>
              </a:lnTo>
              <a:lnTo>
                <a:pt x="451783" y="1822956"/>
              </a:lnTo>
              <a:lnTo>
                <a:pt x="903566" y="182295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325701" y="3299013"/>
        <a:ext cx="101730" cy="101730"/>
      </dsp:txXfrm>
    </dsp:sp>
    <dsp:sp modelId="{ABD4C1E9-588C-419D-B505-3A4861EE8978}">
      <dsp:nvSpPr>
        <dsp:cNvPr id="0" name=""/>
        <dsp:cNvSpPr/>
      </dsp:nvSpPr>
      <dsp:spPr>
        <a:xfrm>
          <a:off x="924783" y="2392679"/>
          <a:ext cx="9035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03566" y="4572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53977" y="2415810"/>
        <a:ext cx="45178" cy="45178"/>
      </dsp:txXfrm>
    </dsp:sp>
    <dsp:sp modelId="{901C58B6-D4C3-42C0-B1A9-A318EC5C1909}">
      <dsp:nvSpPr>
        <dsp:cNvPr id="0" name=""/>
        <dsp:cNvSpPr/>
      </dsp:nvSpPr>
      <dsp:spPr>
        <a:xfrm>
          <a:off x="924783" y="615443"/>
          <a:ext cx="904021" cy="1822956"/>
        </a:xfrm>
        <a:custGeom>
          <a:avLst/>
          <a:gdLst/>
          <a:ahLst/>
          <a:cxnLst/>
          <a:rect l="0" t="0" r="0" b="0"/>
          <a:pathLst>
            <a:path>
              <a:moveTo>
                <a:pt x="0" y="1822956"/>
              </a:moveTo>
              <a:lnTo>
                <a:pt x="452010" y="1822956"/>
              </a:lnTo>
              <a:lnTo>
                <a:pt x="452010" y="0"/>
              </a:lnTo>
              <a:lnTo>
                <a:pt x="904021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325923" y="1476051"/>
        <a:ext cx="101740" cy="101740"/>
      </dsp:txXfrm>
    </dsp:sp>
    <dsp:sp modelId="{A89449E4-1146-4354-84F1-7099A3EB713B}">
      <dsp:nvSpPr>
        <dsp:cNvPr id="0" name=""/>
        <dsp:cNvSpPr/>
      </dsp:nvSpPr>
      <dsp:spPr>
        <a:xfrm rot="16200000">
          <a:off x="-1971248" y="1976008"/>
          <a:ext cx="4867279" cy="9247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Pattern</a:t>
          </a:r>
          <a:endParaRPr lang="en-US" sz="6000" kern="1200" dirty="0"/>
        </a:p>
      </dsp:txBody>
      <dsp:txXfrm rot="16200000">
        <a:off x="-1971248" y="1976008"/>
        <a:ext cx="4867279" cy="924783"/>
      </dsp:txXfrm>
    </dsp:sp>
    <dsp:sp modelId="{A7D0D01A-747E-485B-9884-F3644F0A0911}">
      <dsp:nvSpPr>
        <dsp:cNvPr id="0" name=""/>
        <dsp:cNvSpPr/>
      </dsp:nvSpPr>
      <dsp:spPr>
        <a:xfrm>
          <a:off x="1828804" y="0"/>
          <a:ext cx="4885141" cy="123088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Context</a:t>
          </a:r>
          <a:r>
            <a:rPr lang="en-US" sz="2100" kern="1200" dirty="0" smtClean="0"/>
            <a:t/>
          </a:r>
          <a:br>
            <a:rPr lang="en-US" sz="2100" kern="1200" dirty="0" smtClean="0"/>
          </a:br>
          <a:r>
            <a:rPr lang="en-US" sz="2100" kern="1200" dirty="0" smtClean="0"/>
            <a:t/>
          </a:r>
          <a:br>
            <a:rPr lang="en-US" sz="2100" kern="1200" dirty="0" smtClean="0"/>
          </a:br>
          <a:r>
            <a:rPr lang="en-US" altLang="en-US" sz="2100" kern="1200" dirty="0" smtClean="0">
              <a:latin typeface="Arial" charset="0"/>
            </a:rPr>
            <a:t>A situation giving rise to a problem</a:t>
          </a:r>
          <a:endParaRPr lang="en-US" sz="2100" kern="1200" dirty="0"/>
        </a:p>
      </dsp:txBody>
      <dsp:txXfrm>
        <a:off x="1828804" y="0"/>
        <a:ext cx="4885141" cy="1230886"/>
      </dsp:txXfrm>
    </dsp:sp>
    <dsp:sp modelId="{32B5D929-3BEE-405C-B00E-21D168D16EF0}">
      <dsp:nvSpPr>
        <dsp:cNvPr id="0" name=""/>
        <dsp:cNvSpPr/>
      </dsp:nvSpPr>
      <dsp:spPr>
        <a:xfrm>
          <a:off x="1828349" y="1761412"/>
          <a:ext cx="4885141" cy="135397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Problem</a:t>
          </a:r>
          <a:r>
            <a:rPr lang="en-US" sz="2100" kern="1200" dirty="0" smtClean="0"/>
            <a:t/>
          </a:r>
          <a:br>
            <a:rPr lang="en-US" sz="2100" kern="1200" dirty="0" smtClean="0"/>
          </a:br>
          <a:r>
            <a:rPr lang="en-US" sz="2100" kern="1200" dirty="0" smtClean="0"/>
            <a:t/>
          </a:r>
          <a:br>
            <a:rPr lang="en-US" sz="2100" kern="1200" dirty="0" smtClean="0"/>
          </a:br>
          <a:r>
            <a:rPr lang="en-US" altLang="en-US" sz="2100" kern="1200" dirty="0" smtClean="0">
              <a:latin typeface="Arial" charset="0"/>
            </a:rPr>
            <a:t>The recurring problem arising in that context</a:t>
          </a:r>
          <a:endParaRPr lang="en-US" sz="2100" kern="1200" dirty="0"/>
        </a:p>
      </dsp:txBody>
      <dsp:txXfrm>
        <a:off x="1828349" y="1761412"/>
        <a:ext cx="4885141" cy="1353974"/>
      </dsp:txXfrm>
    </dsp:sp>
    <dsp:sp modelId="{B00F73B5-CD69-475A-8A49-6923784175E6}">
      <dsp:nvSpPr>
        <dsp:cNvPr id="0" name=""/>
        <dsp:cNvSpPr/>
      </dsp:nvSpPr>
      <dsp:spPr>
        <a:xfrm>
          <a:off x="1828349" y="3645913"/>
          <a:ext cx="4885141" cy="123088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Solution</a:t>
          </a:r>
          <a:r>
            <a:rPr lang="en-US" sz="2100" kern="1200" dirty="0" smtClean="0"/>
            <a:t/>
          </a:r>
          <a:br>
            <a:rPr lang="en-US" sz="2100" kern="1200" dirty="0" smtClean="0"/>
          </a:br>
          <a:r>
            <a:rPr lang="en-US" sz="2100" kern="1200" dirty="0" smtClean="0"/>
            <a:t/>
          </a:r>
          <a:br>
            <a:rPr lang="en-US" sz="2100" kern="1200" dirty="0" smtClean="0"/>
          </a:br>
          <a:r>
            <a:rPr lang="en-US" altLang="en-US" sz="2100" kern="1200" dirty="0" smtClean="0">
              <a:latin typeface="Arial" charset="0"/>
            </a:rPr>
            <a:t>A proven solution of the problem</a:t>
          </a:r>
          <a:endParaRPr lang="en-US" sz="2100" kern="1200" dirty="0"/>
        </a:p>
      </dsp:txBody>
      <dsp:txXfrm>
        <a:off x="1828349" y="3645913"/>
        <a:ext cx="4885141" cy="123088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D6534BB-5ED1-424B-A9C1-6D2E1BB2D429}">
      <dsp:nvSpPr>
        <dsp:cNvPr id="0" name=""/>
        <dsp:cNvSpPr/>
      </dsp:nvSpPr>
      <dsp:spPr>
        <a:xfrm>
          <a:off x="0" y="0"/>
          <a:ext cx="7543800" cy="3725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Reference Model</a:t>
          </a:r>
          <a:endParaRPr lang="en-US" sz="1600" kern="1200" dirty="0"/>
        </a:p>
      </dsp:txBody>
      <dsp:txXfrm>
        <a:off x="0" y="0"/>
        <a:ext cx="7543800" cy="372539"/>
      </dsp:txXfrm>
    </dsp:sp>
    <dsp:sp modelId="{21F76A97-8804-4B89-A1DB-0E343B3C5FCB}">
      <dsp:nvSpPr>
        <dsp:cNvPr id="0" name=""/>
        <dsp:cNvSpPr/>
      </dsp:nvSpPr>
      <dsp:spPr>
        <a:xfrm>
          <a:off x="0" y="375154"/>
          <a:ext cx="7543800" cy="1058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/>
            <a:t>An ideal solution for a domain, comprising of only functional elements without any technology or operational platform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NGOSS framework in Telecom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/>
            <a:t>Open financial services architecture based on the use of intelligent mobile devices,” Electronic Commerce Research and Applications, 2008.</a:t>
          </a:r>
          <a:endParaRPr lang="en-US" sz="1400" kern="1200" dirty="0"/>
        </a:p>
      </dsp:txBody>
      <dsp:txXfrm>
        <a:off x="0" y="375154"/>
        <a:ext cx="7543800" cy="1058566"/>
      </dsp:txXfrm>
    </dsp:sp>
    <dsp:sp modelId="{F17BE72C-5783-44F2-9580-7017675269F3}">
      <dsp:nvSpPr>
        <dsp:cNvPr id="0" name=""/>
        <dsp:cNvSpPr/>
      </dsp:nvSpPr>
      <dsp:spPr>
        <a:xfrm>
          <a:off x="0" y="1433721"/>
          <a:ext cx="7543800" cy="3725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Architecture Style/Pattern</a:t>
          </a:r>
          <a:endParaRPr lang="en-US" sz="1600" kern="1200" dirty="0"/>
        </a:p>
      </dsp:txBody>
      <dsp:txXfrm>
        <a:off x="0" y="1433721"/>
        <a:ext cx="7543800" cy="372539"/>
      </dsp:txXfrm>
    </dsp:sp>
    <dsp:sp modelId="{BB3FB22A-F5A7-4FE6-9747-391D8861B6A6}">
      <dsp:nvSpPr>
        <dsp:cNvPr id="0" name=""/>
        <dsp:cNvSpPr/>
      </dsp:nvSpPr>
      <dsp:spPr>
        <a:xfrm>
          <a:off x="0" y="1806260"/>
          <a:ext cx="7543800" cy="639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400" kern="1200" dirty="0" smtClean="0"/>
            <a:t>A set of components (or subsystems), their responsibilities, interactions, and the way they collaborate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400" kern="1200" dirty="0" smtClean="0"/>
            <a:t>address one or more quality concerns</a:t>
          </a:r>
          <a:endParaRPr lang="en-US" altLang="en-US" sz="1400" kern="1200" dirty="0"/>
        </a:p>
      </dsp:txBody>
      <dsp:txXfrm>
        <a:off x="0" y="1806260"/>
        <a:ext cx="7543800" cy="639134"/>
      </dsp:txXfrm>
    </dsp:sp>
    <dsp:sp modelId="{3BCA5F73-12FF-4123-B19E-BAD39D52086B}">
      <dsp:nvSpPr>
        <dsp:cNvPr id="0" name=""/>
        <dsp:cNvSpPr/>
      </dsp:nvSpPr>
      <dsp:spPr>
        <a:xfrm>
          <a:off x="0" y="2445395"/>
          <a:ext cx="7543800" cy="3725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Operational Platform and Infrastructure Pattern</a:t>
          </a:r>
          <a:endParaRPr lang="en-US" sz="1600" kern="1200" dirty="0"/>
        </a:p>
      </dsp:txBody>
      <dsp:txXfrm>
        <a:off x="0" y="2445395"/>
        <a:ext cx="7543800" cy="372539"/>
      </dsp:txXfrm>
    </dsp:sp>
    <dsp:sp modelId="{2A224993-7FDF-442D-9E6A-AFAE6DC5517A}">
      <dsp:nvSpPr>
        <dsp:cNvPr id="0" name=""/>
        <dsp:cNvSpPr/>
      </dsp:nvSpPr>
      <dsp:spPr>
        <a:xfrm>
          <a:off x="0" y="2817934"/>
          <a:ext cx="7543800" cy="67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/>
            <a:t>A topology of nodes where the functional blocks will be deployed at runtime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/>
            <a:t>A topology of hardware devices</a:t>
          </a:r>
          <a:endParaRPr lang="en-US" sz="1400" kern="1200" dirty="0" smtClean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Multi-tier pattern, IBM runtime patterns, availability patterns </a:t>
          </a:r>
          <a:endParaRPr lang="en-US" sz="1400" kern="1200" dirty="0"/>
        </a:p>
      </dsp:txBody>
      <dsp:txXfrm>
        <a:off x="0" y="2817934"/>
        <a:ext cx="7543800" cy="679080"/>
      </dsp:txXfrm>
    </dsp:sp>
    <dsp:sp modelId="{5EE8FDC2-9E86-4711-B6B9-6315DFBB586A}">
      <dsp:nvSpPr>
        <dsp:cNvPr id="0" name=""/>
        <dsp:cNvSpPr/>
      </dsp:nvSpPr>
      <dsp:spPr>
        <a:xfrm>
          <a:off x="0" y="3497014"/>
          <a:ext cx="7543800" cy="3725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Design Pattern</a:t>
          </a:r>
          <a:endParaRPr lang="en-US" sz="1600" kern="1200" dirty="0"/>
        </a:p>
      </dsp:txBody>
      <dsp:txXfrm>
        <a:off x="0" y="3497014"/>
        <a:ext cx="7543800" cy="372539"/>
      </dsp:txXfrm>
    </dsp:sp>
    <dsp:sp modelId="{3225611C-14A2-4FFD-9ADF-4714512F370F}">
      <dsp:nvSpPr>
        <dsp:cNvPr id="0" name=""/>
        <dsp:cNvSpPr/>
      </dsp:nvSpPr>
      <dsp:spPr>
        <a:xfrm>
          <a:off x="0" y="3869553"/>
          <a:ext cx="7543800" cy="639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software-centric solution to implement the application logic, data and the interaction. The solutions include (but not limited to) package structure, analysis patterns for data modeling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err="1" smtClean="0"/>
            <a:t>GoF</a:t>
          </a:r>
          <a:r>
            <a:rPr lang="en-US" sz="1400" kern="1200" dirty="0" smtClean="0"/>
            <a:t>, Fowler’s analysis pattern</a:t>
          </a:r>
          <a:endParaRPr lang="en-US" sz="1400" kern="1200" dirty="0"/>
        </a:p>
      </dsp:txBody>
      <dsp:txXfrm>
        <a:off x="0" y="3869553"/>
        <a:ext cx="7543800" cy="639134"/>
      </dsp:txXfrm>
    </dsp:sp>
    <dsp:sp modelId="{98D7D961-4221-4A60-9A4D-F0BA50076F18}">
      <dsp:nvSpPr>
        <dsp:cNvPr id="0" name=""/>
        <dsp:cNvSpPr/>
      </dsp:nvSpPr>
      <dsp:spPr>
        <a:xfrm>
          <a:off x="0" y="4553831"/>
          <a:ext cx="7543800" cy="3725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Idioms</a:t>
          </a:r>
          <a:endParaRPr lang="en-US" sz="1600" kern="1200" dirty="0"/>
        </a:p>
      </dsp:txBody>
      <dsp:txXfrm>
        <a:off x="0" y="4553831"/>
        <a:ext cx="7543800" cy="372539"/>
      </dsp:txXfrm>
    </dsp:sp>
    <dsp:sp modelId="{55D91A5E-F3AC-4F32-AB20-1E84F37D77B9}">
      <dsp:nvSpPr>
        <dsp:cNvPr id="0" name=""/>
        <dsp:cNvSpPr/>
      </dsp:nvSpPr>
      <dsp:spPr>
        <a:xfrm>
          <a:off x="0" y="4881227"/>
          <a:ext cx="7543800" cy="373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Programming language level best practices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400" kern="1200" dirty="0"/>
        </a:p>
      </dsp:txBody>
      <dsp:txXfrm>
        <a:off x="0" y="4881227"/>
        <a:ext cx="7543800" cy="373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3684E7-5EF2-4F8C-AA89-57A3B3047F30}" type="slidenum">
              <a:rPr lang="en-IN" smtClean="0"/>
              <a:pPr>
                <a:defRPr/>
              </a:pPr>
              <a:t>11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45951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6D13BD-4742-4A2D-88DE-6ACD5EA1710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107827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9B309A-2E22-4953-827C-780047AC8F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.xml"/><Relationship Id="rId10" Type="http://schemas.openxmlformats.org/officeDocument/2006/relationships/image" Target="../media/image5.png"/><Relationship Id="rId4" Type="http://schemas.openxmlformats.org/officeDocument/2006/relationships/tags" Target="../tags/tag3.xml"/><Relationship Id="rId9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7A636-3BF2-4AE2-8ABE-C05CF887C03F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5B6F5-D879-4133-AFFB-700722AF4ACE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091E2-B658-407B-9775-999F93A0C91B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p:oleObj spid="_x0000_s22905" name="think-cell Slide" r:id="rId7" imgW="360" imgH="360" progId="">
              <p:embed/>
            </p:oleObj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0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6D01B-27BD-49AA-8B19-80A7E2DCFF45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E2B9F-45EE-4B53-B052-771269757CF8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15EE5-52C1-4F8E-BC4E-5118954B29FE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2D38E-88D9-40FD-815F-F072F68D3E68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EF53D-C3AD-4F1A-AC78-FABE6C0156D6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4C303-3139-4915-B6C5-027103B83781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53AA5-1F61-4C37-8575-1C32114F2563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6459B-A5D7-435F-A889-8CC14C6C16C5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0C39E7-65C1-4A79-88E6-866B43EC67F5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 (RL 9.1):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Introduction to Patterns</a:t>
            </a:r>
            <a:endParaRPr lang="en-GB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Configuration to balance forces</a:t>
            </a:r>
          </a:p>
          <a:p>
            <a:pPr lvl="1">
              <a:defRPr/>
            </a:pPr>
            <a:r>
              <a:rPr lang="en-US" dirty="0" smtClean="0"/>
              <a:t>Structure with components and relationships</a:t>
            </a:r>
          </a:p>
          <a:p>
            <a:pPr lvl="1">
              <a:defRPr/>
            </a:pPr>
            <a:r>
              <a:rPr lang="en-US" dirty="0" smtClean="0"/>
              <a:t>Run-time behavior</a:t>
            </a:r>
          </a:p>
          <a:p>
            <a:pPr>
              <a:defRPr/>
            </a:pPr>
            <a:r>
              <a:rPr lang="en-US" dirty="0" smtClean="0"/>
              <a:t>Structure: Addresses static part of the solution</a:t>
            </a:r>
          </a:p>
          <a:p>
            <a:pPr>
              <a:defRPr/>
            </a:pPr>
            <a:r>
              <a:rPr lang="en-US" dirty="0" smtClean="0"/>
              <a:t>Run-time: Behavior while running – addresses the dynamic part</a:t>
            </a:r>
          </a:p>
          <a:p>
            <a:pPr>
              <a:defRPr/>
            </a:pPr>
            <a:r>
              <a:rPr lang="en-US" dirty="0" smtClean="0"/>
              <a:t>Example</a:t>
            </a:r>
          </a:p>
          <a:p>
            <a:pPr lvl="1">
              <a:defRPr/>
            </a:pPr>
            <a:r>
              <a:rPr lang="en-US" dirty="0" smtClean="0"/>
              <a:t>Building blocks for the application</a:t>
            </a:r>
          </a:p>
          <a:p>
            <a:pPr lvl="1">
              <a:defRPr/>
            </a:pPr>
            <a:r>
              <a:rPr lang="en-US" dirty="0" smtClean="0"/>
              <a:t>Specific inputs events and their processing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</p:txBody>
      </p:sp>
      <p:grpSp>
        <p:nvGrpSpPr>
          <p:cNvPr id="25604" name="Group 22"/>
          <p:cNvGrpSpPr>
            <a:grpSpLocks/>
          </p:cNvGrpSpPr>
          <p:nvPr/>
        </p:nvGrpSpPr>
        <p:grpSpPr bwMode="auto">
          <a:xfrm>
            <a:off x="6219825" y="4071938"/>
            <a:ext cx="2638425" cy="2000250"/>
            <a:chOff x="881034" y="1071546"/>
            <a:chExt cx="6929486" cy="4714908"/>
          </a:xfrm>
        </p:grpSpPr>
        <p:sp>
          <p:nvSpPr>
            <p:cNvPr id="15" name="Rounded Rectangle 14"/>
            <p:cNvSpPr/>
            <p:nvPr/>
          </p:nvSpPr>
          <p:spPr>
            <a:xfrm>
              <a:off x="881034" y="2998670"/>
              <a:ext cx="2856017" cy="8606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Pattern</a:t>
              </a:r>
              <a:endParaRPr lang="en-IN" sz="14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954506" y="1071546"/>
              <a:ext cx="2856014" cy="8569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Context</a:t>
              </a:r>
              <a:endParaRPr lang="en-IN" sz="14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954506" y="2785378"/>
              <a:ext cx="2856014" cy="8569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Problem</a:t>
              </a:r>
              <a:endParaRPr lang="en-IN" sz="14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954506" y="4570306"/>
              <a:ext cx="2856014" cy="8606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Solution</a:t>
              </a:r>
              <a:endParaRPr lang="en-IN" sz="1400" dirty="0"/>
            </a:p>
          </p:txBody>
        </p:sp>
        <p:sp>
          <p:nvSpPr>
            <p:cNvPr id="22" name="Left Brace 21"/>
            <p:cNvSpPr/>
            <p:nvPr/>
          </p:nvSpPr>
          <p:spPr>
            <a:xfrm>
              <a:off x="3882977" y="1071546"/>
              <a:ext cx="712963" cy="4714908"/>
            </a:xfrm>
            <a:prstGeom prst="leftBrace">
              <a:avLst>
                <a:gd name="adj1" fmla="val 8333"/>
                <a:gd name="adj2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80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687260-BB64-4ADA-AC08-E2C3CD650F91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17251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xmlns:mv="urn:schemas-microsoft-com:mac:vml" xmlns:mc="http://schemas.openxmlformats.org/markup-compatibility/2006" val="625245496"/>
              </p:ext>
            </p:extLst>
          </p:nvPr>
        </p:nvGraphicFramePr>
        <p:xfrm>
          <a:off x="228600" y="1295400"/>
          <a:ext cx="7543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Down Arrow 7"/>
          <p:cNvSpPr/>
          <p:nvPr/>
        </p:nvSpPr>
        <p:spPr>
          <a:xfrm>
            <a:off x="7696200" y="1295400"/>
            <a:ext cx="461599" cy="4724399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8023180" y="1295400"/>
            <a:ext cx="1120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latin typeface="Arial" charset="0"/>
              </a:rPr>
              <a:t>Abstract</a:t>
            </a:r>
            <a:endParaRPr lang="en-IN" altLang="en-US" sz="1800" b="1" dirty="0">
              <a:latin typeface="Arial" charset="0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7253739" y="6019800"/>
            <a:ext cx="18902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charset="0"/>
              </a:rPr>
              <a:t>Implementation</a:t>
            </a:r>
            <a:endParaRPr lang="en-IN" altLang="en-US" sz="1800" b="1" dirty="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710541-F4E1-4ADF-95FA-B26C7EAE7745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97039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Pattern System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785938"/>
          <a:ext cx="8229600" cy="2835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835275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</a:t>
                      </a:r>
                      <a:r>
                        <a:rPr lang="en-US" sz="3600" baseline="0" dirty="0" smtClean="0"/>
                        <a:t> pattern system for software architecture is a collection of patterns for software architecture, together with guidelines for their implementation, combination and practical use of software development</a:t>
                      </a:r>
                      <a:endParaRPr lang="en-IN" sz="3600" dirty="0"/>
                    </a:p>
                  </a:txBody>
                  <a:tcPr marL="84406" marR="84406" marT="45730" marB="45730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FFF145-F4B7-49AC-8E0B-84984A40D928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6288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Pattern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Support the development of high-quality software systems; Functional and non-functional requirements</a:t>
            </a:r>
          </a:p>
          <a:p>
            <a:pPr>
              <a:defRPr/>
            </a:pPr>
            <a:r>
              <a:rPr lang="en-US" dirty="0" smtClean="0"/>
              <a:t>It should comprise a sufficient base of patterns</a:t>
            </a:r>
          </a:p>
          <a:p>
            <a:pPr>
              <a:defRPr/>
            </a:pPr>
            <a:r>
              <a:rPr lang="en-US" dirty="0" smtClean="0"/>
              <a:t>It should describe all its patterns uniformly</a:t>
            </a:r>
          </a:p>
          <a:p>
            <a:pPr>
              <a:defRPr/>
            </a:pPr>
            <a:r>
              <a:rPr lang="en-US" dirty="0" smtClean="0"/>
              <a:t>It should expose the various relationships between patterns</a:t>
            </a:r>
          </a:p>
          <a:p>
            <a:pPr>
              <a:defRPr/>
            </a:pPr>
            <a:r>
              <a:rPr lang="en-US" dirty="0" smtClean="0"/>
              <a:t>It should organize its constituent patterns</a:t>
            </a:r>
          </a:p>
          <a:p>
            <a:pPr>
              <a:defRPr/>
            </a:pPr>
            <a:r>
              <a:rPr lang="en-US" dirty="0" smtClean="0"/>
              <a:t>It should support the construction of software systems</a:t>
            </a:r>
          </a:p>
          <a:p>
            <a:pPr>
              <a:defRPr/>
            </a:pPr>
            <a:r>
              <a:rPr lang="en-US" dirty="0" smtClean="0"/>
              <a:t>It should support its own evolution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F68410-5D6A-4511-85C7-959B5823E3BD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875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Pattern Classification</a:t>
            </a:r>
            <a:endParaRPr lang="en-IN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It should be simple and easy to learn</a:t>
            </a:r>
          </a:p>
          <a:p>
            <a:r>
              <a:rPr lang="en-US" altLang="en-US" smtClean="0"/>
              <a:t>It should consist of only a few classification criteria</a:t>
            </a:r>
          </a:p>
          <a:p>
            <a:r>
              <a:rPr lang="en-US" altLang="en-US" smtClean="0"/>
              <a:t>Each classification criterion should reflect natural properties of patterns</a:t>
            </a:r>
          </a:p>
          <a:p>
            <a:r>
              <a:rPr lang="en-US" altLang="en-US" smtClean="0"/>
              <a:t>It should provide a ‘roadmap’</a:t>
            </a:r>
          </a:p>
          <a:p>
            <a:r>
              <a:rPr lang="en-US" altLang="en-US" smtClean="0"/>
              <a:t>The schema should be open to integration of new patterns</a:t>
            </a:r>
            <a:endParaRPr lang="en-I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39907D-397B-45B9-8E08-182E2D9F4838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83134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Problem Categories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xmlns:mv="urn:schemas-microsoft-com:mac:vml" xmlns:mc="http://schemas.openxmlformats.org/markup-compatibility/2006" val="2063092263"/>
              </p:ext>
            </p:extLst>
          </p:nvPr>
        </p:nvGraphicFramePr>
        <p:xfrm>
          <a:off x="76200" y="1295400"/>
          <a:ext cx="8991600" cy="5343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578"/>
                <a:gridCol w="7275022"/>
              </a:tblGrid>
              <a:tr h="48498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Category</a:t>
                      </a:r>
                      <a:endParaRPr lang="en-IN" sz="1800" b="1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IN" sz="1800" dirty="0"/>
                    </a:p>
                  </a:txBody>
                  <a:tcPr marL="84406" marR="84406"/>
                </a:tc>
              </a:tr>
              <a:tr h="75737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Mud to Structure</a:t>
                      </a:r>
                      <a:endParaRPr lang="en-IN" sz="18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Includes patterns that support suitable decomposition of an overall system task into cooperating subtasks</a:t>
                      </a:r>
                      <a:endParaRPr lang="en-IN" sz="1800" dirty="0"/>
                    </a:p>
                  </a:txBody>
                  <a:tcPr marL="84406" marR="84406"/>
                </a:tc>
              </a:tr>
              <a:tr h="75737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Distributed Systems</a:t>
                      </a:r>
                      <a:endParaRPr lang="en-IN" sz="18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Includes</a:t>
                      </a:r>
                      <a:r>
                        <a:rPr lang="en-US" sz="1800" baseline="0" dirty="0" smtClean="0"/>
                        <a:t> patterns that provide infrastructures for systems that have components located in different processes or in several subsystems and components</a:t>
                      </a:r>
                      <a:endParaRPr lang="en-IN" sz="1800" dirty="0"/>
                    </a:p>
                  </a:txBody>
                  <a:tcPr marL="84406" marR="84406"/>
                </a:tc>
              </a:tr>
              <a:tr h="75737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Interactive</a:t>
                      </a:r>
                      <a:r>
                        <a:rPr lang="en-US" sz="1800" baseline="0" dirty="0" smtClean="0"/>
                        <a:t> Systems</a:t>
                      </a:r>
                      <a:endParaRPr lang="en-IN" sz="18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Includes patterns that help to structure human-computer</a:t>
                      </a:r>
                      <a:r>
                        <a:rPr lang="en-US" sz="1800" baseline="0" dirty="0" smtClean="0"/>
                        <a:t> interaction</a:t>
                      </a:r>
                      <a:endParaRPr lang="en-IN" sz="1800" dirty="0"/>
                    </a:p>
                  </a:txBody>
                  <a:tcPr marL="84406" marR="84406"/>
                </a:tc>
              </a:tr>
              <a:tr h="75737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Adaptable Systems</a:t>
                      </a:r>
                      <a:endParaRPr lang="en-IN" sz="18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Includes patterns that provide</a:t>
                      </a:r>
                      <a:r>
                        <a:rPr lang="en-US" sz="1800" baseline="0" dirty="0" smtClean="0"/>
                        <a:t> infrastructures for the extension and adaptation of application in response to evolving and changing functional requirements</a:t>
                      </a:r>
                      <a:endParaRPr lang="en-IN" sz="1800" dirty="0"/>
                    </a:p>
                  </a:txBody>
                  <a:tcPr marL="84406" marR="84406"/>
                </a:tc>
              </a:tr>
              <a:tr h="75737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Structural Decomposition</a:t>
                      </a:r>
                      <a:endParaRPr lang="en-IN" sz="18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Includes patterns that support a suitable decomposition of subsystems and complex components</a:t>
                      </a:r>
                      <a:r>
                        <a:rPr lang="en-US" sz="1800" baseline="0" dirty="0" smtClean="0"/>
                        <a:t> into cooperating parts</a:t>
                      </a:r>
                      <a:endParaRPr lang="en-IN" sz="1800" dirty="0"/>
                    </a:p>
                  </a:txBody>
                  <a:tcPr marL="84406" marR="84406"/>
                </a:tc>
              </a:tr>
              <a:tr h="75737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Organization of Work</a:t>
                      </a:r>
                      <a:endParaRPr lang="en-IN" sz="18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Includes patterns that define how components</a:t>
                      </a:r>
                      <a:r>
                        <a:rPr lang="en-US" sz="1800" baseline="0" dirty="0" smtClean="0"/>
                        <a:t> collaborate to provide a complex service</a:t>
                      </a:r>
                      <a:endParaRPr lang="en-IN" sz="1800" dirty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6CA35F-2D79-4294-9438-B32DDCB07411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98338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Problem Categories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xmlns:mv="urn:schemas-microsoft-com:mac:vml" xmlns:mc="http://schemas.openxmlformats.org/markup-compatibility/2006" val="316010764"/>
              </p:ext>
            </p:extLst>
          </p:nvPr>
        </p:nvGraphicFramePr>
        <p:xfrm>
          <a:off x="152400" y="1295400"/>
          <a:ext cx="8839200" cy="5281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116"/>
                <a:gridCol w="6107084"/>
              </a:tblGrid>
              <a:tr h="40040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Category</a:t>
                      </a:r>
                      <a:endParaRPr lang="en-IN" sz="1800" b="1" dirty="0"/>
                    </a:p>
                  </a:txBody>
                  <a:tcPr marL="84406" marR="84406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IN" sz="1800" dirty="0"/>
                    </a:p>
                  </a:txBody>
                  <a:tcPr marL="84406" marR="84406" marT="45732" marB="45732"/>
                </a:tc>
              </a:tr>
              <a:tr h="62531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Creation</a:t>
                      </a:r>
                      <a:endParaRPr lang="en-IN" sz="1800" dirty="0"/>
                    </a:p>
                  </a:txBody>
                  <a:tcPr marL="84406" marR="84406" marT="45732" marB="4573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Includes patterns that help with instantiating</a:t>
                      </a:r>
                      <a:r>
                        <a:rPr lang="en-US" sz="1800" baseline="0" dirty="0" smtClean="0"/>
                        <a:t> objects and recursive object structures</a:t>
                      </a:r>
                      <a:endParaRPr lang="en-IN" sz="1800" dirty="0"/>
                    </a:p>
                  </a:txBody>
                  <a:tcPr marL="84406" marR="84406" marT="45732" marB="45732"/>
                </a:tc>
              </a:tr>
              <a:tr h="62531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Service Variation</a:t>
                      </a:r>
                      <a:endParaRPr lang="en-IN" sz="1800" dirty="0"/>
                    </a:p>
                  </a:txBody>
                  <a:tcPr marL="84406" marR="84406" marT="45732" marB="4573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Comprises patterns that support</a:t>
                      </a:r>
                      <a:r>
                        <a:rPr lang="en-US" sz="1800" baseline="0" dirty="0" smtClean="0"/>
                        <a:t> changing the behavior of an object or component</a:t>
                      </a:r>
                      <a:endParaRPr lang="en-IN" sz="1800" dirty="0"/>
                    </a:p>
                  </a:txBody>
                  <a:tcPr marL="84406" marR="84406" marT="45732" marB="45732"/>
                </a:tc>
              </a:tr>
              <a:tr h="62531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Service Extension</a:t>
                      </a:r>
                      <a:endParaRPr lang="en-IN" sz="1800" dirty="0"/>
                    </a:p>
                  </a:txBody>
                  <a:tcPr marL="84406" marR="84406" marT="45732" marB="4573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Includes patterns that help to add new services to an object or object structure dynamically</a:t>
                      </a:r>
                      <a:endParaRPr lang="en-IN" sz="1800" dirty="0"/>
                    </a:p>
                  </a:txBody>
                  <a:tcPr marL="84406" marR="84406" marT="45732" marB="45732"/>
                </a:tc>
              </a:tr>
              <a:tr h="40040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Adaptation</a:t>
                      </a:r>
                      <a:endParaRPr lang="en-IN" sz="1800" dirty="0"/>
                    </a:p>
                  </a:txBody>
                  <a:tcPr marL="84406" marR="84406" marT="45732" marB="4573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Provides patterns</a:t>
                      </a:r>
                      <a:r>
                        <a:rPr lang="en-US" sz="1800" baseline="0" dirty="0" smtClean="0"/>
                        <a:t> that help with interface and data conversion</a:t>
                      </a:r>
                      <a:endParaRPr lang="en-IN" sz="1800" dirty="0"/>
                    </a:p>
                  </a:txBody>
                  <a:tcPr marL="84406" marR="84406" marT="45732" marB="45732"/>
                </a:tc>
              </a:tr>
              <a:tr h="6252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Access Control</a:t>
                      </a:r>
                      <a:endParaRPr lang="en-IN" sz="18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Includes patterns that guard and control access to services</a:t>
                      </a:r>
                      <a:r>
                        <a:rPr lang="en-US" sz="1800" baseline="0" dirty="0" smtClean="0"/>
                        <a:t> or components</a:t>
                      </a:r>
                      <a:endParaRPr lang="en-IN" sz="1800" dirty="0"/>
                    </a:p>
                  </a:txBody>
                  <a:tcPr marL="84406" marR="84406"/>
                </a:tc>
              </a:tr>
              <a:tr h="6252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Management</a:t>
                      </a:r>
                      <a:endParaRPr lang="en-IN" sz="18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Includes patterns for handling homogenous collections of objects, services and components in their entirety</a:t>
                      </a:r>
                      <a:endParaRPr lang="en-IN" sz="1800" dirty="0"/>
                    </a:p>
                  </a:txBody>
                  <a:tcPr marL="84406" marR="84406"/>
                </a:tc>
              </a:tr>
              <a:tr h="6252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Communication</a:t>
                      </a:r>
                      <a:endParaRPr lang="en-IN" sz="18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Includes patterns that</a:t>
                      </a:r>
                      <a:r>
                        <a:rPr lang="en-US" sz="1800" baseline="0" dirty="0" smtClean="0"/>
                        <a:t> help organize communication between components</a:t>
                      </a:r>
                      <a:endParaRPr lang="en-IN" sz="1800" dirty="0"/>
                    </a:p>
                  </a:txBody>
                  <a:tcPr marL="84406" marR="84406"/>
                </a:tc>
              </a:tr>
              <a:tr h="40040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Resource handling</a:t>
                      </a:r>
                      <a:endParaRPr lang="en-IN" sz="18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Includes patterns that help manage shared components</a:t>
                      </a:r>
                      <a:r>
                        <a:rPr lang="en-US" sz="1800" baseline="0" dirty="0" smtClean="0"/>
                        <a:t> and objects</a:t>
                      </a:r>
                      <a:endParaRPr lang="en-IN" sz="1800" dirty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FDFC44-80E2-4F60-A741-E53CB03A1C80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6195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Pattern Classification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85750"/>
          <a:ext cx="8229600" cy="6426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32"/>
                <a:gridCol w="2242054"/>
                <a:gridCol w="2835539"/>
                <a:gridCol w="1608975"/>
              </a:tblGrid>
              <a:tr h="375892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Architectural Patterns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Design Patterns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Idioms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4634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Mud to Structure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Layers,</a:t>
                      </a:r>
                      <a:r>
                        <a:rPr lang="en-US" sz="1200" baseline="0" dirty="0" smtClean="0">
                          <a:latin typeface="Aharoni" pitchFamily="2" charset="-79"/>
                          <a:cs typeface="Aharoni" pitchFamily="2" charset="-79"/>
                        </a:rPr>
                        <a:t> Pipes and Filters, Blackboard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4634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Distributed Systems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Broker, Pipes and Filters, Microkernel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4634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Interactive</a:t>
                      </a:r>
                      <a:r>
                        <a:rPr lang="en-US" sz="1200" baseline="0" dirty="0" smtClean="0">
                          <a:latin typeface="Aharoni" pitchFamily="2" charset="-79"/>
                          <a:cs typeface="Aharoni" pitchFamily="2" charset="-79"/>
                        </a:rPr>
                        <a:t> Systems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MVC, PAC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4634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Adaptable Systems</a:t>
                      </a:r>
                      <a:endParaRPr lang="en-IN" sz="1200" dirty="0" smtClean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Microkernel, Reflection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4634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Creation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Abstract Factory,</a:t>
                      </a:r>
                      <a:r>
                        <a:rPr lang="en-US" sz="1200" baseline="0" dirty="0" smtClean="0">
                          <a:latin typeface="Aharoni" pitchFamily="2" charset="-79"/>
                          <a:cs typeface="Aharoni" pitchFamily="2" charset="-79"/>
                        </a:rPr>
                        <a:t> Prototype, Builder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Singleton,</a:t>
                      </a:r>
                      <a:r>
                        <a:rPr lang="en-US" sz="1200" baseline="0" dirty="0" smtClean="0">
                          <a:latin typeface="Aharoni" pitchFamily="2" charset="-79"/>
                          <a:cs typeface="Aharoni" pitchFamily="2" charset="-79"/>
                        </a:rPr>
                        <a:t> Factory Method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4634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Structural Decomposition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Whole-Part,</a:t>
                      </a:r>
                      <a:r>
                        <a:rPr lang="en-US" sz="1200" baseline="0" dirty="0" smtClean="0">
                          <a:latin typeface="Aharoni" pitchFamily="2" charset="-79"/>
                          <a:cs typeface="Aharoni" pitchFamily="2" charset="-79"/>
                        </a:rPr>
                        <a:t> Composite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463428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haroni" pitchFamily="2" charset="-79"/>
                          <a:cs typeface="Aharoni" pitchFamily="2" charset="-79"/>
                        </a:rPr>
                        <a:t>Organisation</a:t>
                      </a:r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 of work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Master-Slave, Chain of Responsibility, Command, Mediator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375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Access Control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Proxy, Façade, </a:t>
                      </a:r>
                      <a:r>
                        <a:rPr lang="en-US" sz="1200" dirty="0" err="1" smtClean="0">
                          <a:latin typeface="Aharoni" pitchFamily="2" charset="-79"/>
                          <a:cs typeface="Aharoni" pitchFamily="2" charset="-79"/>
                        </a:rPr>
                        <a:t>Iterator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375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Service Variation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Bridge, Strategy,</a:t>
                      </a:r>
                      <a:r>
                        <a:rPr lang="en-US" sz="1200" baseline="0" dirty="0" smtClean="0">
                          <a:latin typeface="Aharoni" pitchFamily="2" charset="-79"/>
                          <a:cs typeface="Aharoni" pitchFamily="2" charset="-79"/>
                        </a:rPr>
                        <a:t> State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Template method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375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Service</a:t>
                      </a:r>
                      <a:r>
                        <a:rPr lang="en-US" sz="1200" baseline="0" dirty="0" smtClean="0">
                          <a:latin typeface="Aharoni" pitchFamily="2" charset="-79"/>
                          <a:cs typeface="Aharoni" pitchFamily="2" charset="-79"/>
                        </a:rPr>
                        <a:t> Extension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Decorator, Visitor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4634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Management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Command Processor, View Handler, Memento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375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Adaptation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Adapter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4634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Communication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Publisher-subscriber,</a:t>
                      </a:r>
                      <a:r>
                        <a:rPr lang="en-US" sz="1200" baseline="0" dirty="0" smtClean="0">
                          <a:latin typeface="Aharoni" pitchFamily="2" charset="-79"/>
                          <a:cs typeface="Aharoni" pitchFamily="2" charset="-79"/>
                        </a:rPr>
                        <a:t> Forwarder-Receiver,  Client-Dispatcher-Server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375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Resource Handling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Flyweight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Counted</a:t>
                      </a:r>
                      <a:r>
                        <a:rPr lang="en-US" sz="1200" baseline="0" dirty="0" smtClean="0">
                          <a:latin typeface="Aharoni" pitchFamily="2" charset="-79"/>
                          <a:cs typeface="Aharoni" pitchFamily="2" charset="-79"/>
                        </a:rPr>
                        <a:t> Pointer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F5290-BFBE-49B7-B30B-6CACD1B99799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2209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Mud to Structure</a:t>
            </a:r>
            <a:endParaRPr lang="en-IN" smtClean="0"/>
          </a:p>
        </p:txBody>
      </p:sp>
      <p:pic>
        <p:nvPicPr>
          <p:cNvPr id="23555" name="Picture 2" descr="ANG77701 Indian traditional potter kumbhar in Hindi India"/>
          <p:cNvPicPr>
            <a:picLocks noChangeAspect="1" noChangeArrowheads="1"/>
          </p:cNvPicPr>
          <p:nvPr/>
        </p:nvPicPr>
        <p:blipFill>
          <a:blip r:embed="rId2" cstate="print"/>
          <a:srcRect l="5704" r="5704"/>
          <a:stretch>
            <a:fillRect/>
          </a:stretch>
        </p:blipFill>
        <p:spPr bwMode="auto">
          <a:xfrm>
            <a:off x="696913" y="2349500"/>
            <a:ext cx="3573462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 cstate="print"/>
          <a:srcRect l="21875" t="21875" r="21875" b="21875"/>
          <a:stretch>
            <a:fillRect/>
          </a:stretch>
        </p:blipFill>
        <p:spPr bwMode="auto">
          <a:xfrm>
            <a:off x="4664075" y="2343150"/>
            <a:ext cx="3562350" cy="267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56879-11C3-4756-858F-4386AA993EA9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553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Mud to Structure</a:t>
            </a:r>
            <a:endParaRPr lang="en-IN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Before we start a new system, we collect requirement from customer </a:t>
            </a:r>
            <a:r>
              <a:rPr lang="en-US" smtClean="0">
                <a:sym typeface="Wingdings" pitchFamily="2" charset="2"/>
              </a:rPr>
              <a:t> transform those into specifications</a:t>
            </a:r>
          </a:p>
          <a:p>
            <a:pPr lvl="1" eaLnBrk="1" hangingPunct="1"/>
            <a:r>
              <a:rPr lang="en-US" smtClean="0">
                <a:sym typeface="Wingdings" pitchFamily="2" charset="2"/>
              </a:rPr>
              <a:t>Requirements  Architecture (Optimistic View)</a:t>
            </a:r>
          </a:p>
          <a:p>
            <a:pPr eaLnBrk="1" hangingPunct="1"/>
            <a:r>
              <a:rPr lang="en-US" smtClean="0">
                <a:sym typeface="Wingdings" pitchFamily="2" charset="2"/>
              </a:rPr>
              <a:t>“Ball of mud” is the realization</a:t>
            </a:r>
          </a:p>
          <a:p>
            <a:pPr eaLnBrk="1" hangingPunct="1"/>
            <a:r>
              <a:rPr lang="en-US" smtClean="0">
                <a:sym typeface="Wingdings" pitchFamily="2" charset="2"/>
              </a:rPr>
              <a:t>Cutting the ball along only one aspect (like along lines visible in the application domain may not be of help)</a:t>
            </a:r>
          </a:p>
          <a:p>
            <a:pPr lvl="1" eaLnBrk="1" hangingPunct="1"/>
            <a:r>
              <a:rPr lang="en-US" smtClean="0">
                <a:sym typeface="Wingdings" pitchFamily="2" charset="2"/>
              </a:rPr>
              <a:t>Need to consider functional and non-funcational attributes</a:t>
            </a:r>
            <a:endParaRPr lang="en-US" smtClean="0"/>
          </a:p>
          <a:p>
            <a:pPr eaLnBrk="1" hangingPunct="1"/>
            <a:endParaRPr lang="en-IN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497F65-A0E7-48C9-A33C-849A089E54E9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86342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IN" dirty="0" smtClean="0"/>
              <a:t>Christopher Alexander</a:t>
            </a:r>
            <a:endParaRPr lang="en-IN" dirty="0"/>
          </a:p>
        </p:txBody>
      </p:sp>
      <p:sp>
        <p:nvSpPr>
          <p:cNvPr id="17411" name="Content Placeholder 11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97475"/>
          </a:xfrm>
        </p:spPr>
        <p:txBody>
          <a:bodyPr/>
          <a:lstStyle/>
          <a:p>
            <a:r>
              <a:rPr lang="en-IN" altLang="en-US" b="1" i="1" dirty="0" smtClean="0"/>
              <a:t>The Timeless Way of Building</a:t>
            </a:r>
            <a:r>
              <a:rPr lang="en-IN" altLang="en-US" dirty="0" smtClean="0"/>
              <a:t> is a 1979 book that ties life and architecture together</a:t>
            </a:r>
          </a:p>
          <a:p>
            <a:r>
              <a:rPr lang="en-US" altLang="en-US" dirty="0" smtClean="0"/>
              <a:t>Much of SW Architecture derives from it</a:t>
            </a:r>
          </a:p>
          <a:p>
            <a:r>
              <a:rPr lang="en-IN" altLang="en-US" b="1" i="1" dirty="0" smtClean="0"/>
              <a:t>A Pattern Language: Towns, Buildings, Construction</a:t>
            </a:r>
            <a:r>
              <a:rPr lang="en-IN" altLang="en-US" dirty="0" smtClean="0"/>
              <a:t> is a 1977 book on architecture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84188" y="1774825"/>
            <a:ext cx="4043362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12"/>
          <p:cNvSpPr>
            <a:spLocks noChangeArrowheads="1"/>
          </p:cNvSpPr>
          <p:nvPr/>
        </p:nvSpPr>
        <p:spPr bwMode="auto">
          <a:xfrm>
            <a:off x="879475" y="5132388"/>
            <a:ext cx="33623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1100" dirty="0">
                <a:latin typeface="Arial" charset="0"/>
              </a:rPr>
              <a:t>Source: http://en.wikipedia.org/wiki/Christopher_Alexander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12C584-B73F-4928-96E5-F72D95663AE7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D719E3-4EA4-4EB4-A6A2-0A7E31A945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22572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/>
              <a:t>Architectural Patterns</a:t>
            </a:r>
            <a:endParaRPr lang="en-IN" b="1" dirty="0"/>
          </a:p>
        </p:txBody>
      </p:sp>
      <p:grpSp>
        <p:nvGrpSpPr>
          <p:cNvPr id="25603" name="Group 22"/>
          <p:cNvGrpSpPr>
            <a:grpSpLocks/>
          </p:cNvGrpSpPr>
          <p:nvPr/>
        </p:nvGrpSpPr>
        <p:grpSpPr bwMode="auto">
          <a:xfrm>
            <a:off x="879475" y="928688"/>
            <a:ext cx="7319963" cy="5500687"/>
            <a:chOff x="1952604" y="1071546"/>
            <a:chExt cx="5786478" cy="5214974"/>
          </a:xfrm>
        </p:grpSpPr>
        <p:sp>
          <p:nvSpPr>
            <p:cNvPr id="9" name="Rounded Rectangle 8"/>
            <p:cNvSpPr/>
            <p:nvPr/>
          </p:nvSpPr>
          <p:spPr>
            <a:xfrm>
              <a:off x="1952604" y="1280802"/>
              <a:ext cx="2428892" cy="6480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Mud to Structure</a:t>
              </a:r>
              <a:endParaRPr lang="en-IN" sz="24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952604" y="2638124"/>
              <a:ext cx="2428892" cy="648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Distributed Systems</a:t>
              </a:r>
              <a:endParaRPr lang="en-IN" sz="24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952604" y="3995446"/>
              <a:ext cx="2428892" cy="6480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Interactive Systems</a:t>
              </a:r>
              <a:endParaRPr lang="en-IN" sz="24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952604" y="5424206"/>
              <a:ext cx="2428892" cy="6480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Adaptable Systems</a:t>
              </a:r>
              <a:endParaRPr lang="en-IN" sz="24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310190" y="1071546"/>
              <a:ext cx="2428892" cy="107157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Layers</a:t>
              </a:r>
            </a:p>
            <a:p>
              <a:pPr algn="ctr">
                <a:defRPr/>
              </a:pPr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Pipes and Filters</a:t>
              </a:r>
            </a:p>
            <a:p>
              <a:pPr algn="ctr">
                <a:defRPr/>
              </a:pPr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Blackboard</a:t>
              </a:r>
              <a:endParaRPr lang="en-IN" sz="24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310190" y="3786190"/>
              <a:ext cx="2428892" cy="107157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Model-View-Controller</a:t>
              </a:r>
            </a:p>
            <a:p>
              <a:pPr algn="ctr">
                <a:defRPr/>
              </a:pPr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Presentation-Abstraction-Control</a:t>
              </a:r>
              <a:endParaRPr lang="en-IN" sz="2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310190" y="2428868"/>
              <a:ext cx="2428892" cy="107157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Broker</a:t>
              </a:r>
              <a:endParaRPr lang="en-IN" sz="24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310190" y="5214950"/>
              <a:ext cx="2428892" cy="107157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Microkernel</a:t>
              </a:r>
            </a:p>
            <a:p>
              <a:pPr algn="ctr">
                <a:defRPr/>
              </a:pPr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Reflection</a:t>
              </a:r>
              <a:endParaRPr lang="en-IN" sz="24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 rot="16200000">
              <a:off x="4381496" y="1142984"/>
              <a:ext cx="928694" cy="928694"/>
            </a:xfrm>
            <a:prstGeom prst="trapezoi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2400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rapezoid 18"/>
            <p:cNvSpPr/>
            <p:nvPr/>
          </p:nvSpPr>
          <p:spPr>
            <a:xfrm rot="16200000">
              <a:off x="4381496" y="2500306"/>
              <a:ext cx="928694" cy="928694"/>
            </a:xfrm>
            <a:prstGeom prst="trapezoid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2400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Trapezoid 19"/>
            <p:cNvSpPr/>
            <p:nvPr/>
          </p:nvSpPr>
          <p:spPr>
            <a:xfrm rot="16200000">
              <a:off x="4381496" y="3857628"/>
              <a:ext cx="928694" cy="928694"/>
            </a:xfrm>
            <a:prstGeom prst="trapezoid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2400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Trapezoid 20"/>
            <p:cNvSpPr/>
            <p:nvPr/>
          </p:nvSpPr>
          <p:spPr>
            <a:xfrm rot="16200000">
              <a:off x="4381496" y="5286388"/>
              <a:ext cx="928694" cy="928694"/>
            </a:xfrm>
            <a:prstGeom prst="trapezoid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2400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4F503-4C6E-42CA-A8B0-01598DEB6323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5679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5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7369175" y="0"/>
            <a:ext cx="16065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536825" y="1125538"/>
            <a:ext cx="2328863" cy="476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14888" y="1125538"/>
            <a:ext cx="2235200" cy="444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9525" y="1125538"/>
            <a:ext cx="2581275" cy="47625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30738" y="6550025"/>
            <a:ext cx="2328862" cy="492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07213" y="6550025"/>
            <a:ext cx="2236787" cy="460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84388" y="6550025"/>
            <a:ext cx="2579687" cy="49213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1676400" y="3040063"/>
            <a:ext cx="54102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C86219D8-D3CD-472B-9381-C1902B850A54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34725D-CF99-44A8-A324-7101A7D4A780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What is a (Architecture) Pattern</a:t>
            </a:r>
            <a:endParaRPr lang="en-IN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set of components (or subsystems), their responsibilities, interactions, and the way they collaborate</a:t>
            </a:r>
          </a:p>
          <a:p>
            <a:pPr lvl="1"/>
            <a:r>
              <a:rPr lang="en-US" altLang="en-US" dirty="0" smtClean="0"/>
              <a:t>Constraints or rules that decide the interaction</a:t>
            </a:r>
          </a:p>
          <a:p>
            <a:pPr lvl="1"/>
            <a:r>
              <a:rPr lang="en-US" altLang="en-US" dirty="0" smtClean="0"/>
              <a:t>To solve a recurring architectural problem in a generic way</a:t>
            </a:r>
          </a:p>
          <a:p>
            <a:pPr lvl="1"/>
            <a:r>
              <a:rPr lang="en-US" altLang="en-US" dirty="0" smtClean="0"/>
              <a:t>Synonymous to architecture style</a:t>
            </a:r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endParaRPr lang="en-US" altLang="en-US" dirty="0" smtClean="0"/>
          </a:p>
          <a:p>
            <a:pPr lvl="1" algn="r"/>
            <a:r>
              <a:rPr lang="en-IN" altLang="en-US" sz="1200" dirty="0" err="1" smtClean="0"/>
              <a:t>Buschmann</a:t>
            </a:r>
            <a:r>
              <a:rPr lang="en-IN" altLang="en-US" sz="1200" dirty="0" smtClean="0"/>
              <a:t>, F. et al, Pattern Oriented Software Architecture – Volume1, Wiley, 1996 </a:t>
            </a:r>
            <a:endParaRPr lang="en-US" altLang="en-US" sz="12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607A03-1CFE-4017-955E-B5C856E0A58D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773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Properties of Patterns</a:t>
            </a:r>
            <a:endParaRPr lang="en-IN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Addresses a recurring design problem that arises in specific design situations and presents a solution to it</a:t>
            </a:r>
          </a:p>
          <a:p>
            <a:r>
              <a:rPr lang="en-US" altLang="en-US" sz="2800" dirty="0" smtClean="0"/>
              <a:t>Document existing, well-proven design experience</a:t>
            </a:r>
          </a:p>
          <a:p>
            <a:r>
              <a:rPr lang="en-US" altLang="en-US" sz="2800" dirty="0" smtClean="0"/>
              <a:t>Identify and Specify abstractions at the high(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) level</a:t>
            </a:r>
          </a:p>
          <a:p>
            <a:r>
              <a:rPr lang="en-US" altLang="en-US" sz="2800" dirty="0" smtClean="0"/>
              <a:t>Provide a common vocabulary and understanding of </a:t>
            </a:r>
            <a:r>
              <a:rPr lang="en-US" altLang="en-US" sz="2800" u="sng" dirty="0" smtClean="0"/>
              <a:t>design principles</a:t>
            </a:r>
          </a:p>
          <a:p>
            <a:r>
              <a:rPr lang="en-US" altLang="en-US" sz="2800" dirty="0" smtClean="0"/>
              <a:t>Helps to build complex systems</a:t>
            </a:r>
          </a:p>
          <a:p>
            <a:r>
              <a:rPr lang="en-US" altLang="en-US" sz="2800" dirty="0" smtClean="0"/>
              <a:t>Manage software complexity</a:t>
            </a:r>
            <a:endParaRPr lang="en-IN" altLang="en-US" sz="28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554146-DA9B-4B74-8609-786696C14E92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11867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</a:t>
            </a:r>
            <a:r>
              <a:rPr lang="en-US" dirty="0"/>
              <a:t>of guidelines that helps </a:t>
            </a:r>
            <a:r>
              <a:rPr lang="en-US" dirty="0" smtClean="0"/>
              <a:t>to get a good design</a:t>
            </a:r>
          </a:p>
          <a:p>
            <a:endParaRPr lang="en-US" dirty="0" smtClean="0"/>
          </a:p>
          <a:p>
            <a:r>
              <a:rPr lang="en-US" dirty="0" smtClean="0"/>
              <a:t>Robert Martin’s book on Agile Software Development says</a:t>
            </a:r>
          </a:p>
          <a:p>
            <a:pPr lvl="1">
              <a:buFontTx/>
              <a:buChar char="-"/>
            </a:pPr>
            <a:r>
              <a:rPr lang="en-US" dirty="0" smtClean="0"/>
              <a:t>Avoid Rigidity (hard to change)</a:t>
            </a:r>
          </a:p>
          <a:p>
            <a:pPr lvl="1">
              <a:buFontTx/>
              <a:buChar char="-"/>
            </a:pPr>
            <a:r>
              <a:rPr lang="en-US" dirty="0" smtClean="0"/>
              <a:t>Avoid Fragility (whenever I change it breaks)</a:t>
            </a:r>
          </a:p>
          <a:p>
            <a:pPr lvl="1">
              <a:buFontTx/>
              <a:buChar char="-"/>
            </a:pPr>
            <a:r>
              <a:rPr lang="en-US" dirty="0" smtClean="0"/>
              <a:t>Avoid Immobility (can’t be reused)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DD1169-4762-4ABC-ADA9-DF85F62E3D46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96504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89712"/>
            <a:ext cx="8382000" cy="5029200"/>
          </a:xfrm>
        </p:spPr>
        <p:txBody>
          <a:bodyPr/>
          <a:lstStyle/>
          <a:p>
            <a:r>
              <a:rPr lang="en-US" sz="2400" dirty="0" smtClean="0"/>
              <a:t>Open close</a:t>
            </a:r>
          </a:p>
          <a:p>
            <a:pPr lvl="1"/>
            <a:r>
              <a:rPr lang="en-US" sz="2000" dirty="0" smtClean="0"/>
              <a:t>Open to extension and close for modification </a:t>
            </a:r>
          </a:p>
          <a:p>
            <a:pPr lvl="1"/>
            <a:r>
              <a:rPr lang="en-US" sz="2000" dirty="0" smtClean="0"/>
              <a:t>Template and strategy pattern</a:t>
            </a:r>
            <a:endParaRPr lang="en-US" sz="2000" dirty="0"/>
          </a:p>
          <a:p>
            <a:r>
              <a:rPr lang="en-US" sz="2400" dirty="0"/>
              <a:t>Dependency </a:t>
            </a:r>
            <a:r>
              <a:rPr lang="en-US" sz="2400" dirty="0" smtClean="0"/>
              <a:t>inversion</a:t>
            </a:r>
          </a:p>
          <a:p>
            <a:pPr lvl="1"/>
            <a:r>
              <a:rPr lang="en-US" sz="2000" dirty="0" smtClean="0"/>
              <a:t>Decouple two module dependencies (A</a:t>
            </a:r>
            <a:r>
              <a:rPr lang="en-US" sz="2000" dirty="0" smtClean="0">
                <a:sym typeface="Wingdings" panose="05000000000000000000" pitchFamily="2" charset="2"/>
              </a:rPr>
              <a:t> B)</a:t>
            </a:r>
            <a:endParaRPr lang="en-US" sz="2000" dirty="0" smtClean="0"/>
          </a:p>
          <a:p>
            <a:pPr lvl="2"/>
            <a:r>
              <a:rPr lang="en-US" sz="1800" dirty="0" smtClean="0"/>
              <a:t>A holds the interface of B. Implementer of B </a:t>
            </a:r>
            <a:r>
              <a:rPr lang="en-US" sz="1800" dirty="0" err="1" smtClean="0"/>
              <a:t>implments</a:t>
            </a:r>
            <a:r>
              <a:rPr lang="en-US" sz="1800" dirty="0" smtClean="0"/>
              <a:t> the interface. </a:t>
            </a:r>
          </a:p>
          <a:p>
            <a:pPr lvl="1"/>
            <a:r>
              <a:rPr lang="en-US" sz="2400" dirty="0" smtClean="0"/>
              <a:t>Adapter pattern</a:t>
            </a:r>
            <a:endParaRPr lang="en-US" sz="2400" dirty="0"/>
          </a:p>
          <a:p>
            <a:r>
              <a:rPr lang="en-US" sz="2400" dirty="0" err="1" smtClean="0"/>
              <a:t>Liskov’s</a:t>
            </a:r>
            <a:r>
              <a:rPr lang="en-US" sz="2400" dirty="0" smtClean="0"/>
              <a:t> Substitution</a:t>
            </a:r>
          </a:p>
          <a:p>
            <a:pPr lvl="1"/>
            <a:r>
              <a:rPr lang="en-US" sz="2000" dirty="0" smtClean="0"/>
              <a:t>Superclass can be replaced by subclass</a:t>
            </a:r>
            <a:endParaRPr lang="en-US" sz="2000" dirty="0"/>
          </a:p>
          <a:p>
            <a:r>
              <a:rPr lang="en-US" sz="2400" dirty="0"/>
              <a:t>Interface </a:t>
            </a:r>
            <a:r>
              <a:rPr lang="en-US" sz="2400" dirty="0" smtClean="0"/>
              <a:t>Segregation</a:t>
            </a:r>
          </a:p>
          <a:p>
            <a:pPr lvl="1"/>
            <a:r>
              <a:rPr lang="en-US" sz="2000" dirty="0" smtClean="0"/>
              <a:t>Don’t pollute an interface. Define for a specific purpose</a:t>
            </a:r>
            <a:endParaRPr lang="en-US" sz="2000" dirty="0"/>
          </a:p>
          <a:p>
            <a:r>
              <a:rPr lang="en-US" sz="2400" dirty="0"/>
              <a:t>Single </a:t>
            </a:r>
            <a:r>
              <a:rPr lang="en-US" sz="2400" dirty="0" smtClean="0"/>
              <a:t>responsibility</a:t>
            </a:r>
          </a:p>
          <a:p>
            <a:pPr lvl="1"/>
            <a:r>
              <a:rPr lang="en-US" sz="2000" dirty="0" smtClean="0"/>
              <a:t>One class only one task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643ED5-984A-47B3-9FAE-098398B6D099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50692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Pattern – Three-part Schema</a:t>
            </a:r>
            <a:endParaRPr lang="en-I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xmlns:mv="urn:schemas-microsoft-com:mac:vml" xmlns:mc="http://schemas.openxmlformats.org/markup-compatibility/2006" val="478224045"/>
              </p:ext>
            </p:extLst>
          </p:nvPr>
        </p:nvGraphicFramePr>
        <p:xfrm>
          <a:off x="990600" y="1600200"/>
          <a:ext cx="7010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rved Left Arrow 3"/>
          <p:cNvSpPr/>
          <p:nvPr/>
        </p:nvSpPr>
        <p:spPr>
          <a:xfrm>
            <a:off x="7924800" y="2590800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urved Left Arrow 13"/>
          <p:cNvSpPr/>
          <p:nvPr/>
        </p:nvSpPr>
        <p:spPr>
          <a:xfrm>
            <a:off x="7915701" y="4419600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F3AFC2-ACFC-446B-8E55-38BB9AC78C87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9262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Context</a:t>
            </a:r>
            <a:endParaRPr lang="en-IN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029200"/>
          </a:xfrm>
        </p:spPr>
        <p:txBody>
          <a:bodyPr/>
          <a:lstStyle/>
          <a:p>
            <a:r>
              <a:rPr lang="en-US" altLang="en-US" sz="2800" dirty="0" smtClean="0"/>
              <a:t>A scenario or situation where design problem arises</a:t>
            </a:r>
          </a:p>
          <a:p>
            <a:pPr lvl="1"/>
            <a:r>
              <a:rPr lang="en-US" altLang="en-US" dirty="0" smtClean="0"/>
              <a:t>Describe situations in which the problem occurs</a:t>
            </a:r>
          </a:p>
          <a:p>
            <a:r>
              <a:rPr lang="en-US" altLang="en-US" sz="2800" dirty="0" smtClean="0"/>
              <a:t>Ideally the scenario should be generic, but it may not always be possible</a:t>
            </a:r>
          </a:p>
          <a:p>
            <a:pPr lvl="1"/>
            <a:r>
              <a:rPr lang="en-US" altLang="en-US" sz="2400" dirty="0" smtClean="0"/>
              <a:t>Give a list of all known situations</a:t>
            </a:r>
          </a:p>
          <a:p>
            <a:r>
              <a:rPr lang="en-US" altLang="en-US" sz="2800" dirty="0" smtClean="0"/>
              <a:t>Example</a:t>
            </a:r>
          </a:p>
          <a:p>
            <a:pPr lvl="1"/>
            <a:r>
              <a:rPr lang="en-US" altLang="en-US" sz="2400" dirty="0" smtClean="0"/>
              <a:t>Developing Messaging solution for mobile applications</a:t>
            </a:r>
          </a:p>
          <a:p>
            <a:pPr lvl="1"/>
            <a:r>
              <a:rPr lang="en-US" altLang="en-US" sz="2400" dirty="0" smtClean="0"/>
              <a:t>Developing software for a Man Machine Interface</a:t>
            </a:r>
          </a:p>
        </p:txBody>
      </p:sp>
      <p:grpSp>
        <p:nvGrpSpPr>
          <p:cNvPr id="23556" name="Group 22"/>
          <p:cNvGrpSpPr>
            <a:grpSpLocks/>
          </p:cNvGrpSpPr>
          <p:nvPr/>
        </p:nvGrpSpPr>
        <p:grpSpPr bwMode="auto">
          <a:xfrm>
            <a:off x="6357938" y="4476750"/>
            <a:ext cx="2638425" cy="2000250"/>
            <a:chOff x="881034" y="1071546"/>
            <a:chExt cx="6929486" cy="4714908"/>
          </a:xfrm>
        </p:grpSpPr>
        <p:sp>
          <p:nvSpPr>
            <p:cNvPr id="15" name="Rounded Rectangle 14"/>
            <p:cNvSpPr/>
            <p:nvPr/>
          </p:nvSpPr>
          <p:spPr>
            <a:xfrm>
              <a:off x="881034" y="2998672"/>
              <a:ext cx="2856014" cy="8606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Pattern</a:t>
              </a:r>
              <a:endParaRPr lang="en-IN" sz="14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954503" y="1071546"/>
              <a:ext cx="2856017" cy="85691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Context</a:t>
              </a:r>
              <a:endParaRPr lang="en-IN" sz="14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954503" y="2785378"/>
              <a:ext cx="2856017" cy="8569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Problem</a:t>
              </a:r>
              <a:endParaRPr lang="en-IN" sz="14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954503" y="4570308"/>
              <a:ext cx="2856017" cy="8606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Solution</a:t>
              </a:r>
              <a:endParaRPr lang="en-IN" sz="1400" dirty="0"/>
            </a:p>
          </p:txBody>
        </p:sp>
        <p:sp>
          <p:nvSpPr>
            <p:cNvPr id="22" name="Left Brace 21"/>
            <p:cNvSpPr/>
            <p:nvPr/>
          </p:nvSpPr>
          <p:spPr>
            <a:xfrm>
              <a:off x="3882977" y="1071546"/>
              <a:ext cx="712960" cy="4714908"/>
            </a:xfrm>
            <a:prstGeom prst="leftBrace">
              <a:avLst>
                <a:gd name="adj1" fmla="val 8333"/>
                <a:gd name="adj2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80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DF7076-AE15-4B44-ACA2-5E61FFEFCAF5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60658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Problem</a:t>
            </a:r>
            <a:endParaRPr lang="en-IN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Starts with a generic problem statement; captures the central theme</a:t>
            </a:r>
          </a:p>
          <a:p>
            <a:r>
              <a:rPr lang="en-US" altLang="en-US" sz="2800" dirty="0" smtClean="0"/>
              <a:t>Completed by </a:t>
            </a:r>
            <a:r>
              <a:rPr lang="en-US" altLang="en-US" sz="2800" i="1" dirty="0" smtClean="0"/>
              <a:t>forces; </a:t>
            </a:r>
            <a:r>
              <a:rPr lang="en-US" altLang="en-US" sz="2800" dirty="0" smtClean="0"/>
              <a:t>aspect of the problem that should be considered when solving it</a:t>
            </a:r>
          </a:p>
          <a:p>
            <a:pPr lvl="1"/>
            <a:r>
              <a:rPr lang="en-US" altLang="en-US" sz="2400" dirty="0" smtClean="0"/>
              <a:t>It is a Requirement</a:t>
            </a:r>
          </a:p>
          <a:p>
            <a:pPr lvl="1"/>
            <a:r>
              <a:rPr lang="en-US" altLang="en-US" sz="2400" dirty="0" smtClean="0"/>
              <a:t>It can be a Constraint</a:t>
            </a:r>
          </a:p>
          <a:p>
            <a:pPr lvl="1"/>
            <a:r>
              <a:rPr lang="en-US" altLang="en-US" sz="2400" dirty="0" smtClean="0"/>
              <a:t>It can be a Desirable property</a:t>
            </a:r>
          </a:p>
          <a:p>
            <a:r>
              <a:rPr lang="en-US" altLang="en-US" sz="2800" dirty="0" smtClean="0"/>
              <a:t>Forces complement or contradict</a:t>
            </a:r>
          </a:p>
          <a:p>
            <a:r>
              <a:rPr lang="en-US" altLang="en-US" sz="2800" dirty="0" smtClean="0"/>
              <a:t>Example</a:t>
            </a:r>
          </a:p>
          <a:p>
            <a:pPr lvl="1"/>
            <a:r>
              <a:rPr lang="en-US" altLang="en-US" sz="2400" dirty="0" smtClean="0"/>
              <a:t>Ease of modifying the User Interface (Personalization)</a:t>
            </a:r>
          </a:p>
          <a:p>
            <a:pPr lvl="1"/>
            <a:endParaRPr lang="en-US" altLang="en-US" sz="2400" dirty="0" smtClean="0"/>
          </a:p>
          <a:p>
            <a:pPr lvl="1"/>
            <a:endParaRPr lang="en-US" altLang="en-US" sz="2400" dirty="0" smtClean="0"/>
          </a:p>
        </p:txBody>
      </p:sp>
      <p:grpSp>
        <p:nvGrpSpPr>
          <p:cNvPr id="24580" name="Group 22"/>
          <p:cNvGrpSpPr>
            <a:grpSpLocks/>
          </p:cNvGrpSpPr>
          <p:nvPr/>
        </p:nvGrpSpPr>
        <p:grpSpPr bwMode="auto">
          <a:xfrm>
            <a:off x="6353175" y="3214688"/>
            <a:ext cx="2636838" cy="2000250"/>
            <a:chOff x="881034" y="1071546"/>
            <a:chExt cx="6929486" cy="4714908"/>
          </a:xfrm>
        </p:grpSpPr>
        <p:sp>
          <p:nvSpPr>
            <p:cNvPr id="15" name="Rounded Rectangle 14"/>
            <p:cNvSpPr/>
            <p:nvPr/>
          </p:nvSpPr>
          <p:spPr>
            <a:xfrm>
              <a:off x="881034" y="2998670"/>
              <a:ext cx="2857736" cy="8606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Pattern</a:t>
              </a:r>
              <a:endParaRPr lang="en-IN" sz="14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952784" y="1071546"/>
              <a:ext cx="2857736" cy="8569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Context</a:t>
              </a:r>
              <a:endParaRPr lang="en-IN" sz="14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952784" y="2785378"/>
              <a:ext cx="2857736" cy="85691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Problem</a:t>
              </a:r>
              <a:endParaRPr lang="en-IN" sz="14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952784" y="4570306"/>
              <a:ext cx="2857736" cy="8606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Solution</a:t>
              </a:r>
              <a:endParaRPr lang="en-IN" sz="1400" dirty="0"/>
            </a:p>
          </p:txBody>
        </p:sp>
        <p:sp>
          <p:nvSpPr>
            <p:cNvPr id="22" name="Left Brace 21"/>
            <p:cNvSpPr/>
            <p:nvPr/>
          </p:nvSpPr>
          <p:spPr>
            <a:xfrm>
              <a:off x="3880614" y="1071546"/>
              <a:ext cx="713389" cy="4714908"/>
            </a:xfrm>
            <a:prstGeom prst="leftBrace">
              <a:avLst>
                <a:gd name="adj1" fmla="val 8333"/>
                <a:gd name="adj2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80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24C729-55AE-44F4-A7B8-CB6669FDFC0C}" type="datetime1">
              <a:rPr lang="en-US" smtClean="0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86669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7275</TotalTime>
  <Words>1203</Words>
  <Application>Microsoft Macintosh PowerPoint</Application>
  <PresentationFormat>On-screen Show (4:3)</PresentationFormat>
  <Paragraphs>265</Paragraphs>
  <Slides>21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think-cell Slide</vt:lpstr>
      <vt:lpstr>SS ZG653 (RL 9.1): Software Architecture Introduction to Patterns</vt:lpstr>
      <vt:lpstr>Christopher Alexander</vt:lpstr>
      <vt:lpstr>What is a (Architecture) Pattern</vt:lpstr>
      <vt:lpstr>Properties of Patterns</vt:lpstr>
      <vt:lpstr>A note on Design Principles</vt:lpstr>
      <vt:lpstr>OO Design Principles</vt:lpstr>
      <vt:lpstr>Pattern – Three-part Schema</vt:lpstr>
      <vt:lpstr>Context</vt:lpstr>
      <vt:lpstr>Problem</vt:lpstr>
      <vt:lpstr>Solution</vt:lpstr>
      <vt:lpstr>Slide 11</vt:lpstr>
      <vt:lpstr>Pattern System</vt:lpstr>
      <vt:lpstr>Pattern System</vt:lpstr>
      <vt:lpstr>Pattern Classification</vt:lpstr>
      <vt:lpstr>Problem Categories</vt:lpstr>
      <vt:lpstr>Problem Categories</vt:lpstr>
      <vt:lpstr>Pattern Classification</vt:lpstr>
      <vt:lpstr>Mud to Structure</vt:lpstr>
      <vt:lpstr>Mud to Structure</vt:lpstr>
      <vt:lpstr>Architectural Patterns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studio</cp:lastModifiedBy>
  <cp:revision>811</cp:revision>
  <dcterms:created xsi:type="dcterms:W3CDTF">2015-09-22T05:16:47Z</dcterms:created>
  <dcterms:modified xsi:type="dcterms:W3CDTF">2015-09-22T05:35:24Z</dcterms:modified>
</cp:coreProperties>
</file>