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4" r:id="rId2"/>
    <p:sldId id="441" r:id="rId3"/>
    <p:sldId id="449" r:id="rId4"/>
    <p:sldId id="445" r:id="rId5"/>
    <p:sldId id="374" r:id="rId6"/>
    <p:sldId id="375" r:id="rId7"/>
    <p:sldId id="376" r:id="rId8"/>
    <p:sldId id="377" r:id="rId9"/>
    <p:sldId id="379" r:id="rId10"/>
    <p:sldId id="381" r:id="rId11"/>
    <p:sldId id="447" r:id="rId12"/>
    <p:sldId id="385" r:id="rId13"/>
    <p:sldId id="386" r:id="rId14"/>
    <p:sldId id="387" r:id="rId15"/>
    <p:sldId id="388" r:id="rId16"/>
    <p:sldId id="389" r:id="rId17"/>
    <p:sldId id="392" r:id="rId18"/>
    <p:sldId id="394" r:id="rId19"/>
    <p:sldId id="396" r:id="rId20"/>
    <p:sldId id="398" r:id="rId21"/>
    <p:sldId id="448" r:id="rId22"/>
    <p:sldId id="401" r:id="rId23"/>
    <p:sldId id="34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mc="http://schemas.openxmlformats.org/markup-compatibility/2006" xmlns:mv="urn:schemas-microsoft-com:mac:vml" xmlns:p14="http://schemas.microsoft.com/office/powerpoint/2010/main" xmlns="">
        <p14:section name="Default Section" id="{E079857D-7025-4752-92DF-7B78DE4A995C}">
          <p14:sldIdLst>
            <p14:sldId id="344"/>
            <p14:sldId id="348"/>
            <p14:sldId id="349"/>
            <p14:sldId id="351"/>
            <p14:sldId id="450"/>
            <p14:sldId id="451"/>
            <p14:sldId id="353"/>
            <p14:sldId id="354"/>
            <p14:sldId id="355"/>
            <p14:sldId id="356"/>
            <p14:sldId id="360"/>
            <p14:sldId id="362"/>
            <p14:sldId id="363"/>
            <p14:sldId id="364"/>
            <p14:sldId id="367"/>
            <p14:sldId id="368"/>
            <p14:sldId id="369"/>
          </p14:sldIdLst>
        </p14:section>
        <p14:section name="Layer Pattern" id="{D821C582-37B9-4EEB-9F63-304FCB222DCE}">
          <p14:sldIdLst>
            <p14:sldId id="370"/>
            <p14:sldId id="371"/>
            <p14:sldId id="372"/>
            <p14:sldId id="373"/>
            <p14:sldId id="441"/>
            <p14:sldId id="449"/>
            <p14:sldId id="445"/>
            <p14:sldId id="374"/>
            <p14:sldId id="375"/>
            <p14:sldId id="376"/>
            <p14:sldId id="377"/>
            <p14:sldId id="379"/>
            <p14:sldId id="381"/>
            <p14:sldId id="447"/>
            <p14:sldId id="385"/>
            <p14:sldId id="386"/>
            <p14:sldId id="387"/>
            <p14:sldId id="388"/>
            <p14:sldId id="389"/>
            <p14:sldId id="392"/>
            <p14:sldId id="394"/>
            <p14:sldId id="396"/>
            <p14:sldId id="398"/>
            <p14:sldId id="448"/>
            <p14:sldId id="401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65" autoAdjust="0"/>
    <p:restoredTop sz="93073" autoAdjust="0"/>
  </p:normalViewPr>
  <p:slideViewPr>
    <p:cSldViewPr>
      <p:cViewPr>
        <p:scale>
          <a:sx n="100" d="100"/>
          <a:sy n="100" d="100"/>
        </p:scale>
        <p:origin x="828" y="20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391B7-2888-4EBB-A7A9-F239284C6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8F9D5-B827-4E9B-89F8-82717F33A96E}">
      <dgm:prSet phldrT="[Text]"/>
      <dgm:spPr/>
      <dgm:t>
        <a:bodyPr/>
        <a:lstStyle/>
        <a:p>
          <a:r>
            <a:rPr lang="en-US" dirty="0" smtClean="0"/>
            <a:t>Your application</a:t>
          </a:r>
          <a:endParaRPr lang="en-US" dirty="0"/>
        </a:p>
      </dgm:t>
    </dgm:pt>
    <dgm:pt modelId="{A639D019-872D-4B5B-9518-FD1CA67B478E}" type="parTrans" cxnId="{ECF674B7-3979-4CB1-A365-1F564343ED1F}">
      <dgm:prSet/>
      <dgm:spPr/>
      <dgm:t>
        <a:bodyPr/>
        <a:lstStyle/>
        <a:p>
          <a:endParaRPr lang="en-US"/>
        </a:p>
      </dgm:t>
    </dgm:pt>
    <dgm:pt modelId="{D1D874AE-DC86-47F4-81D6-B9776CB06A5E}" type="sibTrans" cxnId="{ECF674B7-3979-4CB1-A365-1F564343ED1F}">
      <dgm:prSet/>
      <dgm:spPr/>
      <dgm:t>
        <a:bodyPr/>
        <a:lstStyle/>
        <a:p>
          <a:endParaRPr lang="en-US"/>
        </a:p>
      </dgm:t>
    </dgm:pt>
    <dgm:pt modelId="{05B78FA5-A94B-4CEE-A5A1-9C61A651FC50}">
      <dgm:prSet phldrT="[Text]"/>
      <dgm:spPr/>
      <dgm:t>
        <a:bodyPr/>
        <a:lstStyle/>
        <a:p>
          <a:r>
            <a:rPr lang="en-US" dirty="0" smtClean="0"/>
            <a:t>Middleware- J2EE</a:t>
          </a:r>
          <a:endParaRPr lang="en-US" dirty="0"/>
        </a:p>
      </dgm:t>
    </dgm:pt>
    <dgm:pt modelId="{99F2F5C4-AB6B-4834-B54A-4C14F0EAD2C2}" type="parTrans" cxnId="{F29A41E3-00D7-40A5-930B-1037CA13D850}">
      <dgm:prSet/>
      <dgm:spPr/>
      <dgm:t>
        <a:bodyPr/>
        <a:lstStyle/>
        <a:p>
          <a:endParaRPr lang="en-US"/>
        </a:p>
      </dgm:t>
    </dgm:pt>
    <dgm:pt modelId="{3D1D45B8-EBFE-414A-A602-366224BE84CF}" type="sibTrans" cxnId="{F29A41E3-00D7-40A5-930B-1037CA13D850}">
      <dgm:prSet/>
      <dgm:spPr/>
      <dgm:t>
        <a:bodyPr/>
        <a:lstStyle/>
        <a:p>
          <a:endParaRPr lang="en-US"/>
        </a:p>
      </dgm:t>
    </dgm:pt>
    <dgm:pt modelId="{89DCAB6D-01E9-4BD5-B435-1AF5F1B91B27}">
      <dgm:prSet phldrT="[Text]"/>
      <dgm:spPr/>
      <dgm:t>
        <a:bodyPr/>
        <a:lstStyle/>
        <a:p>
          <a:r>
            <a:rPr lang="en-US" dirty="0" smtClean="0"/>
            <a:t>Can replace vendor (oracle, IBM,JBOSS)</a:t>
          </a:r>
          <a:endParaRPr lang="en-US" dirty="0"/>
        </a:p>
      </dgm:t>
    </dgm:pt>
    <dgm:pt modelId="{8B65FDF4-15DE-43F7-A501-D179CFD55332}" type="parTrans" cxnId="{8EEABA3E-254C-4DA6-A3D4-8D011B865908}">
      <dgm:prSet/>
      <dgm:spPr/>
      <dgm:t>
        <a:bodyPr/>
        <a:lstStyle/>
        <a:p>
          <a:endParaRPr lang="en-US"/>
        </a:p>
      </dgm:t>
    </dgm:pt>
    <dgm:pt modelId="{40580863-403F-4DA4-8B1D-63FABB66611B}" type="sibTrans" cxnId="{8EEABA3E-254C-4DA6-A3D4-8D011B865908}">
      <dgm:prSet/>
      <dgm:spPr/>
      <dgm:t>
        <a:bodyPr/>
        <a:lstStyle/>
        <a:p>
          <a:endParaRPr lang="en-US"/>
        </a:p>
      </dgm:t>
    </dgm:pt>
    <dgm:pt modelId="{46381DA4-6588-4F63-9D51-64CBB948EA6D}">
      <dgm:prSet phldrT="[Text]"/>
      <dgm:spPr/>
      <dgm:t>
        <a:bodyPr/>
        <a:lstStyle/>
        <a:p>
          <a:r>
            <a:rPr lang="en-US" dirty="0" smtClean="0"/>
            <a:t>JVM </a:t>
          </a:r>
          <a:endParaRPr lang="en-US" dirty="0"/>
        </a:p>
      </dgm:t>
    </dgm:pt>
    <dgm:pt modelId="{2EAF0A27-9632-4886-9805-AE1B9004F239}" type="parTrans" cxnId="{4E9CC757-DA43-4022-BFE5-97C0A258D80D}">
      <dgm:prSet/>
      <dgm:spPr/>
      <dgm:t>
        <a:bodyPr/>
        <a:lstStyle/>
        <a:p>
          <a:endParaRPr lang="en-US"/>
        </a:p>
      </dgm:t>
    </dgm:pt>
    <dgm:pt modelId="{67482023-225F-43D3-8916-581F3121F494}" type="sibTrans" cxnId="{4E9CC757-DA43-4022-BFE5-97C0A258D80D}">
      <dgm:prSet/>
      <dgm:spPr/>
      <dgm:t>
        <a:bodyPr/>
        <a:lstStyle/>
        <a:p>
          <a:endParaRPr lang="en-US"/>
        </a:p>
      </dgm:t>
    </dgm:pt>
    <dgm:pt modelId="{F19E7E0F-F1F8-4556-AD8F-0F68E3361197}">
      <dgm:prSet phldrT="[Text]"/>
      <dgm:spPr/>
      <dgm:t>
        <a:bodyPr/>
        <a:lstStyle/>
        <a:p>
          <a:r>
            <a:rPr lang="en-US" dirty="0" smtClean="0"/>
            <a:t>OS</a:t>
          </a:r>
          <a:endParaRPr lang="en-US" dirty="0"/>
        </a:p>
      </dgm:t>
    </dgm:pt>
    <dgm:pt modelId="{87A1C55D-D934-4B7B-89C6-E776B5ED332F}" type="parTrans" cxnId="{A60C451D-0F72-44F1-91F6-DFFD27E32404}">
      <dgm:prSet/>
      <dgm:spPr/>
      <dgm:t>
        <a:bodyPr/>
        <a:lstStyle/>
        <a:p>
          <a:endParaRPr lang="en-US"/>
        </a:p>
      </dgm:t>
    </dgm:pt>
    <dgm:pt modelId="{6934AA3F-5EF7-4632-B822-02C97FAEB82A}" type="sibTrans" cxnId="{A60C451D-0F72-44F1-91F6-DFFD27E32404}">
      <dgm:prSet/>
      <dgm:spPr/>
      <dgm:t>
        <a:bodyPr/>
        <a:lstStyle/>
        <a:p>
          <a:endParaRPr lang="en-US"/>
        </a:p>
      </dgm:t>
    </dgm:pt>
    <dgm:pt modelId="{B866A992-C84C-427F-B2B1-5F103582CF93}">
      <dgm:prSet phldrT="[Text]"/>
      <dgm:spPr/>
      <dgm:t>
        <a:bodyPr/>
        <a:lstStyle/>
        <a:p>
          <a:r>
            <a:rPr lang="en-US" dirty="0" smtClean="0"/>
            <a:t>Can replace the vendor</a:t>
          </a:r>
          <a:endParaRPr lang="en-US" dirty="0"/>
        </a:p>
      </dgm:t>
    </dgm:pt>
    <dgm:pt modelId="{8FBE9329-A820-4F86-ACA0-94FA44173F76}" type="parTrans" cxnId="{A03956B6-0067-42AE-87C2-5BAC470F61E5}">
      <dgm:prSet/>
      <dgm:spPr/>
      <dgm:t>
        <a:bodyPr/>
        <a:lstStyle/>
        <a:p>
          <a:endParaRPr lang="en-US"/>
        </a:p>
      </dgm:t>
    </dgm:pt>
    <dgm:pt modelId="{6E6E92E8-3C2E-4377-BFCF-850E5EAF13A4}" type="sibTrans" cxnId="{A03956B6-0067-42AE-87C2-5BAC470F61E5}">
      <dgm:prSet/>
      <dgm:spPr/>
      <dgm:t>
        <a:bodyPr/>
        <a:lstStyle/>
        <a:p>
          <a:endParaRPr lang="en-US"/>
        </a:p>
      </dgm:t>
    </dgm:pt>
    <dgm:pt modelId="{3E900F70-10A4-41F4-956E-481BB57BF68A}">
      <dgm:prSet phldrT="[Text]"/>
      <dgm:spPr/>
      <dgm:t>
        <a:bodyPr/>
        <a:lstStyle/>
        <a:p>
          <a:r>
            <a:rPr lang="en-US" dirty="0" smtClean="0"/>
            <a:t>Switch from Windows to Unix</a:t>
          </a:r>
          <a:endParaRPr lang="en-US" dirty="0"/>
        </a:p>
      </dgm:t>
    </dgm:pt>
    <dgm:pt modelId="{B27243D6-1DF6-417F-B4CE-76B04B8B6834}" type="parTrans" cxnId="{1CF8EB75-2A3C-407A-91CA-C40773413E29}">
      <dgm:prSet/>
      <dgm:spPr/>
      <dgm:t>
        <a:bodyPr/>
        <a:lstStyle/>
        <a:p>
          <a:endParaRPr lang="en-US"/>
        </a:p>
      </dgm:t>
    </dgm:pt>
    <dgm:pt modelId="{D6686700-EA91-4050-8C09-8C838A417880}" type="sibTrans" cxnId="{1CF8EB75-2A3C-407A-91CA-C40773413E29}">
      <dgm:prSet/>
      <dgm:spPr/>
      <dgm:t>
        <a:bodyPr/>
        <a:lstStyle/>
        <a:p>
          <a:endParaRPr lang="en-US"/>
        </a:p>
      </dgm:t>
    </dgm:pt>
    <dgm:pt modelId="{1E6A24B0-AF81-4C47-B051-A93B986BBF2B}" type="pres">
      <dgm:prSet presAssocID="{2F2391B7-2888-4EBB-A7A9-F239284C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0C8F9-211D-4A0B-9DAF-0A0AC8922934}" type="pres">
      <dgm:prSet presAssocID="{2AE8F9D5-B827-4E9B-89F8-82717F33A9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EDD5-9D82-4797-BC21-E767058F8EF8}" type="pres">
      <dgm:prSet presAssocID="{D1D874AE-DC86-47F4-81D6-B9776CB06A5E}" presName="spacer" presStyleCnt="0"/>
      <dgm:spPr/>
    </dgm:pt>
    <dgm:pt modelId="{9E12B86C-715C-4830-8FF4-7BE23D435132}" type="pres">
      <dgm:prSet presAssocID="{05B78FA5-A94B-4CEE-A5A1-9C61A651FC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543E-366D-4F7C-8479-25D8BD5E43BD}" type="pres">
      <dgm:prSet presAssocID="{05B78FA5-A94B-4CEE-A5A1-9C61A651FC5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CC31-15C9-4584-B047-B967CAE72355}" type="pres">
      <dgm:prSet presAssocID="{46381DA4-6588-4F63-9D51-64CBB948EA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4E2-6B2E-4443-B993-A7C724CD3F07}" type="pres">
      <dgm:prSet presAssocID="{46381DA4-6588-4F63-9D51-64CBB948EA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212C-C3F7-4E2C-8DFD-FFDA13076176}" type="pres">
      <dgm:prSet presAssocID="{F19E7E0F-F1F8-4556-AD8F-0F68E33611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905A-77BF-4398-B1F8-FA65EEC063DE}" type="pres">
      <dgm:prSet presAssocID="{F19E7E0F-F1F8-4556-AD8F-0F68E33611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6005B-611C-4266-923C-04F0DF56BD38}" type="presOf" srcId="{2F2391B7-2888-4EBB-A7A9-F239284C62A9}" destId="{1E6A24B0-AF81-4C47-B051-A93B986BBF2B}" srcOrd="0" destOrd="0" presId="urn:microsoft.com/office/officeart/2005/8/layout/vList2"/>
    <dgm:cxn modelId="{EEF16072-07F7-4397-B776-55CE3AA9CF30}" type="presOf" srcId="{46381DA4-6588-4F63-9D51-64CBB948EA6D}" destId="{B37ECC31-15C9-4584-B047-B967CAE72355}" srcOrd="0" destOrd="0" presId="urn:microsoft.com/office/officeart/2005/8/layout/vList2"/>
    <dgm:cxn modelId="{8EEABA3E-254C-4DA6-A3D4-8D011B865908}" srcId="{05B78FA5-A94B-4CEE-A5A1-9C61A651FC50}" destId="{89DCAB6D-01E9-4BD5-B435-1AF5F1B91B27}" srcOrd="0" destOrd="0" parTransId="{8B65FDF4-15DE-43F7-A501-D179CFD55332}" sibTransId="{40580863-403F-4DA4-8B1D-63FABB66611B}"/>
    <dgm:cxn modelId="{94EF1E46-8ADF-459C-892A-ED738A35220D}" type="presOf" srcId="{89DCAB6D-01E9-4BD5-B435-1AF5F1B91B27}" destId="{01B5543E-366D-4F7C-8479-25D8BD5E43BD}" srcOrd="0" destOrd="0" presId="urn:microsoft.com/office/officeart/2005/8/layout/vList2"/>
    <dgm:cxn modelId="{A03956B6-0067-42AE-87C2-5BAC470F61E5}" srcId="{46381DA4-6588-4F63-9D51-64CBB948EA6D}" destId="{B866A992-C84C-427F-B2B1-5F103582CF93}" srcOrd="0" destOrd="0" parTransId="{8FBE9329-A820-4F86-ACA0-94FA44173F76}" sibTransId="{6E6E92E8-3C2E-4377-BFCF-850E5EAF13A4}"/>
    <dgm:cxn modelId="{4E9CC757-DA43-4022-BFE5-97C0A258D80D}" srcId="{2F2391B7-2888-4EBB-A7A9-F239284C62A9}" destId="{46381DA4-6588-4F63-9D51-64CBB948EA6D}" srcOrd="2" destOrd="0" parTransId="{2EAF0A27-9632-4886-9805-AE1B9004F239}" sibTransId="{67482023-225F-43D3-8916-581F3121F494}"/>
    <dgm:cxn modelId="{ECF674B7-3979-4CB1-A365-1F564343ED1F}" srcId="{2F2391B7-2888-4EBB-A7A9-F239284C62A9}" destId="{2AE8F9D5-B827-4E9B-89F8-82717F33A96E}" srcOrd="0" destOrd="0" parTransId="{A639D019-872D-4B5B-9518-FD1CA67B478E}" sibTransId="{D1D874AE-DC86-47F4-81D6-B9776CB06A5E}"/>
    <dgm:cxn modelId="{F6E4862E-1884-4F24-9CBB-FF6C58F38792}" type="presOf" srcId="{05B78FA5-A94B-4CEE-A5A1-9C61A651FC50}" destId="{9E12B86C-715C-4830-8FF4-7BE23D435132}" srcOrd="0" destOrd="0" presId="urn:microsoft.com/office/officeart/2005/8/layout/vList2"/>
    <dgm:cxn modelId="{27AC3340-E555-4C4A-8467-2BF10CADB4EA}" type="presOf" srcId="{3E900F70-10A4-41F4-956E-481BB57BF68A}" destId="{82CB905A-77BF-4398-B1F8-FA65EEC063DE}" srcOrd="0" destOrd="0" presId="urn:microsoft.com/office/officeart/2005/8/layout/vList2"/>
    <dgm:cxn modelId="{1CF8EB75-2A3C-407A-91CA-C40773413E29}" srcId="{F19E7E0F-F1F8-4556-AD8F-0F68E3361197}" destId="{3E900F70-10A4-41F4-956E-481BB57BF68A}" srcOrd="0" destOrd="0" parTransId="{B27243D6-1DF6-417F-B4CE-76B04B8B6834}" sibTransId="{D6686700-EA91-4050-8C09-8C838A417880}"/>
    <dgm:cxn modelId="{F29A41E3-00D7-40A5-930B-1037CA13D850}" srcId="{2F2391B7-2888-4EBB-A7A9-F239284C62A9}" destId="{05B78FA5-A94B-4CEE-A5A1-9C61A651FC50}" srcOrd="1" destOrd="0" parTransId="{99F2F5C4-AB6B-4834-B54A-4C14F0EAD2C2}" sibTransId="{3D1D45B8-EBFE-414A-A602-366224BE84CF}"/>
    <dgm:cxn modelId="{EAE5C300-1BCC-4340-B07C-7064C8624DDB}" type="presOf" srcId="{2AE8F9D5-B827-4E9B-89F8-82717F33A96E}" destId="{8E70C8F9-211D-4A0B-9DAF-0A0AC8922934}" srcOrd="0" destOrd="0" presId="urn:microsoft.com/office/officeart/2005/8/layout/vList2"/>
    <dgm:cxn modelId="{A60C451D-0F72-44F1-91F6-DFFD27E32404}" srcId="{2F2391B7-2888-4EBB-A7A9-F239284C62A9}" destId="{F19E7E0F-F1F8-4556-AD8F-0F68E3361197}" srcOrd="3" destOrd="0" parTransId="{87A1C55D-D934-4B7B-89C6-E776B5ED332F}" sibTransId="{6934AA3F-5EF7-4632-B822-02C97FAEB82A}"/>
    <dgm:cxn modelId="{D6705933-287D-4EA3-B693-CA69E68A75F8}" type="presOf" srcId="{B866A992-C84C-427F-B2B1-5F103582CF93}" destId="{3BF084E2-6B2E-4443-B993-A7C724CD3F07}" srcOrd="0" destOrd="0" presId="urn:microsoft.com/office/officeart/2005/8/layout/vList2"/>
    <dgm:cxn modelId="{59AA4CCF-57BC-46AF-833D-7930C60CC013}" type="presOf" srcId="{F19E7E0F-F1F8-4556-AD8F-0F68E3361197}" destId="{B2A5212C-C3F7-4E2C-8DFD-FFDA13076176}" srcOrd="0" destOrd="0" presId="urn:microsoft.com/office/officeart/2005/8/layout/vList2"/>
    <dgm:cxn modelId="{64036233-0C0C-49CF-BF09-9328EC067DED}" type="presParOf" srcId="{1E6A24B0-AF81-4C47-B051-A93B986BBF2B}" destId="{8E70C8F9-211D-4A0B-9DAF-0A0AC8922934}" srcOrd="0" destOrd="0" presId="urn:microsoft.com/office/officeart/2005/8/layout/vList2"/>
    <dgm:cxn modelId="{E3362036-AA99-4C8F-86ED-4C95E3B2A915}" type="presParOf" srcId="{1E6A24B0-AF81-4C47-B051-A93B986BBF2B}" destId="{211EEDD5-9D82-4797-BC21-E767058F8EF8}" srcOrd="1" destOrd="0" presId="urn:microsoft.com/office/officeart/2005/8/layout/vList2"/>
    <dgm:cxn modelId="{EF0F6C44-BD7F-4787-890E-BB71AC118433}" type="presParOf" srcId="{1E6A24B0-AF81-4C47-B051-A93B986BBF2B}" destId="{9E12B86C-715C-4830-8FF4-7BE23D435132}" srcOrd="2" destOrd="0" presId="urn:microsoft.com/office/officeart/2005/8/layout/vList2"/>
    <dgm:cxn modelId="{F99B58F8-5B01-490F-A89C-CA6F93F7C272}" type="presParOf" srcId="{1E6A24B0-AF81-4C47-B051-A93B986BBF2B}" destId="{01B5543E-366D-4F7C-8479-25D8BD5E43BD}" srcOrd="3" destOrd="0" presId="urn:microsoft.com/office/officeart/2005/8/layout/vList2"/>
    <dgm:cxn modelId="{CDFBA4A5-B926-48C1-8D7C-15DDA39ED90D}" type="presParOf" srcId="{1E6A24B0-AF81-4C47-B051-A93B986BBF2B}" destId="{B37ECC31-15C9-4584-B047-B967CAE72355}" srcOrd="4" destOrd="0" presId="urn:microsoft.com/office/officeart/2005/8/layout/vList2"/>
    <dgm:cxn modelId="{0411031A-BA9B-4174-8937-FDDFE68AD6C1}" type="presParOf" srcId="{1E6A24B0-AF81-4C47-B051-A93B986BBF2B}" destId="{3BF084E2-6B2E-4443-B993-A7C724CD3F07}" srcOrd="5" destOrd="0" presId="urn:microsoft.com/office/officeart/2005/8/layout/vList2"/>
    <dgm:cxn modelId="{9F50347E-1B63-4EA6-96F6-9896A6DA7B43}" type="presParOf" srcId="{1E6A24B0-AF81-4C47-B051-A93B986BBF2B}" destId="{B2A5212C-C3F7-4E2C-8DFD-FFDA13076176}" srcOrd="6" destOrd="0" presId="urn:microsoft.com/office/officeart/2005/8/layout/vList2"/>
    <dgm:cxn modelId="{6B6A1259-9243-4E1D-A4D6-64355B5E6E4B}" type="presParOf" srcId="{1E6A24B0-AF81-4C47-B051-A93B986BBF2B}" destId="{82CB905A-77BF-4398-B1F8-FA65EEC063DE}" srcOrd="7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391B7-2888-4EBB-A7A9-F239284C6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8F9D5-B827-4E9B-89F8-82717F33A96E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A639D019-872D-4B5B-9518-FD1CA67B478E}" type="parTrans" cxnId="{ECF674B7-3979-4CB1-A365-1F564343ED1F}">
      <dgm:prSet/>
      <dgm:spPr/>
      <dgm:t>
        <a:bodyPr/>
        <a:lstStyle/>
        <a:p>
          <a:endParaRPr lang="en-US"/>
        </a:p>
      </dgm:t>
    </dgm:pt>
    <dgm:pt modelId="{D1D874AE-DC86-47F4-81D6-B9776CB06A5E}" type="sibTrans" cxnId="{ECF674B7-3979-4CB1-A365-1F564343ED1F}">
      <dgm:prSet/>
      <dgm:spPr/>
      <dgm:t>
        <a:bodyPr/>
        <a:lstStyle/>
        <a:p>
          <a:endParaRPr lang="en-US"/>
        </a:p>
      </dgm:t>
    </dgm:pt>
    <dgm:pt modelId="{05B78FA5-A94B-4CEE-A5A1-9C61A651FC50}">
      <dgm:prSet phldrT="[Text]"/>
      <dgm:spPr/>
      <dgm:t>
        <a:bodyPr/>
        <a:lstStyle/>
        <a:p>
          <a:r>
            <a:rPr lang="en-US" dirty="0" smtClean="0"/>
            <a:t>Application logic</a:t>
          </a:r>
          <a:endParaRPr lang="en-US" dirty="0"/>
        </a:p>
      </dgm:t>
    </dgm:pt>
    <dgm:pt modelId="{99F2F5C4-AB6B-4834-B54A-4C14F0EAD2C2}" type="parTrans" cxnId="{F29A41E3-00D7-40A5-930B-1037CA13D850}">
      <dgm:prSet/>
      <dgm:spPr/>
      <dgm:t>
        <a:bodyPr/>
        <a:lstStyle/>
        <a:p>
          <a:endParaRPr lang="en-US"/>
        </a:p>
      </dgm:t>
    </dgm:pt>
    <dgm:pt modelId="{3D1D45B8-EBFE-414A-A602-366224BE84CF}" type="sibTrans" cxnId="{F29A41E3-00D7-40A5-930B-1037CA13D850}">
      <dgm:prSet/>
      <dgm:spPr/>
      <dgm:t>
        <a:bodyPr/>
        <a:lstStyle/>
        <a:p>
          <a:endParaRPr lang="en-US"/>
        </a:p>
      </dgm:t>
    </dgm:pt>
    <dgm:pt modelId="{89DCAB6D-01E9-4BD5-B435-1AF5F1B91B27}">
      <dgm:prSet phldrT="[Text]"/>
      <dgm:spPr/>
      <dgm:t>
        <a:bodyPr/>
        <a:lstStyle/>
        <a:p>
          <a:r>
            <a:rPr lang="en-US" dirty="0" smtClean="0"/>
            <a:t>Application logic, business rules</a:t>
          </a:r>
          <a:endParaRPr lang="en-US" dirty="0"/>
        </a:p>
      </dgm:t>
    </dgm:pt>
    <dgm:pt modelId="{8B65FDF4-15DE-43F7-A501-D179CFD55332}" type="parTrans" cxnId="{8EEABA3E-254C-4DA6-A3D4-8D011B865908}">
      <dgm:prSet/>
      <dgm:spPr/>
      <dgm:t>
        <a:bodyPr/>
        <a:lstStyle/>
        <a:p>
          <a:endParaRPr lang="en-US"/>
        </a:p>
      </dgm:t>
    </dgm:pt>
    <dgm:pt modelId="{40580863-403F-4DA4-8B1D-63FABB66611B}" type="sibTrans" cxnId="{8EEABA3E-254C-4DA6-A3D4-8D011B865908}">
      <dgm:prSet/>
      <dgm:spPr/>
      <dgm:t>
        <a:bodyPr/>
        <a:lstStyle/>
        <a:p>
          <a:endParaRPr lang="en-US"/>
        </a:p>
      </dgm:t>
    </dgm:pt>
    <dgm:pt modelId="{46381DA4-6588-4F63-9D51-64CBB948EA6D}">
      <dgm:prSet phldrT="[Text]"/>
      <dgm:spPr/>
      <dgm:t>
        <a:bodyPr/>
        <a:lstStyle/>
        <a:p>
          <a:r>
            <a:rPr lang="en-US" dirty="0" smtClean="0"/>
            <a:t>Domain layer</a:t>
          </a:r>
          <a:endParaRPr lang="en-US" dirty="0"/>
        </a:p>
      </dgm:t>
    </dgm:pt>
    <dgm:pt modelId="{2EAF0A27-9632-4886-9805-AE1B9004F239}" type="parTrans" cxnId="{4E9CC757-DA43-4022-BFE5-97C0A258D80D}">
      <dgm:prSet/>
      <dgm:spPr/>
      <dgm:t>
        <a:bodyPr/>
        <a:lstStyle/>
        <a:p>
          <a:endParaRPr lang="en-US"/>
        </a:p>
      </dgm:t>
    </dgm:pt>
    <dgm:pt modelId="{67482023-225F-43D3-8916-581F3121F494}" type="sibTrans" cxnId="{4E9CC757-DA43-4022-BFE5-97C0A258D80D}">
      <dgm:prSet/>
      <dgm:spPr/>
      <dgm:t>
        <a:bodyPr/>
        <a:lstStyle/>
        <a:p>
          <a:endParaRPr lang="en-US"/>
        </a:p>
      </dgm:t>
    </dgm:pt>
    <dgm:pt modelId="{F19E7E0F-F1F8-4556-AD8F-0F68E336119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87A1C55D-D934-4B7B-89C6-E776B5ED332F}" type="parTrans" cxnId="{A60C451D-0F72-44F1-91F6-DFFD27E32404}">
      <dgm:prSet/>
      <dgm:spPr/>
      <dgm:t>
        <a:bodyPr/>
        <a:lstStyle/>
        <a:p>
          <a:endParaRPr lang="en-US"/>
        </a:p>
      </dgm:t>
    </dgm:pt>
    <dgm:pt modelId="{6934AA3F-5EF7-4632-B822-02C97FAEB82A}" type="sibTrans" cxnId="{A60C451D-0F72-44F1-91F6-DFFD27E32404}">
      <dgm:prSet/>
      <dgm:spPr/>
      <dgm:t>
        <a:bodyPr/>
        <a:lstStyle/>
        <a:p>
          <a:endParaRPr lang="en-US"/>
        </a:p>
      </dgm:t>
    </dgm:pt>
    <dgm:pt modelId="{B866A992-C84C-427F-B2B1-5F103582CF93}">
      <dgm:prSet phldrT="[Text]"/>
      <dgm:spPr/>
      <dgm:t>
        <a:bodyPr/>
        <a:lstStyle/>
        <a:p>
          <a:r>
            <a:rPr lang="en-US" dirty="0" smtClean="0"/>
            <a:t>Conceptual model of domain elements</a:t>
          </a:r>
          <a:endParaRPr lang="en-US" dirty="0"/>
        </a:p>
      </dgm:t>
    </dgm:pt>
    <dgm:pt modelId="{8FBE9329-A820-4F86-ACA0-94FA44173F76}" type="parTrans" cxnId="{A03956B6-0067-42AE-87C2-5BAC470F61E5}">
      <dgm:prSet/>
      <dgm:spPr/>
      <dgm:t>
        <a:bodyPr/>
        <a:lstStyle/>
        <a:p>
          <a:endParaRPr lang="en-US"/>
        </a:p>
      </dgm:t>
    </dgm:pt>
    <dgm:pt modelId="{6E6E92E8-3C2E-4377-BFCF-850E5EAF13A4}" type="sibTrans" cxnId="{A03956B6-0067-42AE-87C2-5BAC470F61E5}">
      <dgm:prSet/>
      <dgm:spPr/>
      <dgm:t>
        <a:bodyPr/>
        <a:lstStyle/>
        <a:p>
          <a:endParaRPr lang="en-US"/>
        </a:p>
      </dgm:t>
    </dgm:pt>
    <dgm:pt modelId="{3E900F70-10A4-41F4-956E-481BB57BF68A}">
      <dgm:prSet phldrT="[Text]"/>
      <dgm:spPr/>
      <dgm:t>
        <a:bodyPr/>
        <a:lstStyle/>
        <a:p>
          <a:r>
            <a:rPr lang="en-US" dirty="0" smtClean="0"/>
            <a:t>Tables, indexes</a:t>
          </a:r>
          <a:endParaRPr lang="en-US" dirty="0"/>
        </a:p>
      </dgm:t>
    </dgm:pt>
    <dgm:pt modelId="{B27243D6-1DF6-417F-B4CE-76B04B8B6834}" type="parTrans" cxnId="{1CF8EB75-2A3C-407A-91CA-C40773413E29}">
      <dgm:prSet/>
      <dgm:spPr/>
      <dgm:t>
        <a:bodyPr/>
        <a:lstStyle/>
        <a:p>
          <a:endParaRPr lang="en-US"/>
        </a:p>
      </dgm:t>
    </dgm:pt>
    <dgm:pt modelId="{D6686700-EA91-4050-8C09-8C838A417880}" type="sibTrans" cxnId="{1CF8EB75-2A3C-407A-91CA-C40773413E29}">
      <dgm:prSet/>
      <dgm:spPr/>
      <dgm:t>
        <a:bodyPr/>
        <a:lstStyle/>
        <a:p>
          <a:endParaRPr lang="en-US"/>
        </a:p>
      </dgm:t>
    </dgm:pt>
    <dgm:pt modelId="{1E6A24B0-AF81-4C47-B051-A93B986BBF2B}" type="pres">
      <dgm:prSet presAssocID="{2F2391B7-2888-4EBB-A7A9-F239284C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0C8F9-211D-4A0B-9DAF-0A0AC8922934}" type="pres">
      <dgm:prSet presAssocID="{2AE8F9D5-B827-4E9B-89F8-82717F33A9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EDD5-9D82-4797-BC21-E767058F8EF8}" type="pres">
      <dgm:prSet presAssocID="{D1D874AE-DC86-47F4-81D6-B9776CB06A5E}" presName="spacer" presStyleCnt="0"/>
      <dgm:spPr/>
    </dgm:pt>
    <dgm:pt modelId="{9E12B86C-715C-4830-8FF4-7BE23D435132}" type="pres">
      <dgm:prSet presAssocID="{05B78FA5-A94B-4CEE-A5A1-9C61A651FC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543E-366D-4F7C-8479-25D8BD5E43BD}" type="pres">
      <dgm:prSet presAssocID="{05B78FA5-A94B-4CEE-A5A1-9C61A651FC5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CC31-15C9-4584-B047-B967CAE72355}" type="pres">
      <dgm:prSet presAssocID="{46381DA4-6588-4F63-9D51-64CBB948EA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4E2-6B2E-4443-B993-A7C724CD3F07}" type="pres">
      <dgm:prSet presAssocID="{46381DA4-6588-4F63-9D51-64CBB948EA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212C-C3F7-4E2C-8DFD-FFDA13076176}" type="pres">
      <dgm:prSet presAssocID="{F19E7E0F-F1F8-4556-AD8F-0F68E33611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905A-77BF-4398-B1F8-FA65EEC063DE}" type="pres">
      <dgm:prSet presAssocID="{F19E7E0F-F1F8-4556-AD8F-0F68E33611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7CD3CF-1FC3-46B2-BA10-EE37242D54B2}" type="presOf" srcId="{2F2391B7-2888-4EBB-A7A9-F239284C62A9}" destId="{1E6A24B0-AF81-4C47-B051-A93B986BBF2B}" srcOrd="0" destOrd="0" presId="urn:microsoft.com/office/officeart/2005/8/layout/vList2"/>
    <dgm:cxn modelId="{E5D3A20D-AD98-4BC9-A7AC-4E74367EE1F3}" type="presOf" srcId="{89DCAB6D-01E9-4BD5-B435-1AF5F1B91B27}" destId="{01B5543E-366D-4F7C-8479-25D8BD5E43BD}" srcOrd="0" destOrd="0" presId="urn:microsoft.com/office/officeart/2005/8/layout/vList2"/>
    <dgm:cxn modelId="{8EEABA3E-254C-4DA6-A3D4-8D011B865908}" srcId="{05B78FA5-A94B-4CEE-A5A1-9C61A651FC50}" destId="{89DCAB6D-01E9-4BD5-B435-1AF5F1B91B27}" srcOrd="0" destOrd="0" parTransId="{8B65FDF4-15DE-43F7-A501-D179CFD55332}" sibTransId="{40580863-403F-4DA4-8B1D-63FABB66611B}"/>
    <dgm:cxn modelId="{A03956B6-0067-42AE-87C2-5BAC470F61E5}" srcId="{46381DA4-6588-4F63-9D51-64CBB948EA6D}" destId="{B866A992-C84C-427F-B2B1-5F103582CF93}" srcOrd="0" destOrd="0" parTransId="{8FBE9329-A820-4F86-ACA0-94FA44173F76}" sibTransId="{6E6E92E8-3C2E-4377-BFCF-850E5EAF13A4}"/>
    <dgm:cxn modelId="{4E9CC757-DA43-4022-BFE5-97C0A258D80D}" srcId="{2F2391B7-2888-4EBB-A7A9-F239284C62A9}" destId="{46381DA4-6588-4F63-9D51-64CBB948EA6D}" srcOrd="2" destOrd="0" parTransId="{2EAF0A27-9632-4886-9805-AE1B9004F239}" sibTransId="{67482023-225F-43D3-8916-581F3121F494}"/>
    <dgm:cxn modelId="{ECF674B7-3979-4CB1-A365-1F564343ED1F}" srcId="{2F2391B7-2888-4EBB-A7A9-F239284C62A9}" destId="{2AE8F9D5-B827-4E9B-89F8-82717F33A96E}" srcOrd="0" destOrd="0" parTransId="{A639D019-872D-4B5B-9518-FD1CA67B478E}" sibTransId="{D1D874AE-DC86-47F4-81D6-B9776CB06A5E}"/>
    <dgm:cxn modelId="{9FE579F2-0251-4FF4-8525-F437ECB4BDEB}" type="presOf" srcId="{46381DA4-6588-4F63-9D51-64CBB948EA6D}" destId="{B37ECC31-15C9-4584-B047-B967CAE72355}" srcOrd="0" destOrd="0" presId="urn:microsoft.com/office/officeart/2005/8/layout/vList2"/>
    <dgm:cxn modelId="{8AC33DD7-6CF8-4732-BCC6-A42C17DD62A3}" type="presOf" srcId="{F19E7E0F-F1F8-4556-AD8F-0F68E3361197}" destId="{B2A5212C-C3F7-4E2C-8DFD-FFDA13076176}" srcOrd="0" destOrd="0" presId="urn:microsoft.com/office/officeart/2005/8/layout/vList2"/>
    <dgm:cxn modelId="{1CF8EB75-2A3C-407A-91CA-C40773413E29}" srcId="{F19E7E0F-F1F8-4556-AD8F-0F68E3361197}" destId="{3E900F70-10A4-41F4-956E-481BB57BF68A}" srcOrd="0" destOrd="0" parTransId="{B27243D6-1DF6-417F-B4CE-76B04B8B6834}" sibTransId="{D6686700-EA91-4050-8C09-8C838A417880}"/>
    <dgm:cxn modelId="{F29A41E3-00D7-40A5-930B-1037CA13D850}" srcId="{2F2391B7-2888-4EBB-A7A9-F239284C62A9}" destId="{05B78FA5-A94B-4CEE-A5A1-9C61A651FC50}" srcOrd="1" destOrd="0" parTransId="{99F2F5C4-AB6B-4834-B54A-4C14F0EAD2C2}" sibTransId="{3D1D45B8-EBFE-414A-A602-366224BE84CF}"/>
    <dgm:cxn modelId="{FDA5D99D-E4D9-4A32-B761-3FE0242FEE7A}" type="presOf" srcId="{05B78FA5-A94B-4CEE-A5A1-9C61A651FC50}" destId="{9E12B86C-715C-4830-8FF4-7BE23D435132}" srcOrd="0" destOrd="0" presId="urn:microsoft.com/office/officeart/2005/8/layout/vList2"/>
    <dgm:cxn modelId="{ECCBC8E9-5BBF-4B93-B1AD-544EB1346F52}" type="presOf" srcId="{2AE8F9D5-B827-4E9B-89F8-82717F33A96E}" destId="{8E70C8F9-211D-4A0B-9DAF-0A0AC8922934}" srcOrd="0" destOrd="0" presId="urn:microsoft.com/office/officeart/2005/8/layout/vList2"/>
    <dgm:cxn modelId="{7A503593-8CAA-497B-8A87-44DEDCDFB1A0}" type="presOf" srcId="{3E900F70-10A4-41F4-956E-481BB57BF68A}" destId="{82CB905A-77BF-4398-B1F8-FA65EEC063DE}" srcOrd="0" destOrd="0" presId="urn:microsoft.com/office/officeart/2005/8/layout/vList2"/>
    <dgm:cxn modelId="{A60C451D-0F72-44F1-91F6-DFFD27E32404}" srcId="{2F2391B7-2888-4EBB-A7A9-F239284C62A9}" destId="{F19E7E0F-F1F8-4556-AD8F-0F68E3361197}" srcOrd="3" destOrd="0" parTransId="{87A1C55D-D934-4B7B-89C6-E776B5ED332F}" sibTransId="{6934AA3F-5EF7-4632-B822-02C97FAEB82A}"/>
    <dgm:cxn modelId="{B48105AC-89EA-40DF-BFE6-91D75C188C06}" type="presOf" srcId="{B866A992-C84C-427F-B2B1-5F103582CF93}" destId="{3BF084E2-6B2E-4443-B993-A7C724CD3F07}" srcOrd="0" destOrd="0" presId="urn:microsoft.com/office/officeart/2005/8/layout/vList2"/>
    <dgm:cxn modelId="{EFD84ADA-14E6-4574-992C-DE944FE4E550}" type="presParOf" srcId="{1E6A24B0-AF81-4C47-B051-A93B986BBF2B}" destId="{8E70C8F9-211D-4A0B-9DAF-0A0AC8922934}" srcOrd="0" destOrd="0" presId="urn:microsoft.com/office/officeart/2005/8/layout/vList2"/>
    <dgm:cxn modelId="{6187091E-15B9-4483-A2CB-3C23BB18F186}" type="presParOf" srcId="{1E6A24B0-AF81-4C47-B051-A93B986BBF2B}" destId="{211EEDD5-9D82-4797-BC21-E767058F8EF8}" srcOrd="1" destOrd="0" presId="urn:microsoft.com/office/officeart/2005/8/layout/vList2"/>
    <dgm:cxn modelId="{A5F9FD72-325E-489F-853E-8DEEADDD3065}" type="presParOf" srcId="{1E6A24B0-AF81-4C47-B051-A93B986BBF2B}" destId="{9E12B86C-715C-4830-8FF4-7BE23D435132}" srcOrd="2" destOrd="0" presId="urn:microsoft.com/office/officeart/2005/8/layout/vList2"/>
    <dgm:cxn modelId="{7714CAC2-F6CB-4AA7-B55D-81CAB58F53F2}" type="presParOf" srcId="{1E6A24B0-AF81-4C47-B051-A93B986BBF2B}" destId="{01B5543E-366D-4F7C-8479-25D8BD5E43BD}" srcOrd="3" destOrd="0" presId="urn:microsoft.com/office/officeart/2005/8/layout/vList2"/>
    <dgm:cxn modelId="{3F45E73E-2B46-4690-8F42-0C839EFDE254}" type="presParOf" srcId="{1E6A24B0-AF81-4C47-B051-A93B986BBF2B}" destId="{B37ECC31-15C9-4584-B047-B967CAE72355}" srcOrd="4" destOrd="0" presId="urn:microsoft.com/office/officeart/2005/8/layout/vList2"/>
    <dgm:cxn modelId="{C5331AEB-7C5A-48F7-84D8-B84C8711BF16}" type="presParOf" srcId="{1E6A24B0-AF81-4C47-B051-A93B986BBF2B}" destId="{3BF084E2-6B2E-4443-B993-A7C724CD3F07}" srcOrd="5" destOrd="0" presId="urn:microsoft.com/office/officeart/2005/8/layout/vList2"/>
    <dgm:cxn modelId="{12760051-C021-4CD7-826B-580C034A6C2B}" type="presParOf" srcId="{1E6A24B0-AF81-4C47-B051-A93B986BBF2B}" destId="{B2A5212C-C3F7-4E2C-8DFD-FFDA13076176}" srcOrd="6" destOrd="0" presId="urn:microsoft.com/office/officeart/2005/8/layout/vList2"/>
    <dgm:cxn modelId="{970F98C5-D89E-4F86-B10D-BACC643B3178}" type="presParOf" srcId="{1E6A24B0-AF81-4C47-B051-A93B986BBF2B}" destId="{82CB905A-77BF-4398-B1F8-FA65EEC063DE}" srcOrd="7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391B7-2888-4EBB-A7A9-F239284C6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8F9D5-B827-4E9B-89F8-82717F33A96E}">
      <dgm:prSet phldrT="[Text]"/>
      <dgm:spPr/>
      <dgm:t>
        <a:bodyPr/>
        <a:lstStyle/>
        <a:p>
          <a:r>
            <a:rPr lang="en-US" dirty="0" smtClean="0"/>
            <a:t>System services</a:t>
          </a:r>
          <a:endParaRPr lang="en-US" dirty="0"/>
        </a:p>
      </dgm:t>
    </dgm:pt>
    <dgm:pt modelId="{A639D019-872D-4B5B-9518-FD1CA67B478E}" type="parTrans" cxnId="{ECF674B7-3979-4CB1-A365-1F564343ED1F}">
      <dgm:prSet/>
      <dgm:spPr/>
      <dgm:t>
        <a:bodyPr/>
        <a:lstStyle/>
        <a:p>
          <a:endParaRPr lang="en-US"/>
        </a:p>
      </dgm:t>
    </dgm:pt>
    <dgm:pt modelId="{D1D874AE-DC86-47F4-81D6-B9776CB06A5E}" type="sibTrans" cxnId="{ECF674B7-3979-4CB1-A365-1F564343ED1F}">
      <dgm:prSet/>
      <dgm:spPr/>
      <dgm:t>
        <a:bodyPr/>
        <a:lstStyle/>
        <a:p>
          <a:endParaRPr lang="en-US"/>
        </a:p>
      </dgm:t>
    </dgm:pt>
    <dgm:pt modelId="{05B78FA5-A94B-4CEE-A5A1-9C61A651FC50}">
      <dgm:prSet phldrT="[Text]"/>
      <dgm:spPr/>
      <dgm:t>
        <a:bodyPr/>
        <a:lstStyle/>
        <a:p>
          <a:r>
            <a:rPr lang="en-US" dirty="0" smtClean="0"/>
            <a:t>Resource </a:t>
          </a:r>
          <a:r>
            <a:rPr lang="en-US" dirty="0" err="1" smtClean="0"/>
            <a:t>Mgmt</a:t>
          </a:r>
          <a:endParaRPr lang="en-US" dirty="0"/>
        </a:p>
      </dgm:t>
    </dgm:pt>
    <dgm:pt modelId="{99F2F5C4-AB6B-4834-B54A-4C14F0EAD2C2}" type="parTrans" cxnId="{F29A41E3-00D7-40A5-930B-1037CA13D850}">
      <dgm:prSet/>
      <dgm:spPr/>
      <dgm:t>
        <a:bodyPr/>
        <a:lstStyle/>
        <a:p>
          <a:endParaRPr lang="en-US"/>
        </a:p>
      </dgm:t>
    </dgm:pt>
    <dgm:pt modelId="{3D1D45B8-EBFE-414A-A602-366224BE84CF}" type="sibTrans" cxnId="{F29A41E3-00D7-40A5-930B-1037CA13D850}">
      <dgm:prSet/>
      <dgm:spPr/>
      <dgm:t>
        <a:bodyPr/>
        <a:lstStyle/>
        <a:p>
          <a:endParaRPr lang="en-US"/>
        </a:p>
      </dgm:t>
    </dgm:pt>
    <dgm:pt modelId="{89DCAB6D-01E9-4BD5-B435-1AF5F1B91B27}">
      <dgm:prSet phldrT="[Text]"/>
      <dgm:spPr/>
      <dgm:t>
        <a:bodyPr/>
        <a:lstStyle/>
        <a:p>
          <a:r>
            <a:rPr lang="en-US" dirty="0" err="1" smtClean="0"/>
            <a:t>Secuity</a:t>
          </a:r>
          <a:r>
            <a:rPr lang="en-US" dirty="0" smtClean="0"/>
            <a:t> monitor, process </a:t>
          </a:r>
          <a:r>
            <a:rPr lang="en-US" dirty="0" err="1" smtClean="0"/>
            <a:t>mgr</a:t>
          </a:r>
          <a:r>
            <a:rPr lang="en-US" dirty="0" smtClean="0"/>
            <a:t>, I/O </a:t>
          </a:r>
          <a:r>
            <a:rPr lang="en-US" dirty="0" err="1" smtClean="0"/>
            <a:t>mgr</a:t>
          </a:r>
          <a:r>
            <a:rPr lang="en-US" dirty="0" smtClean="0"/>
            <a:t>, virtual memory </a:t>
          </a:r>
          <a:r>
            <a:rPr lang="en-US" dirty="0" err="1" smtClean="0"/>
            <a:t>mgr</a:t>
          </a:r>
          <a:endParaRPr lang="en-US" dirty="0"/>
        </a:p>
      </dgm:t>
    </dgm:pt>
    <dgm:pt modelId="{8B65FDF4-15DE-43F7-A501-D179CFD55332}" type="parTrans" cxnId="{8EEABA3E-254C-4DA6-A3D4-8D011B865908}">
      <dgm:prSet/>
      <dgm:spPr/>
      <dgm:t>
        <a:bodyPr/>
        <a:lstStyle/>
        <a:p>
          <a:endParaRPr lang="en-US"/>
        </a:p>
      </dgm:t>
    </dgm:pt>
    <dgm:pt modelId="{40580863-403F-4DA4-8B1D-63FABB66611B}" type="sibTrans" cxnId="{8EEABA3E-254C-4DA6-A3D4-8D011B865908}">
      <dgm:prSet/>
      <dgm:spPr/>
      <dgm:t>
        <a:bodyPr/>
        <a:lstStyle/>
        <a:p>
          <a:endParaRPr lang="en-US"/>
        </a:p>
      </dgm:t>
    </dgm:pt>
    <dgm:pt modelId="{46381DA4-6588-4F63-9D51-64CBB948EA6D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2EAF0A27-9632-4886-9805-AE1B9004F239}" type="parTrans" cxnId="{4E9CC757-DA43-4022-BFE5-97C0A258D80D}">
      <dgm:prSet/>
      <dgm:spPr/>
      <dgm:t>
        <a:bodyPr/>
        <a:lstStyle/>
        <a:p>
          <a:endParaRPr lang="en-US"/>
        </a:p>
      </dgm:t>
    </dgm:pt>
    <dgm:pt modelId="{67482023-225F-43D3-8916-581F3121F494}" type="sibTrans" cxnId="{4E9CC757-DA43-4022-BFE5-97C0A258D80D}">
      <dgm:prSet/>
      <dgm:spPr/>
      <dgm:t>
        <a:bodyPr/>
        <a:lstStyle/>
        <a:p>
          <a:endParaRPr lang="en-US"/>
        </a:p>
      </dgm:t>
    </dgm:pt>
    <dgm:pt modelId="{F19E7E0F-F1F8-4556-AD8F-0F68E3361197}">
      <dgm:prSet phldrT="[Text]"/>
      <dgm:spPr/>
      <dgm:t>
        <a:bodyPr/>
        <a:lstStyle/>
        <a:p>
          <a:r>
            <a:rPr lang="en-US" dirty="0" smtClean="0"/>
            <a:t>Hardware abstraction</a:t>
          </a:r>
          <a:endParaRPr lang="en-US" dirty="0"/>
        </a:p>
      </dgm:t>
    </dgm:pt>
    <dgm:pt modelId="{87A1C55D-D934-4B7B-89C6-E776B5ED332F}" type="parTrans" cxnId="{A60C451D-0F72-44F1-91F6-DFFD27E32404}">
      <dgm:prSet/>
      <dgm:spPr/>
      <dgm:t>
        <a:bodyPr/>
        <a:lstStyle/>
        <a:p>
          <a:endParaRPr lang="en-US"/>
        </a:p>
      </dgm:t>
    </dgm:pt>
    <dgm:pt modelId="{6934AA3F-5EF7-4632-B822-02C97FAEB82A}" type="sibTrans" cxnId="{A60C451D-0F72-44F1-91F6-DFFD27E32404}">
      <dgm:prSet/>
      <dgm:spPr/>
      <dgm:t>
        <a:bodyPr/>
        <a:lstStyle/>
        <a:p>
          <a:endParaRPr lang="en-US"/>
        </a:p>
      </dgm:t>
    </dgm:pt>
    <dgm:pt modelId="{B866A992-C84C-427F-B2B1-5F103582CF93}">
      <dgm:prSet phldrT="[Text]"/>
      <dgm:spPr/>
      <dgm:t>
        <a:bodyPr/>
        <a:lstStyle/>
        <a:p>
          <a:r>
            <a:rPr lang="en-US" dirty="0" smtClean="0"/>
            <a:t>Interrupt, exception, thread scheduling &amp; dispatching</a:t>
          </a:r>
          <a:endParaRPr lang="en-US" dirty="0"/>
        </a:p>
      </dgm:t>
    </dgm:pt>
    <dgm:pt modelId="{8FBE9329-A820-4F86-ACA0-94FA44173F76}" type="parTrans" cxnId="{A03956B6-0067-42AE-87C2-5BAC470F61E5}">
      <dgm:prSet/>
      <dgm:spPr/>
      <dgm:t>
        <a:bodyPr/>
        <a:lstStyle/>
        <a:p>
          <a:endParaRPr lang="en-US"/>
        </a:p>
      </dgm:t>
    </dgm:pt>
    <dgm:pt modelId="{6E6E92E8-3C2E-4377-BFCF-850E5EAF13A4}" type="sibTrans" cxnId="{A03956B6-0067-42AE-87C2-5BAC470F61E5}">
      <dgm:prSet/>
      <dgm:spPr/>
      <dgm:t>
        <a:bodyPr/>
        <a:lstStyle/>
        <a:p>
          <a:endParaRPr lang="en-US"/>
        </a:p>
      </dgm:t>
    </dgm:pt>
    <dgm:pt modelId="{3E900F70-10A4-41F4-956E-481BB57BF68A}">
      <dgm:prSet phldrT="[Text]"/>
      <dgm:spPr/>
      <dgm:t>
        <a:bodyPr/>
        <a:lstStyle/>
        <a:p>
          <a:r>
            <a:rPr lang="en-US" dirty="0" smtClean="0"/>
            <a:t>Hides h/w differences between different processor families</a:t>
          </a:r>
          <a:endParaRPr lang="en-US" dirty="0"/>
        </a:p>
      </dgm:t>
    </dgm:pt>
    <dgm:pt modelId="{B27243D6-1DF6-417F-B4CE-76B04B8B6834}" type="parTrans" cxnId="{1CF8EB75-2A3C-407A-91CA-C40773413E29}">
      <dgm:prSet/>
      <dgm:spPr/>
      <dgm:t>
        <a:bodyPr/>
        <a:lstStyle/>
        <a:p>
          <a:endParaRPr lang="en-US"/>
        </a:p>
      </dgm:t>
    </dgm:pt>
    <dgm:pt modelId="{D6686700-EA91-4050-8C09-8C838A417880}" type="sibTrans" cxnId="{1CF8EB75-2A3C-407A-91CA-C40773413E29}">
      <dgm:prSet/>
      <dgm:spPr/>
      <dgm:t>
        <a:bodyPr/>
        <a:lstStyle/>
        <a:p>
          <a:endParaRPr lang="en-US"/>
        </a:p>
      </dgm:t>
    </dgm:pt>
    <dgm:pt modelId="{1E6A24B0-AF81-4C47-B051-A93B986BBF2B}" type="pres">
      <dgm:prSet presAssocID="{2F2391B7-2888-4EBB-A7A9-F239284C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0C8F9-211D-4A0B-9DAF-0A0AC8922934}" type="pres">
      <dgm:prSet presAssocID="{2AE8F9D5-B827-4E9B-89F8-82717F33A9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EDD5-9D82-4797-BC21-E767058F8EF8}" type="pres">
      <dgm:prSet presAssocID="{D1D874AE-DC86-47F4-81D6-B9776CB06A5E}" presName="spacer" presStyleCnt="0"/>
      <dgm:spPr/>
    </dgm:pt>
    <dgm:pt modelId="{9E12B86C-715C-4830-8FF4-7BE23D435132}" type="pres">
      <dgm:prSet presAssocID="{05B78FA5-A94B-4CEE-A5A1-9C61A651FC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543E-366D-4F7C-8479-25D8BD5E43BD}" type="pres">
      <dgm:prSet presAssocID="{05B78FA5-A94B-4CEE-A5A1-9C61A651FC5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CC31-15C9-4584-B047-B967CAE72355}" type="pres">
      <dgm:prSet presAssocID="{46381DA4-6588-4F63-9D51-64CBB948EA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4E2-6B2E-4443-B993-A7C724CD3F07}" type="pres">
      <dgm:prSet presAssocID="{46381DA4-6588-4F63-9D51-64CBB948EA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212C-C3F7-4E2C-8DFD-FFDA13076176}" type="pres">
      <dgm:prSet presAssocID="{F19E7E0F-F1F8-4556-AD8F-0F68E33611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905A-77BF-4398-B1F8-FA65EEC063DE}" type="pres">
      <dgm:prSet presAssocID="{F19E7E0F-F1F8-4556-AD8F-0F68E33611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971AA-A066-4AB7-A800-F86553D21BDF}" type="presOf" srcId="{B866A992-C84C-427F-B2B1-5F103582CF93}" destId="{3BF084E2-6B2E-4443-B993-A7C724CD3F07}" srcOrd="0" destOrd="0" presId="urn:microsoft.com/office/officeart/2005/8/layout/vList2"/>
    <dgm:cxn modelId="{3F35793F-1A2F-4AE5-8B16-3AAFC6D391FD}" type="presOf" srcId="{89DCAB6D-01E9-4BD5-B435-1AF5F1B91B27}" destId="{01B5543E-366D-4F7C-8479-25D8BD5E43BD}" srcOrd="0" destOrd="0" presId="urn:microsoft.com/office/officeart/2005/8/layout/vList2"/>
    <dgm:cxn modelId="{8EEABA3E-254C-4DA6-A3D4-8D011B865908}" srcId="{05B78FA5-A94B-4CEE-A5A1-9C61A651FC50}" destId="{89DCAB6D-01E9-4BD5-B435-1AF5F1B91B27}" srcOrd="0" destOrd="0" parTransId="{8B65FDF4-15DE-43F7-A501-D179CFD55332}" sibTransId="{40580863-403F-4DA4-8B1D-63FABB66611B}"/>
    <dgm:cxn modelId="{7C6FAF37-B0E7-4E96-A9F6-DD93D8C8FF0A}" type="presOf" srcId="{2F2391B7-2888-4EBB-A7A9-F239284C62A9}" destId="{1E6A24B0-AF81-4C47-B051-A93B986BBF2B}" srcOrd="0" destOrd="0" presId="urn:microsoft.com/office/officeart/2005/8/layout/vList2"/>
    <dgm:cxn modelId="{A03956B6-0067-42AE-87C2-5BAC470F61E5}" srcId="{46381DA4-6588-4F63-9D51-64CBB948EA6D}" destId="{B866A992-C84C-427F-B2B1-5F103582CF93}" srcOrd="0" destOrd="0" parTransId="{8FBE9329-A820-4F86-ACA0-94FA44173F76}" sibTransId="{6E6E92E8-3C2E-4377-BFCF-850E5EAF13A4}"/>
    <dgm:cxn modelId="{5F3E39A3-7B73-4BF8-AD05-9FA7BE7515D1}" type="presOf" srcId="{46381DA4-6588-4F63-9D51-64CBB948EA6D}" destId="{B37ECC31-15C9-4584-B047-B967CAE72355}" srcOrd="0" destOrd="0" presId="urn:microsoft.com/office/officeart/2005/8/layout/vList2"/>
    <dgm:cxn modelId="{D0EF7EEA-0665-47A3-AFD3-6ADDC3B653AE}" type="presOf" srcId="{3E900F70-10A4-41F4-956E-481BB57BF68A}" destId="{82CB905A-77BF-4398-B1F8-FA65EEC063DE}" srcOrd="0" destOrd="0" presId="urn:microsoft.com/office/officeart/2005/8/layout/vList2"/>
    <dgm:cxn modelId="{4E9CC757-DA43-4022-BFE5-97C0A258D80D}" srcId="{2F2391B7-2888-4EBB-A7A9-F239284C62A9}" destId="{46381DA4-6588-4F63-9D51-64CBB948EA6D}" srcOrd="2" destOrd="0" parTransId="{2EAF0A27-9632-4886-9805-AE1B9004F239}" sibTransId="{67482023-225F-43D3-8916-581F3121F494}"/>
    <dgm:cxn modelId="{ECF674B7-3979-4CB1-A365-1F564343ED1F}" srcId="{2F2391B7-2888-4EBB-A7A9-F239284C62A9}" destId="{2AE8F9D5-B827-4E9B-89F8-82717F33A96E}" srcOrd="0" destOrd="0" parTransId="{A639D019-872D-4B5B-9518-FD1CA67B478E}" sibTransId="{D1D874AE-DC86-47F4-81D6-B9776CB06A5E}"/>
    <dgm:cxn modelId="{634D2227-AAAB-4BF6-955B-B47815013D4C}" type="presOf" srcId="{05B78FA5-A94B-4CEE-A5A1-9C61A651FC50}" destId="{9E12B86C-715C-4830-8FF4-7BE23D435132}" srcOrd="0" destOrd="0" presId="urn:microsoft.com/office/officeart/2005/8/layout/vList2"/>
    <dgm:cxn modelId="{1CF8EB75-2A3C-407A-91CA-C40773413E29}" srcId="{F19E7E0F-F1F8-4556-AD8F-0F68E3361197}" destId="{3E900F70-10A4-41F4-956E-481BB57BF68A}" srcOrd="0" destOrd="0" parTransId="{B27243D6-1DF6-417F-B4CE-76B04B8B6834}" sibTransId="{D6686700-EA91-4050-8C09-8C838A417880}"/>
    <dgm:cxn modelId="{141ECA30-83AE-46E5-8F3A-78BA1618944A}" type="presOf" srcId="{F19E7E0F-F1F8-4556-AD8F-0F68E3361197}" destId="{B2A5212C-C3F7-4E2C-8DFD-FFDA13076176}" srcOrd="0" destOrd="0" presId="urn:microsoft.com/office/officeart/2005/8/layout/vList2"/>
    <dgm:cxn modelId="{F29A41E3-00D7-40A5-930B-1037CA13D850}" srcId="{2F2391B7-2888-4EBB-A7A9-F239284C62A9}" destId="{05B78FA5-A94B-4CEE-A5A1-9C61A651FC50}" srcOrd="1" destOrd="0" parTransId="{99F2F5C4-AB6B-4834-B54A-4C14F0EAD2C2}" sibTransId="{3D1D45B8-EBFE-414A-A602-366224BE84CF}"/>
    <dgm:cxn modelId="{6FB0C48B-2C2F-4166-8BCE-604AC7955C8C}" type="presOf" srcId="{2AE8F9D5-B827-4E9B-89F8-82717F33A96E}" destId="{8E70C8F9-211D-4A0B-9DAF-0A0AC8922934}" srcOrd="0" destOrd="0" presId="urn:microsoft.com/office/officeart/2005/8/layout/vList2"/>
    <dgm:cxn modelId="{A60C451D-0F72-44F1-91F6-DFFD27E32404}" srcId="{2F2391B7-2888-4EBB-A7A9-F239284C62A9}" destId="{F19E7E0F-F1F8-4556-AD8F-0F68E3361197}" srcOrd="3" destOrd="0" parTransId="{87A1C55D-D934-4B7B-89C6-E776B5ED332F}" sibTransId="{6934AA3F-5EF7-4632-B822-02C97FAEB82A}"/>
    <dgm:cxn modelId="{A848D1FB-4420-48E6-B2D8-CF070862B357}" type="presParOf" srcId="{1E6A24B0-AF81-4C47-B051-A93B986BBF2B}" destId="{8E70C8F9-211D-4A0B-9DAF-0A0AC8922934}" srcOrd="0" destOrd="0" presId="urn:microsoft.com/office/officeart/2005/8/layout/vList2"/>
    <dgm:cxn modelId="{1C923834-D5DE-49B5-9908-CA9DEE8E0FEB}" type="presParOf" srcId="{1E6A24B0-AF81-4C47-B051-A93B986BBF2B}" destId="{211EEDD5-9D82-4797-BC21-E767058F8EF8}" srcOrd="1" destOrd="0" presId="urn:microsoft.com/office/officeart/2005/8/layout/vList2"/>
    <dgm:cxn modelId="{35411AB0-F1D7-4AA3-93D6-74254914CB0E}" type="presParOf" srcId="{1E6A24B0-AF81-4C47-B051-A93B986BBF2B}" destId="{9E12B86C-715C-4830-8FF4-7BE23D435132}" srcOrd="2" destOrd="0" presId="urn:microsoft.com/office/officeart/2005/8/layout/vList2"/>
    <dgm:cxn modelId="{79F21AA5-1B3E-448D-9F22-325B480772A8}" type="presParOf" srcId="{1E6A24B0-AF81-4C47-B051-A93B986BBF2B}" destId="{01B5543E-366D-4F7C-8479-25D8BD5E43BD}" srcOrd="3" destOrd="0" presId="urn:microsoft.com/office/officeart/2005/8/layout/vList2"/>
    <dgm:cxn modelId="{01DB8E73-8AA5-4E7B-9719-C641B5AA19AE}" type="presParOf" srcId="{1E6A24B0-AF81-4C47-B051-A93B986BBF2B}" destId="{B37ECC31-15C9-4584-B047-B967CAE72355}" srcOrd="4" destOrd="0" presId="urn:microsoft.com/office/officeart/2005/8/layout/vList2"/>
    <dgm:cxn modelId="{9CAD68E1-8AA3-47AE-98FE-9DBC5B179349}" type="presParOf" srcId="{1E6A24B0-AF81-4C47-B051-A93B986BBF2B}" destId="{3BF084E2-6B2E-4443-B993-A7C724CD3F07}" srcOrd="5" destOrd="0" presId="urn:microsoft.com/office/officeart/2005/8/layout/vList2"/>
    <dgm:cxn modelId="{7A4D3A00-1113-4FB5-9A0F-74524D6DEC7F}" type="presParOf" srcId="{1E6A24B0-AF81-4C47-B051-A93B986BBF2B}" destId="{B2A5212C-C3F7-4E2C-8DFD-FFDA13076176}" srcOrd="6" destOrd="0" presId="urn:microsoft.com/office/officeart/2005/8/layout/vList2"/>
    <dgm:cxn modelId="{A6888893-7058-46C5-8F1C-69BAAF3903F4}" type="presParOf" srcId="{1E6A24B0-AF81-4C47-B051-A93B986BBF2B}" destId="{82CB905A-77BF-4398-B1F8-FA65EEC063DE}" srcOrd="7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70C8F9-211D-4A0B-9DAF-0A0AC8922934}">
      <dsp:nvSpPr>
        <dsp:cNvPr id="0" name=""/>
        <dsp:cNvSpPr/>
      </dsp:nvSpPr>
      <dsp:spPr>
        <a:xfrm>
          <a:off x="0" y="104832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Your application</a:t>
          </a:r>
          <a:endParaRPr lang="en-US" sz="2100" kern="1200" dirty="0"/>
        </a:p>
      </dsp:txBody>
      <dsp:txXfrm>
        <a:off x="0" y="104832"/>
        <a:ext cx="2209800" cy="503685"/>
      </dsp:txXfrm>
    </dsp:sp>
    <dsp:sp modelId="{9E12B86C-715C-4830-8FF4-7BE23D435132}">
      <dsp:nvSpPr>
        <dsp:cNvPr id="0" name=""/>
        <dsp:cNvSpPr/>
      </dsp:nvSpPr>
      <dsp:spPr>
        <a:xfrm>
          <a:off x="0" y="668997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Middleware- J2EE</a:t>
          </a:r>
          <a:endParaRPr lang="en-US" sz="2100" kern="1200" dirty="0"/>
        </a:p>
      </dsp:txBody>
      <dsp:txXfrm>
        <a:off x="0" y="668997"/>
        <a:ext cx="2209800" cy="503685"/>
      </dsp:txXfrm>
    </dsp:sp>
    <dsp:sp modelId="{01B5543E-366D-4F7C-8479-25D8BD5E43BD}">
      <dsp:nvSpPr>
        <dsp:cNvPr id="0" name=""/>
        <dsp:cNvSpPr/>
      </dsp:nvSpPr>
      <dsp:spPr>
        <a:xfrm>
          <a:off x="0" y="1172682"/>
          <a:ext cx="22098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Can replace vendor (oracle, IBM,JBOSS)</a:t>
          </a:r>
          <a:endParaRPr lang="en-US" sz="1600" kern="1200" dirty="0"/>
        </a:p>
      </dsp:txBody>
      <dsp:txXfrm>
        <a:off x="0" y="1172682"/>
        <a:ext cx="2209800" cy="499904"/>
      </dsp:txXfrm>
    </dsp:sp>
    <dsp:sp modelId="{B37ECC31-15C9-4584-B047-B967CAE72355}">
      <dsp:nvSpPr>
        <dsp:cNvPr id="0" name=""/>
        <dsp:cNvSpPr/>
      </dsp:nvSpPr>
      <dsp:spPr>
        <a:xfrm>
          <a:off x="0" y="1672587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JVM </a:t>
          </a:r>
          <a:endParaRPr lang="en-US" sz="2100" kern="1200" dirty="0"/>
        </a:p>
      </dsp:txBody>
      <dsp:txXfrm>
        <a:off x="0" y="1672587"/>
        <a:ext cx="2209800" cy="503685"/>
      </dsp:txXfrm>
    </dsp:sp>
    <dsp:sp modelId="{3BF084E2-6B2E-4443-B993-A7C724CD3F07}">
      <dsp:nvSpPr>
        <dsp:cNvPr id="0" name=""/>
        <dsp:cNvSpPr/>
      </dsp:nvSpPr>
      <dsp:spPr>
        <a:xfrm>
          <a:off x="0" y="2176272"/>
          <a:ext cx="22098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Can replace the vendor</a:t>
          </a:r>
          <a:endParaRPr lang="en-US" sz="1600" kern="1200" dirty="0"/>
        </a:p>
      </dsp:txBody>
      <dsp:txXfrm>
        <a:off x="0" y="2176272"/>
        <a:ext cx="2209800" cy="499904"/>
      </dsp:txXfrm>
    </dsp:sp>
    <dsp:sp modelId="{B2A5212C-C3F7-4E2C-8DFD-FFDA13076176}">
      <dsp:nvSpPr>
        <dsp:cNvPr id="0" name=""/>
        <dsp:cNvSpPr/>
      </dsp:nvSpPr>
      <dsp:spPr>
        <a:xfrm>
          <a:off x="0" y="2676177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OS</a:t>
          </a:r>
          <a:endParaRPr lang="en-US" sz="2100" kern="1200" dirty="0"/>
        </a:p>
      </dsp:txBody>
      <dsp:txXfrm>
        <a:off x="0" y="2676177"/>
        <a:ext cx="2209800" cy="503685"/>
      </dsp:txXfrm>
    </dsp:sp>
    <dsp:sp modelId="{82CB905A-77BF-4398-B1F8-FA65EEC063DE}">
      <dsp:nvSpPr>
        <dsp:cNvPr id="0" name=""/>
        <dsp:cNvSpPr/>
      </dsp:nvSpPr>
      <dsp:spPr>
        <a:xfrm>
          <a:off x="0" y="3179862"/>
          <a:ext cx="22098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Switch from Windows to Unix</a:t>
          </a:r>
          <a:endParaRPr lang="en-US" sz="1600" kern="1200" dirty="0"/>
        </a:p>
      </dsp:txBody>
      <dsp:txXfrm>
        <a:off x="0" y="3179862"/>
        <a:ext cx="2209800" cy="4999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70C8F9-211D-4A0B-9DAF-0A0AC8922934}">
      <dsp:nvSpPr>
        <dsp:cNvPr id="0" name=""/>
        <dsp:cNvSpPr/>
      </dsp:nvSpPr>
      <dsp:spPr>
        <a:xfrm>
          <a:off x="0" y="88024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Presentation</a:t>
          </a:r>
          <a:endParaRPr lang="en-US" sz="2200" kern="1200" dirty="0"/>
        </a:p>
      </dsp:txBody>
      <dsp:txXfrm>
        <a:off x="0" y="88024"/>
        <a:ext cx="2209800" cy="527670"/>
      </dsp:txXfrm>
    </dsp:sp>
    <dsp:sp modelId="{9E12B86C-715C-4830-8FF4-7BE23D435132}">
      <dsp:nvSpPr>
        <dsp:cNvPr id="0" name=""/>
        <dsp:cNvSpPr/>
      </dsp:nvSpPr>
      <dsp:spPr>
        <a:xfrm>
          <a:off x="0" y="679054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logic</a:t>
          </a:r>
          <a:endParaRPr lang="en-US" sz="2200" kern="1200" dirty="0"/>
        </a:p>
      </dsp:txBody>
      <dsp:txXfrm>
        <a:off x="0" y="679054"/>
        <a:ext cx="2209800" cy="527670"/>
      </dsp:txXfrm>
    </dsp:sp>
    <dsp:sp modelId="{01B5543E-366D-4F7C-8479-25D8BD5E43BD}">
      <dsp:nvSpPr>
        <dsp:cNvPr id="0" name=""/>
        <dsp:cNvSpPr/>
      </dsp:nvSpPr>
      <dsp:spPr>
        <a:xfrm>
          <a:off x="0" y="1206725"/>
          <a:ext cx="22098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Application logic, business rules</a:t>
          </a:r>
          <a:endParaRPr lang="en-US" sz="1700" kern="1200" dirty="0"/>
        </a:p>
      </dsp:txBody>
      <dsp:txXfrm>
        <a:off x="0" y="1206725"/>
        <a:ext cx="2209800" cy="535095"/>
      </dsp:txXfrm>
    </dsp:sp>
    <dsp:sp modelId="{B37ECC31-15C9-4584-B047-B967CAE72355}">
      <dsp:nvSpPr>
        <dsp:cNvPr id="0" name=""/>
        <dsp:cNvSpPr/>
      </dsp:nvSpPr>
      <dsp:spPr>
        <a:xfrm>
          <a:off x="0" y="1741820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layer</a:t>
          </a:r>
          <a:endParaRPr lang="en-US" sz="2200" kern="1200" dirty="0"/>
        </a:p>
      </dsp:txBody>
      <dsp:txXfrm>
        <a:off x="0" y="1741820"/>
        <a:ext cx="2209800" cy="527670"/>
      </dsp:txXfrm>
    </dsp:sp>
    <dsp:sp modelId="{3BF084E2-6B2E-4443-B993-A7C724CD3F07}">
      <dsp:nvSpPr>
        <dsp:cNvPr id="0" name=""/>
        <dsp:cNvSpPr/>
      </dsp:nvSpPr>
      <dsp:spPr>
        <a:xfrm>
          <a:off x="0" y="2269490"/>
          <a:ext cx="22098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Conceptual model of domain elements</a:t>
          </a:r>
          <a:endParaRPr lang="en-US" sz="1700" kern="1200" dirty="0"/>
        </a:p>
      </dsp:txBody>
      <dsp:txXfrm>
        <a:off x="0" y="2269490"/>
        <a:ext cx="2209800" cy="535095"/>
      </dsp:txXfrm>
    </dsp:sp>
    <dsp:sp modelId="{B2A5212C-C3F7-4E2C-8DFD-FFDA13076176}">
      <dsp:nvSpPr>
        <dsp:cNvPr id="0" name=""/>
        <dsp:cNvSpPr/>
      </dsp:nvSpPr>
      <dsp:spPr>
        <a:xfrm>
          <a:off x="0" y="2804585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Database</a:t>
          </a:r>
          <a:endParaRPr lang="en-US" sz="2200" kern="1200" dirty="0"/>
        </a:p>
      </dsp:txBody>
      <dsp:txXfrm>
        <a:off x="0" y="2804585"/>
        <a:ext cx="2209800" cy="527670"/>
      </dsp:txXfrm>
    </dsp:sp>
    <dsp:sp modelId="{82CB905A-77BF-4398-B1F8-FA65EEC063DE}">
      <dsp:nvSpPr>
        <dsp:cNvPr id="0" name=""/>
        <dsp:cNvSpPr/>
      </dsp:nvSpPr>
      <dsp:spPr>
        <a:xfrm>
          <a:off x="0" y="3332255"/>
          <a:ext cx="22098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Tables, indexes</a:t>
          </a:r>
          <a:endParaRPr lang="en-US" sz="1700" kern="1200" dirty="0"/>
        </a:p>
      </dsp:txBody>
      <dsp:txXfrm>
        <a:off x="0" y="3332255"/>
        <a:ext cx="2209800" cy="3643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70C8F9-211D-4A0B-9DAF-0A0AC8922934}">
      <dsp:nvSpPr>
        <dsp:cNvPr id="0" name=""/>
        <dsp:cNvSpPr/>
      </dsp:nvSpPr>
      <dsp:spPr>
        <a:xfrm>
          <a:off x="0" y="5279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services</a:t>
          </a:r>
          <a:endParaRPr lang="en-US" sz="1800" kern="1200" dirty="0"/>
        </a:p>
      </dsp:txBody>
      <dsp:txXfrm>
        <a:off x="0" y="52790"/>
        <a:ext cx="2209800" cy="431730"/>
      </dsp:txXfrm>
    </dsp:sp>
    <dsp:sp modelId="{9E12B86C-715C-4830-8FF4-7BE23D435132}">
      <dsp:nvSpPr>
        <dsp:cNvPr id="0" name=""/>
        <dsp:cNvSpPr/>
      </dsp:nvSpPr>
      <dsp:spPr>
        <a:xfrm>
          <a:off x="0" y="53636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Resource </a:t>
          </a:r>
          <a:r>
            <a:rPr lang="en-US" sz="1800" kern="1200" dirty="0" err="1" smtClean="0"/>
            <a:t>Mgmt</a:t>
          </a:r>
          <a:endParaRPr lang="en-US" sz="1800" kern="1200" dirty="0"/>
        </a:p>
      </dsp:txBody>
      <dsp:txXfrm>
        <a:off x="0" y="536360"/>
        <a:ext cx="2209800" cy="431730"/>
      </dsp:txXfrm>
    </dsp:sp>
    <dsp:sp modelId="{01B5543E-366D-4F7C-8479-25D8BD5E43BD}">
      <dsp:nvSpPr>
        <dsp:cNvPr id="0" name=""/>
        <dsp:cNvSpPr/>
      </dsp:nvSpPr>
      <dsp:spPr>
        <a:xfrm>
          <a:off x="0" y="968090"/>
          <a:ext cx="22098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Secuity</a:t>
          </a:r>
          <a:r>
            <a:rPr lang="en-US" sz="1400" kern="1200" dirty="0" smtClean="0"/>
            <a:t> monitor, process </a:t>
          </a:r>
          <a:r>
            <a:rPr lang="en-US" sz="1400" kern="1200" dirty="0" err="1" smtClean="0"/>
            <a:t>mgr</a:t>
          </a:r>
          <a:r>
            <a:rPr lang="en-US" sz="1400" kern="1200" dirty="0" smtClean="0"/>
            <a:t>, I/O </a:t>
          </a:r>
          <a:r>
            <a:rPr lang="en-US" sz="1400" kern="1200" dirty="0" err="1" smtClean="0"/>
            <a:t>mgr</a:t>
          </a:r>
          <a:r>
            <a:rPr lang="en-US" sz="1400" kern="1200" dirty="0" smtClean="0"/>
            <a:t>, virtual memory </a:t>
          </a:r>
          <a:r>
            <a:rPr lang="en-US" sz="1400" kern="1200" dirty="0" err="1" smtClean="0"/>
            <a:t>mgr</a:t>
          </a:r>
          <a:endParaRPr lang="en-US" sz="1400" kern="1200" dirty="0"/>
        </a:p>
      </dsp:txBody>
      <dsp:txXfrm>
        <a:off x="0" y="968090"/>
        <a:ext cx="2209800" cy="633420"/>
      </dsp:txXfrm>
    </dsp:sp>
    <dsp:sp modelId="{B37ECC31-15C9-4584-B047-B967CAE72355}">
      <dsp:nvSpPr>
        <dsp:cNvPr id="0" name=""/>
        <dsp:cNvSpPr/>
      </dsp:nvSpPr>
      <dsp:spPr>
        <a:xfrm>
          <a:off x="0" y="160151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Kernel</a:t>
          </a:r>
          <a:endParaRPr lang="en-US" sz="1800" kern="1200" dirty="0"/>
        </a:p>
      </dsp:txBody>
      <dsp:txXfrm>
        <a:off x="0" y="1601510"/>
        <a:ext cx="2209800" cy="431730"/>
      </dsp:txXfrm>
    </dsp:sp>
    <dsp:sp modelId="{3BF084E2-6B2E-4443-B993-A7C724CD3F07}">
      <dsp:nvSpPr>
        <dsp:cNvPr id="0" name=""/>
        <dsp:cNvSpPr/>
      </dsp:nvSpPr>
      <dsp:spPr>
        <a:xfrm>
          <a:off x="0" y="2033240"/>
          <a:ext cx="22098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Interrupt, exception, thread scheduling &amp; dispatching</a:t>
          </a:r>
          <a:endParaRPr lang="en-US" sz="1400" kern="1200" dirty="0"/>
        </a:p>
      </dsp:txBody>
      <dsp:txXfrm>
        <a:off x="0" y="2033240"/>
        <a:ext cx="2209800" cy="633420"/>
      </dsp:txXfrm>
    </dsp:sp>
    <dsp:sp modelId="{B2A5212C-C3F7-4E2C-8DFD-FFDA13076176}">
      <dsp:nvSpPr>
        <dsp:cNvPr id="0" name=""/>
        <dsp:cNvSpPr/>
      </dsp:nvSpPr>
      <dsp:spPr>
        <a:xfrm>
          <a:off x="0" y="266666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Hardware abstraction</a:t>
          </a:r>
          <a:endParaRPr lang="en-US" sz="1800" kern="1200" dirty="0"/>
        </a:p>
      </dsp:txBody>
      <dsp:txXfrm>
        <a:off x="0" y="2666660"/>
        <a:ext cx="2209800" cy="431730"/>
      </dsp:txXfrm>
    </dsp:sp>
    <dsp:sp modelId="{82CB905A-77BF-4398-B1F8-FA65EEC063DE}">
      <dsp:nvSpPr>
        <dsp:cNvPr id="0" name=""/>
        <dsp:cNvSpPr/>
      </dsp:nvSpPr>
      <dsp:spPr>
        <a:xfrm>
          <a:off x="0" y="3098390"/>
          <a:ext cx="22098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Hides h/w differences between different processor families</a:t>
          </a:r>
          <a:endParaRPr lang="en-US" sz="1400" kern="1200" dirty="0"/>
        </a:p>
      </dsp:txBody>
      <dsp:txXfrm>
        <a:off x="0" y="3098390"/>
        <a:ext cx="2209800" cy="633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39794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39794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A636-3BF2-4AE2-8ABE-C05CF887C03F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5B6F5-D879-4133-AFFB-700722AF4ACE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091E2-B658-407B-9775-999F93A0C91B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905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D01B-27BD-49AA-8B19-80A7E2DCFF4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2B9F-45EE-4B53-B052-771269757CF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5EE5-52C1-4F8E-BC4E-5118954B29FE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2D38E-88D9-40FD-815F-F072F68D3E6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F53D-C3AD-4F1A-AC78-FABE6C0156D6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C303-3139-4915-B6C5-027103B83781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3AA5-1F61-4C37-8575-1C32114F2563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6459B-A5D7-435F-A889-8CC14C6C16C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0C39E7-65C1-4A79-88E6-866B43EC67F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microsoft.com/office/2007/relationships/diagramDrawing" Target="../diagrams/drawing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9.3) 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Layering Pattern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24265" y="5009042"/>
            <a:ext cx="281204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279" y="3440739"/>
            <a:ext cx="282656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0279" y="1676400"/>
            <a:ext cx="282656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flipV="1">
            <a:off x="1553562" y="2315383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5" idx="2"/>
          </p:cNvCxnSpPr>
          <p:nvPr/>
        </p:nvCxnSpPr>
        <p:spPr>
          <a:xfrm flipV="1">
            <a:off x="1530286" y="4038600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954439" y="1769671"/>
            <a:ext cx="926805" cy="441901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5444" y="13832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calls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954439" y="2200940"/>
            <a:ext cx="425325" cy="1392865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0044" y="2611129"/>
            <a:ext cx="25957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cannot carry out the request </a:t>
            </a:r>
            <a:r>
              <a:rPr lang="en-US" sz="1400" dirty="0" smtClean="0"/>
              <a:t>completely on </a:t>
            </a:r>
            <a:r>
              <a:rPr lang="en-US" sz="1400" dirty="0"/>
              <a:t>its own, it calls </a:t>
            </a:r>
            <a:r>
              <a:rPr lang="en-US" sz="1400" dirty="0" smtClean="0"/>
              <a:t>layer </a:t>
            </a:r>
            <a:r>
              <a:rPr lang="en-US" sz="1400" dirty="0"/>
              <a:t>N-1</a:t>
            </a:r>
          </a:p>
        </p:txBody>
      </p:sp>
      <p:sp>
        <p:nvSpPr>
          <p:cNvPr id="21" name="Freeform 20"/>
          <p:cNvSpPr/>
          <p:nvPr/>
        </p:nvSpPr>
        <p:spPr>
          <a:xfrm>
            <a:off x="2967153" y="3920976"/>
            <a:ext cx="425325" cy="1707744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4082901"/>
            <a:ext cx="1621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Request passing continues till Layer 1 fulfills the request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028721" y="4997374"/>
            <a:ext cx="232400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045995" y="3429071"/>
            <a:ext cx="233600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045995" y="1664732"/>
            <a:ext cx="233600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V="1">
            <a:off x="7213998" y="2303715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2"/>
          </p:cNvCxnSpPr>
          <p:nvPr/>
        </p:nvCxnSpPr>
        <p:spPr>
          <a:xfrm flipV="1">
            <a:off x="7190722" y="4026932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364640" y="1567935"/>
            <a:ext cx="463402" cy="631970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801" y="990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 receives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 rot="10800000">
            <a:off x="5658273" y="2032601"/>
            <a:ext cx="425325" cy="1532152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6648" y="2611129"/>
            <a:ext cx="2126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Reporting continues till the top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 rot="10800000">
            <a:off x="5534679" y="3906836"/>
            <a:ext cx="566868" cy="1695931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33131" y="4724400"/>
            <a:ext cx="2112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Device driver gets notification</a:t>
            </a:r>
          </a:p>
          <a:p>
            <a:pPr algn="r"/>
            <a:r>
              <a:rPr lang="en-US" sz="1400" dirty="0" smtClean="0"/>
              <a:t>Reports to the higher layer</a:t>
            </a:r>
            <a:endParaRPr lang="en-US" sz="1400" dirty="0"/>
          </a:p>
        </p:txBody>
      </p:sp>
      <p:sp>
        <p:nvSpPr>
          <p:cNvPr id="20" name="Freeform 19"/>
          <p:cNvSpPr/>
          <p:nvPr/>
        </p:nvSpPr>
        <p:spPr>
          <a:xfrm>
            <a:off x="2934586" y="3810000"/>
            <a:ext cx="649790" cy="1775637"/>
          </a:xfrm>
          <a:custGeom>
            <a:avLst/>
            <a:gdLst>
              <a:gd name="connsiteX0" fmla="*/ 31898 w 649790"/>
              <a:gd name="connsiteY0" fmla="*/ 0 h 1775637"/>
              <a:gd name="connsiteX1" fmla="*/ 393405 w 649790"/>
              <a:gd name="connsiteY1" fmla="*/ 202019 h 1775637"/>
              <a:gd name="connsiteX2" fmla="*/ 648586 w 649790"/>
              <a:gd name="connsiteY2" fmla="*/ 765544 h 1775637"/>
              <a:gd name="connsiteX3" fmla="*/ 467833 w 649790"/>
              <a:gd name="connsiteY3" fmla="*/ 1371600 h 1775637"/>
              <a:gd name="connsiteX4" fmla="*/ 0 w 649790"/>
              <a:gd name="connsiteY4" fmla="*/ 1775637 h 1775637"/>
              <a:gd name="connsiteX5" fmla="*/ 0 w 649790"/>
              <a:gd name="connsiteY5" fmla="*/ 1775637 h 177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90" h="1775637">
                <a:moveTo>
                  <a:pt x="31898" y="0"/>
                </a:moveTo>
                <a:cubicBezTo>
                  <a:pt x="161261" y="37214"/>
                  <a:pt x="290624" y="74428"/>
                  <a:pt x="393405" y="202019"/>
                </a:cubicBezTo>
                <a:cubicBezTo>
                  <a:pt x="496186" y="329610"/>
                  <a:pt x="636181" y="570614"/>
                  <a:pt x="648586" y="765544"/>
                </a:cubicBezTo>
                <a:cubicBezTo>
                  <a:pt x="660991" y="960474"/>
                  <a:pt x="575931" y="1203251"/>
                  <a:pt x="467833" y="1371600"/>
                </a:cubicBezTo>
                <a:cubicBezTo>
                  <a:pt x="359735" y="1539949"/>
                  <a:pt x="0" y="1775637"/>
                  <a:pt x="0" y="1775637"/>
                </a:cubicBezTo>
                <a:lnTo>
                  <a:pt x="0" y="1775637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" y="60198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- 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20122" y="6019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- II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BB603-6ACE-4625-8EA3-7DC36C9EDD77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5577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/>
      <p:bldP spid="17" grpId="0" animBg="1"/>
      <p:bldP spid="18" grpId="0"/>
      <p:bldP spid="21" grpId="0" animBg="1"/>
      <p:bldP spid="22" grpId="0"/>
      <p:bldP spid="24" grpId="0" animBg="1"/>
      <p:bldP spid="25" grpId="0" animBg="1"/>
      <p:bldP spid="26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20" grpId="0" animBg="1"/>
      <p:bldP spid="23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24265" y="5009042"/>
            <a:ext cx="281204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279" y="3440739"/>
            <a:ext cx="282656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</a:t>
            </a:r>
            <a:r>
              <a:rPr lang="en-US" sz="2400" b="1" dirty="0" smtClean="0"/>
              <a:t>N-k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0279" y="1371600"/>
            <a:ext cx="282656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flipV="1">
            <a:off x="1553562" y="2010583"/>
            <a:ext cx="0" cy="1430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5" idx="2"/>
          </p:cNvCxnSpPr>
          <p:nvPr/>
        </p:nvCxnSpPr>
        <p:spPr>
          <a:xfrm flipV="1">
            <a:off x="1530286" y="4038600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006326" y="1442019"/>
            <a:ext cx="926805" cy="441901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54439" y="119860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calls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954439" y="1883920"/>
            <a:ext cx="425325" cy="1709885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84634" y="2226132"/>
            <a:ext cx="23396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cannot carry out the request </a:t>
            </a:r>
            <a:r>
              <a:rPr lang="en-US" sz="1400" dirty="0" smtClean="0"/>
              <a:t>completely on </a:t>
            </a:r>
            <a:r>
              <a:rPr lang="en-US" sz="1400" dirty="0"/>
              <a:t>its own, it calls </a:t>
            </a:r>
            <a:r>
              <a:rPr lang="en-US" sz="1400" dirty="0" smtClean="0"/>
              <a:t>layer below BUT….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106820" y="3035503"/>
            <a:ext cx="17699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Request passing does NOT continue till Layer 1.</a:t>
            </a:r>
          </a:p>
          <a:p>
            <a:r>
              <a:rPr lang="en-US" sz="1400" dirty="0" smtClean="0"/>
              <a:t>Some Intermediate layer fulfills the req.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621539" y="4507468"/>
            <a:ext cx="2112728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639359" y="3212139"/>
            <a:ext cx="2123641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</a:t>
            </a:r>
            <a:r>
              <a:rPr lang="en-US" sz="2400" b="1" dirty="0" smtClean="0"/>
              <a:t>N-k</a:t>
            </a:r>
            <a:endParaRPr lang="en-IN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639359" y="1447800"/>
            <a:ext cx="2123641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V="1">
            <a:off x="7701180" y="2086783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2"/>
          </p:cNvCxnSpPr>
          <p:nvPr/>
        </p:nvCxnSpPr>
        <p:spPr>
          <a:xfrm flipV="1">
            <a:off x="7677903" y="3810000"/>
            <a:ext cx="23277" cy="69746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99455" y="2334161"/>
            <a:ext cx="2126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Middle layer understands that it is a repeat request and sends the notification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 rot="10800000">
            <a:off x="6062532" y="3288268"/>
            <a:ext cx="566868" cy="1695931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800" y="4379893"/>
            <a:ext cx="2362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In a network protocol, lowest layer intercepts a request</a:t>
            </a:r>
          </a:p>
          <a:p>
            <a:pPr algn="r"/>
            <a:r>
              <a:rPr lang="en-US" sz="1400" dirty="0" smtClean="0"/>
              <a:t>Reports to the higher layer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279" y="5742801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– III (layer of caching, where </a:t>
            </a:r>
          </a:p>
          <a:p>
            <a:r>
              <a:rPr lang="en-US" dirty="0" smtClean="0"/>
              <a:t>An intermediate layer returns the data)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11838" y="5486400"/>
            <a:ext cx="390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– IV (In network protocol design, intermediate layer responds based on a notification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4EEAB-2819-4F64-8450-3371140F51D0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4743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/>
      <p:bldP spid="17" grpId="0" animBg="1"/>
      <p:bldP spid="18" grpId="0"/>
      <p:bldP spid="22" grpId="0"/>
      <p:bldP spid="24" grpId="0" animBg="1"/>
      <p:bldP spid="25" grpId="0" animBg="1"/>
      <p:bldP spid="26" grpId="0" animBg="1"/>
      <p:bldP spid="32" grpId="0"/>
      <p:bldP spid="33" grpId="0" animBg="1"/>
      <p:bldP spid="34" grpId="0"/>
      <p:bldP spid="23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23238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Scenario V</a:t>
            </a:r>
          </a:p>
          <a:p>
            <a:pPr lvl="1" eaLnBrk="1" hangingPunct="1"/>
            <a:r>
              <a:rPr lang="en-US" dirty="0" smtClean="0"/>
              <a:t>Involves two stacks communication with each other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72066" y="530447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072066" y="3732841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072066" y="280414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43313" y="5572125"/>
            <a:ext cx="1428750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 flipV="1">
            <a:off x="5970588" y="3345093"/>
            <a:ext cx="1478" cy="387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545138" y="4789488"/>
            <a:ext cx="852487" cy="158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7356" y="530447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857356" y="3732841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857356" y="280414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2757356" y="3345095"/>
            <a:ext cx="1042" cy="3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330450" y="4789488"/>
            <a:ext cx="852487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804" y="2783639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Send request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1906" y="5845423"/>
            <a:ext cx="469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Send request goes through physical layer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1158" y="26004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Request received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9893" y="312219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Response sent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1905" y="6170109"/>
            <a:ext cx="587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Response message comes  back through physical layer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069862"/>
            <a:ext cx="124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Response received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31486-A3B3-470D-8F10-62EED7F755DF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430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Guideline</a:t>
            </a:r>
            <a:endParaRPr lang="en-IN" dirty="0" smtClean="0"/>
          </a:p>
        </p:txBody>
      </p:sp>
      <p:sp>
        <p:nvSpPr>
          <p:cNvPr id="2" name="Flowchart: Alternate Process 1"/>
          <p:cNvSpPr/>
          <p:nvPr/>
        </p:nvSpPr>
        <p:spPr>
          <a:xfrm>
            <a:off x="1566532" y="1295400"/>
            <a:ext cx="2667000" cy="47672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91440" rIns="0" bIns="9144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Define the abstraction criteria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446912" y="2013920"/>
            <a:ext cx="2908889" cy="5959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Determine the numbers of </a:t>
            </a:r>
            <a:r>
              <a:rPr lang="en-US" sz="1600" dirty="0" smtClean="0"/>
              <a:t>layers based on abstraction criteria</a:t>
            </a:r>
            <a:endParaRPr lang="en-US" sz="16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488558" y="2819400"/>
            <a:ext cx="2832690" cy="5959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Name the layers and assign tasks to each of them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2068033" y="3657600"/>
            <a:ext cx="1676400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Specify the services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1473053" y="4299094"/>
            <a:ext cx="2870790" cy="48910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</a:rPr>
              <a:t>Iterate and refine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449569" y="5029200"/>
            <a:ext cx="2927057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Specify an interface for each layer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580708" y="5638800"/>
            <a:ext cx="2660961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Structure individual layers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695648" y="2637944"/>
            <a:ext cx="2660961" cy="5959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Specify the communication between adjacent layers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693879" y="3581606"/>
            <a:ext cx="2660961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Decouple adjacent layers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697423" y="4477107"/>
            <a:ext cx="2660961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Design error handling strategy</a:t>
            </a:r>
            <a:endParaRPr lang="en-IN" sz="1600" dirty="0"/>
          </a:p>
        </p:txBody>
      </p:sp>
      <p:cxnSp>
        <p:nvCxnSpPr>
          <p:cNvPr id="14" name="Elbow Connector 13"/>
          <p:cNvCxnSpPr>
            <a:stCxn id="2" idx="2"/>
            <a:endCxn id="6" idx="0"/>
          </p:cNvCxnSpPr>
          <p:nvPr/>
        </p:nvCxnSpPr>
        <p:spPr>
          <a:xfrm rot="16200000" flipH="1">
            <a:off x="2779797" y="1892360"/>
            <a:ext cx="241794" cy="132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7" idx="0"/>
          </p:cNvCxnSpPr>
          <p:nvPr/>
        </p:nvCxnSpPr>
        <p:spPr>
          <a:xfrm rot="16200000" flipH="1">
            <a:off x="2798344" y="2712841"/>
            <a:ext cx="209572" cy="35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8" idx="0"/>
          </p:cNvCxnSpPr>
          <p:nvPr/>
        </p:nvCxnSpPr>
        <p:spPr>
          <a:xfrm rot="16200000" flipH="1">
            <a:off x="2784422" y="3535789"/>
            <a:ext cx="242292" cy="133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3" idx="0"/>
          </p:cNvCxnSpPr>
          <p:nvPr/>
        </p:nvCxnSpPr>
        <p:spPr>
          <a:xfrm rot="16200000" flipH="1">
            <a:off x="2748340" y="4138985"/>
            <a:ext cx="318001" cy="221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2"/>
            <a:endCxn id="9" idx="0"/>
          </p:cNvCxnSpPr>
          <p:nvPr/>
        </p:nvCxnSpPr>
        <p:spPr>
          <a:xfrm rot="16200000" flipH="1">
            <a:off x="2790275" y="4906376"/>
            <a:ext cx="240997" cy="46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0" idx="0"/>
          </p:cNvCxnSpPr>
          <p:nvPr/>
        </p:nvCxnSpPr>
        <p:spPr>
          <a:xfrm rot="5400000">
            <a:off x="2769091" y="5494792"/>
            <a:ext cx="286107" cy="190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 flipH="1" flipV="1">
            <a:off x="3306484" y="2242649"/>
            <a:ext cx="3324349" cy="4114940"/>
          </a:xfrm>
          <a:prstGeom prst="bentConnector5">
            <a:avLst>
              <a:gd name="adj1" fmla="val -6877"/>
              <a:gd name="adj2" fmla="val 50000"/>
              <a:gd name="adj3" fmla="val 10687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7" name="Elbow Connector 14336"/>
          <p:cNvCxnSpPr>
            <a:stCxn id="11" idx="2"/>
            <a:endCxn id="12" idx="0"/>
          </p:cNvCxnSpPr>
          <p:nvPr/>
        </p:nvCxnSpPr>
        <p:spPr>
          <a:xfrm rot="5400000">
            <a:off x="6851368" y="3406845"/>
            <a:ext cx="347754" cy="176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" name="Elbow Connector 14339"/>
          <p:cNvCxnSpPr>
            <a:stCxn id="12" idx="2"/>
            <a:endCxn id="13" idx="0"/>
          </p:cNvCxnSpPr>
          <p:nvPr/>
        </p:nvCxnSpPr>
        <p:spPr>
          <a:xfrm rot="16200000" flipH="1">
            <a:off x="6740128" y="4189331"/>
            <a:ext cx="572008" cy="35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2" name="Elbow Connector 14341"/>
          <p:cNvCxnSpPr>
            <a:stCxn id="3" idx="1"/>
            <a:endCxn id="2" idx="1"/>
          </p:cNvCxnSpPr>
          <p:nvPr/>
        </p:nvCxnSpPr>
        <p:spPr>
          <a:xfrm rot="10800000" flipH="1">
            <a:off x="1473052" y="1533763"/>
            <a:ext cx="93479" cy="3009886"/>
          </a:xfrm>
          <a:prstGeom prst="bentConnector3">
            <a:avLst>
              <a:gd name="adj1" fmla="val -2445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37444-3001-4C1E-8ECC-C3D692E15A49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812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abstraction criteria</a:t>
            </a:r>
            <a:endParaRPr lang="en-IN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Level of abstractions define the layers. Heuristics can be</a:t>
            </a:r>
          </a:p>
          <a:p>
            <a:pPr eaLnBrk="1" hangingPunct="1"/>
            <a:r>
              <a:rPr lang="en-US" sz="2400" dirty="0"/>
              <a:t>M</a:t>
            </a:r>
            <a:r>
              <a:rPr lang="en-US" sz="2400" dirty="0" smtClean="0"/>
              <a:t>ost generic components are in lowest layer whereas the domain-specific components are in top layer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More stable components (which hardly undergoes change) are in lower layer. Use degree of stability to decide layers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Distance from hardware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User-visible elements 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Specific Application Modules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Common Service Levels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OS Interface Level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Hardware</a:t>
            </a:r>
          </a:p>
          <a:p>
            <a:pPr eaLnBrk="1" hangingPunct="1">
              <a:buFontTx/>
              <a:buChar char="-"/>
            </a:pP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B05FA1-4681-42DA-9B4E-F74812865C86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896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Determine the no. of abstraction levels</a:t>
            </a:r>
            <a:endParaRPr lang="en-IN" sz="40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Typically each abstraction level is one layer</a:t>
            </a:r>
          </a:p>
          <a:p>
            <a:pPr eaLnBrk="1" hangingPunct="1"/>
            <a:r>
              <a:rPr lang="en-US" dirty="0" smtClean="0"/>
              <a:t>Map the abstraction levels to layers</a:t>
            </a:r>
          </a:p>
          <a:p>
            <a:pPr eaLnBrk="1" hangingPunct="1"/>
            <a:r>
              <a:rPr lang="en-US" dirty="0" smtClean="0"/>
              <a:t>Use mechanisms to keep number of layers to optimum number (say 3 layers for a typical self-service based application)</a:t>
            </a:r>
          </a:p>
          <a:p>
            <a:pPr lvl="1" eaLnBrk="1" hangingPunct="1"/>
            <a:r>
              <a:rPr lang="en-US" dirty="0" smtClean="0"/>
              <a:t>Too Few Layers </a:t>
            </a:r>
            <a:r>
              <a:rPr lang="en-US" dirty="0" smtClean="0">
                <a:sym typeface="Wingdings" pitchFamily="2" charset="2"/>
              </a:rPr>
              <a:t> Can Result in Poor Structure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Too Many Layers  Impose Unnecessary Overhead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DDA22E-B32D-4F11-B6B7-723E921EF663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417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 Layer specification</a:t>
            </a:r>
            <a:endParaRPr lang="en-IN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AutoNum type="alphaUcParenR"/>
            </a:pPr>
            <a:r>
              <a:rPr lang="en-US" sz="2800" dirty="0" smtClean="0"/>
              <a:t>Name the layer and assign tasks</a:t>
            </a:r>
          </a:p>
          <a:p>
            <a:pPr marL="914400" lvl="1" indent="-514350" eaLnBrk="1" hangingPunct="1"/>
            <a:r>
              <a:rPr lang="en-US" sz="2400" dirty="0" smtClean="0"/>
              <a:t>Highest layers are system functionality perceived by the user</a:t>
            </a:r>
          </a:p>
          <a:p>
            <a:pPr marL="914400" lvl="1" indent="-514350" eaLnBrk="1" hangingPunct="1"/>
            <a:r>
              <a:rPr lang="en-US" sz="2400" dirty="0" smtClean="0"/>
              <a:t>Lower layers are helpers</a:t>
            </a:r>
          </a:p>
          <a:p>
            <a:pPr marL="914400" lvl="1" indent="-514350" eaLnBrk="1" hangingPunct="1"/>
            <a:r>
              <a:rPr lang="en-US" sz="2400" dirty="0" smtClean="0"/>
              <a:t>In bottom up approach – create generic tasks at the lowest level- sort of infrastructure</a:t>
            </a:r>
          </a:p>
          <a:p>
            <a:pPr lvl="1" eaLnBrk="1" hangingPunct="1"/>
            <a:r>
              <a:rPr lang="en-US" sz="2400" dirty="0" smtClean="0"/>
              <a:t>Requires experience to achieve this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B)  Specify </a:t>
            </a:r>
            <a:r>
              <a:rPr lang="en-US" sz="2800" dirty="0"/>
              <a:t>the services</a:t>
            </a:r>
          </a:p>
          <a:p>
            <a:pPr lvl="1" eaLnBrk="1" hangingPunct="1"/>
            <a:r>
              <a:rPr lang="en-US" sz="2400" dirty="0"/>
              <a:t>Strict separation of layers</a:t>
            </a:r>
          </a:p>
          <a:p>
            <a:pPr lvl="1" eaLnBrk="1" hangingPunct="1"/>
            <a:r>
              <a:rPr lang="en-US" sz="2400" dirty="0"/>
              <a:t>No component should spread over two layers</a:t>
            </a:r>
          </a:p>
          <a:p>
            <a:pPr lvl="1" eaLnBrk="1" hangingPunct="1"/>
            <a:r>
              <a:rPr lang="en-US" sz="2400" dirty="0"/>
              <a:t>Inverted pyramid of use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163AB-0C93-4848-AC78-C09B78D58C66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5435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 Each Layer</a:t>
            </a:r>
            <a:endParaRPr lang="en-IN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Specify layer interface</a:t>
            </a:r>
          </a:p>
          <a:p>
            <a:pPr lvl="1" eaLnBrk="1" hangingPunct="1"/>
            <a:r>
              <a:rPr lang="en-US" dirty="0"/>
              <a:t>Use a black box approach</a:t>
            </a:r>
          </a:p>
          <a:p>
            <a:pPr lvl="1" eaLnBrk="1" hangingPunct="1"/>
            <a:r>
              <a:rPr lang="en-US" dirty="0"/>
              <a:t>Layer N </a:t>
            </a:r>
            <a:r>
              <a:rPr lang="en-US" dirty="0" smtClean="0"/>
              <a:t>treats </a:t>
            </a:r>
            <a:r>
              <a:rPr lang="en-US" dirty="0"/>
              <a:t>Layer N-1 as a black </a:t>
            </a:r>
            <a:r>
              <a:rPr lang="en-US" dirty="0" smtClean="0"/>
              <a:t>box</a:t>
            </a:r>
          </a:p>
          <a:p>
            <a:pPr eaLnBrk="1" hangingPunct="1"/>
            <a:r>
              <a:rPr lang="en-US" dirty="0" smtClean="0"/>
              <a:t>Structure each layer</a:t>
            </a:r>
          </a:p>
          <a:p>
            <a:pPr lvl="1" eaLnBrk="1" hangingPunct="1"/>
            <a:r>
              <a:rPr lang="en-US" dirty="0" smtClean="0"/>
              <a:t>Identify components inside each layer</a:t>
            </a:r>
          </a:p>
          <a:p>
            <a:pPr lvl="1" eaLnBrk="1" hangingPunct="1"/>
            <a:r>
              <a:rPr lang="en-US" dirty="0" smtClean="0"/>
              <a:t>Bridge or strategy pattern can help </a:t>
            </a:r>
          </a:p>
          <a:p>
            <a:pPr lvl="2" eaLnBrk="1" hangingPunct="1"/>
            <a:r>
              <a:rPr lang="en-US" dirty="0">
                <a:sym typeface="Wingdings" pitchFamily="2" charset="2"/>
              </a:rPr>
              <a:t>Supports multiple implementations of services provided by a </a:t>
            </a:r>
            <a:r>
              <a:rPr lang="en-US" dirty="0" smtClean="0">
                <a:sym typeface="Wingdings" pitchFamily="2" charset="2"/>
              </a:rPr>
              <a:t>layer</a:t>
            </a:r>
          </a:p>
          <a:p>
            <a:pPr lvl="2" eaLnBrk="1" hangingPunct="1"/>
            <a:r>
              <a:rPr lang="en-US" dirty="0">
                <a:sym typeface="Wingdings" pitchFamily="2" charset="2"/>
              </a:rPr>
              <a:t>Supports Dynamic exchange of algorithms used by a user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D0C7E-D505-49E6-A1A9-E6CF2E9352C1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5426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Identify communication mechanism	</a:t>
            </a:r>
          </a:p>
          <a:p>
            <a:pPr lvl="1" eaLnBrk="1" hangingPunct="1"/>
            <a:r>
              <a:rPr lang="en-US" sz="2400" dirty="0" smtClean="0"/>
              <a:t>Push: upper layer invokes a service of lower one</a:t>
            </a:r>
          </a:p>
          <a:p>
            <a:pPr lvl="1" eaLnBrk="1" hangingPunct="1"/>
            <a:r>
              <a:rPr lang="en-US" sz="2400" dirty="0" smtClean="0"/>
              <a:t>Pull mechanism</a:t>
            </a:r>
          </a:p>
          <a:p>
            <a:pPr eaLnBrk="1" hangingPunct="1"/>
            <a:r>
              <a:rPr lang="en-US" sz="2800" dirty="0" smtClean="0"/>
              <a:t>Layer decoupling</a:t>
            </a:r>
          </a:p>
          <a:p>
            <a:pPr lvl="1" eaLnBrk="1" hangingPunct="1"/>
            <a:r>
              <a:rPr lang="en-US" sz="2000" dirty="0"/>
              <a:t>Lower layer </a:t>
            </a:r>
            <a:r>
              <a:rPr lang="en-US" sz="2000" dirty="0" smtClean="0"/>
              <a:t>not </a:t>
            </a:r>
            <a:r>
              <a:rPr lang="en-US" sz="2000" dirty="0"/>
              <a:t>aware of higher layer </a:t>
            </a:r>
            <a:r>
              <a:rPr lang="en-US" sz="2000" dirty="0" smtClean="0"/>
              <a:t>&amp; vice versa</a:t>
            </a:r>
            <a:endParaRPr lang="en-US" sz="2000" dirty="0"/>
          </a:p>
          <a:p>
            <a:pPr lvl="2" eaLnBrk="1" hangingPunct="1"/>
            <a:r>
              <a:rPr lang="en-US" sz="1800" dirty="0"/>
              <a:t>Changes in Layer J can ignore the presence and identity of Layer J+1 [ Suitable for Top-up communication]</a:t>
            </a:r>
          </a:p>
          <a:p>
            <a:pPr lvl="1" eaLnBrk="1" hangingPunct="1"/>
            <a:r>
              <a:rPr lang="en-US" sz="2000" dirty="0"/>
              <a:t>What happens in Bottom up scenario?</a:t>
            </a:r>
          </a:p>
          <a:p>
            <a:pPr lvl="2" eaLnBrk="1" hangingPunct="1"/>
            <a:r>
              <a:rPr lang="en-US" sz="1800" dirty="0"/>
              <a:t>Use of call backs</a:t>
            </a:r>
          </a:p>
          <a:p>
            <a:pPr lvl="2" eaLnBrk="1" hangingPunct="1"/>
            <a:r>
              <a:rPr lang="en-US" sz="1800" dirty="0"/>
              <a:t>Upper layer registers with lower layer</a:t>
            </a:r>
          </a:p>
          <a:p>
            <a:pPr lvl="2" eaLnBrk="1" hangingPunct="1"/>
            <a:r>
              <a:rPr lang="en-US" sz="1800" dirty="0"/>
              <a:t>Lower layer maintains mapping between event and callback functions</a:t>
            </a:r>
          </a:p>
          <a:p>
            <a:pPr lvl="1" eaLnBrk="1" hangingPunct="1"/>
            <a:r>
              <a:rPr lang="en-US" sz="2000" dirty="0"/>
              <a:t>(reactor and </a:t>
            </a:r>
            <a:r>
              <a:rPr lang="en-US" sz="2000" dirty="0" err="1"/>
              <a:t>commnd</a:t>
            </a:r>
            <a:r>
              <a:rPr lang="en-US" sz="2000" dirty="0"/>
              <a:t> pattern)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" name="Curved Left Arrow 1"/>
          <p:cNvSpPr/>
          <p:nvPr/>
        </p:nvSpPr>
        <p:spPr>
          <a:xfrm>
            <a:off x="5181600" y="2519916"/>
            <a:ext cx="807720" cy="24880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 layer communication</a:t>
            </a:r>
            <a:endParaRPr lang="en-I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CF41B-F587-46FC-813A-9FA29EBA52EA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1830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pPr eaLnBrk="1" hangingPunct="1"/>
            <a:r>
              <a:rPr lang="en-US" dirty="0" smtClean="0"/>
              <a:t>Design an error handling strategy</a:t>
            </a:r>
            <a:endParaRPr lang="en-IN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an efficient strategy</a:t>
            </a:r>
          </a:p>
          <a:p>
            <a:pPr eaLnBrk="1" hangingPunct="1"/>
            <a:r>
              <a:rPr lang="en-US" dirty="0" smtClean="0"/>
              <a:t>Handling may be expensive – errors need to propagate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85A7F-F7BA-45DC-B464-7CB0C4BC0E01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147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Petstore</a:t>
            </a:r>
            <a:r>
              <a:rPr lang="en-US" dirty="0"/>
              <a:t> example again…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2132539941"/>
              </p:ext>
            </p:extLst>
          </p:nvPr>
        </p:nvGraphicFramePr>
        <p:xfrm>
          <a:off x="990599" y="365760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Goldfish1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9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 smtClean="0"/>
              <a:t>Suppose that the store should provide the capability for a user to</a:t>
            </a:r>
          </a:p>
          <a:p>
            <a:pPr algn="just"/>
            <a:r>
              <a:rPr lang="en-US" dirty="0" smtClean="0"/>
              <a:t>Browse the catalog of products</a:t>
            </a:r>
          </a:p>
          <a:p>
            <a:pPr algn="just"/>
            <a:r>
              <a:rPr lang="en-US" dirty="0" smtClean="0"/>
              <a:t>Select a product and put it in shopping cart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819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Product is stored in a Table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1" name="Picture 3" descr="http://www4.uwsp.edu/geo/faculty/gmartin/geog476/Lecture/fcs_cylinder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719" y="5586838"/>
            <a:ext cx="1828800" cy="914400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5400000">
            <a:off x="3992182" y="4943900"/>
            <a:ext cx="523875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426C4-9473-4019-9EE1-04CB4E38BC7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204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Reuse of layers</a:t>
            </a:r>
          </a:p>
          <a:p>
            <a:pPr eaLnBrk="1" hangingPunct="1"/>
            <a:r>
              <a:rPr lang="en-US" dirty="0" smtClean="0"/>
              <a:t>Support for standardization</a:t>
            </a:r>
          </a:p>
          <a:p>
            <a:pPr eaLnBrk="1" hangingPunct="1"/>
            <a:r>
              <a:rPr lang="en-US" dirty="0" smtClean="0"/>
              <a:t>Dependencies are kept local</a:t>
            </a:r>
          </a:p>
          <a:p>
            <a:pPr eaLnBrk="1" hangingPunct="1"/>
            <a:r>
              <a:rPr lang="en-US" dirty="0" smtClean="0"/>
              <a:t>Exchangeability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Cascades of changing </a:t>
            </a:r>
            <a:r>
              <a:rPr lang="en-US" dirty="0" smtClean="0"/>
              <a:t>behavior</a:t>
            </a:r>
            <a:endParaRPr lang="en-US" dirty="0"/>
          </a:p>
          <a:p>
            <a:pPr eaLnBrk="1" hangingPunct="1"/>
            <a:r>
              <a:rPr lang="en-US" dirty="0"/>
              <a:t>Lower efficiency</a:t>
            </a:r>
          </a:p>
          <a:p>
            <a:pPr eaLnBrk="1" hangingPunct="1"/>
            <a:r>
              <a:rPr lang="en-US" dirty="0"/>
              <a:t>Unnecessary work</a:t>
            </a:r>
          </a:p>
          <a:p>
            <a:pPr eaLnBrk="1" hangingPunct="1"/>
            <a:r>
              <a:rPr lang="en-US" dirty="0"/>
              <a:t>Difficulty in establishing the correct </a:t>
            </a:r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Benefits</a:t>
            </a:r>
            <a:endParaRPr lang="en-IN" sz="32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573EC-3DA9-402E-B48A-24D9D494D30A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823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2CAA3-2707-4B54-8C34-0B9D29BD917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1295400"/>
            <a:ext cx="2209800" cy="4485536"/>
            <a:chOff x="304800" y="1295400"/>
            <a:chExt cx="2209800" cy="4485536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="" val="3255837760"/>
                </p:ext>
              </p:extLst>
            </p:nvPr>
          </p:nvGraphicFramePr>
          <p:xfrm>
            <a:off x="304800" y="1295400"/>
            <a:ext cx="2209800" cy="378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304800" y="5411604"/>
              <a:ext cx="1886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Virtual Machines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71800" y="1295400"/>
            <a:ext cx="2287806" cy="4485536"/>
            <a:chOff x="2971800" y="1295400"/>
            <a:chExt cx="2287806" cy="4485536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="" val="2075218986"/>
                </p:ext>
              </p:extLst>
            </p:nvPr>
          </p:nvGraphicFramePr>
          <p:xfrm>
            <a:off x="2971800" y="1295400"/>
            <a:ext cx="2209800" cy="378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2971800" y="5411604"/>
              <a:ext cx="2287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Information Systems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83669" y="1295400"/>
            <a:ext cx="3441968" cy="4484132"/>
            <a:chOff x="5383669" y="1295400"/>
            <a:chExt cx="3441968" cy="4484132"/>
          </a:xfrm>
        </p:grpSpPr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="" val="2523245552"/>
                </p:ext>
              </p:extLst>
            </p:nvPr>
          </p:nvGraphicFramePr>
          <p:xfrm>
            <a:off x="6172200" y="1295400"/>
            <a:ext cx="2209800" cy="378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sp>
          <p:nvSpPr>
            <p:cNvPr id="18" name="Freeform 17"/>
            <p:cNvSpPr/>
            <p:nvPr/>
          </p:nvSpPr>
          <p:spPr>
            <a:xfrm>
              <a:off x="8346558" y="1939131"/>
              <a:ext cx="479079" cy="2328069"/>
            </a:xfrm>
            <a:custGeom>
              <a:avLst/>
              <a:gdLst>
                <a:gd name="connsiteX0" fmla="*/ 21265 w 479079"/>
                <a:gd name="connsiteY0" fmla="*/ 31436 h 2328069"/>
                <a:gd name="connsiteX1" fmla="*/ 265814 w 479079"/>
                <a:gd name="connsiteY1" fmla="*/ 116497 h 2328069"/>
                <a:gd name="connsiteX2" fmla="*/ 478465 w 479079"/>
                <a:gd name="connsiteY2" fmla="*/ 977734 h 2328069"/>
                <a:gd name="connsiteX3" fmla="*/ 318977 w 479079"/>
                <a:gd name="connsiteY3" fmla="*/ 2083520 h 2328069"/>
                <a:gd name="connsiteX4" fmla="*/ 0 w 479079"/>
                <a:gd name="connsiteY4" fmla="*/ 2328069 h 2328069"/>
                <a:gd name="connsiteX5" fmla="*/ 0 w 479079"/>
                <a:gd name="connsiteY5" fmla="*/ 2328069 h 23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079" h="2328069">
                  <a:moveTo>
                    <a:pt x="21265" y="31436"/>
                  </a:moveTo>
                  <a:cubicBezTo>
                    <a:pt x="105439" y="-4892"/>
                    <a:pt x="189614" y="-41219"/>
                    <a:pt x="265814" y="116497"/>
                  </a:cubicBezTo>
                  <a:cubicBezTo>
                    <a:pt x="342014" y="274213"/>
                    <a:pt x="469605" y="649897"/>
                    <a:pt x="478465" y="977734"/>
                  </a:cubicBezTo>
                  <a:cubicBezTo>
                    <a:pt x="487325" y="1305571"/>
                    <a:pt x="398721" y="1858464"/>
                    <a:pt x="318977" y="2083520"/>
                  </a:cubicBezTo>
                  <a:cubicBezTo>
                    <a:pt x="239233" y="2308576"/>
                    <a:pt x="0" y="2328069"/>
                    <a:pt x="0" y="2328069"/>
                  </a:cubicBezTo>
                  <a:lnTo>
                    <a:pt x="0" y="2328069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83669" y="5410200"/>
              <a:ext cx="3441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Operating system- Windows NT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04800" y="6019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Can you find </a:t>
            </a:r>
            <a:r>
              <a:rPr lang="en-US" dirty="0">
                <a:solidFill>
                  <a:srgbClr val="FF0000"/>
                </a:solidFill>
              </a:rPr>
              <a:t>(at least 2) more popular uses and document </a:t>
            </a:r>
            <a:r>
              <a:rPr lang="en-US" dirty="0" smtClean="0">
                <a:solidFill>
                  <a:srgbClr val="FF0000"/>
                </a:solidFill>
              </a:rPr>
              <a:t>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1344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511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Layers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640080"/>
          <a:ext cx="82296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803"/>
                <a:gridCol w="64227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Pattern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Context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large system</a:t>
                      </a:r>
                      <a:r>
                        <a:rPr lang="en-US" sz="1200" baseline="0" dirty="0" smtClean="0"/>
                        <a:t> that requires decomposition</a:t>
                      </a:r>
                      <a:endParaRPr lang="en-IN" sz="12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Problem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Mix of low- and high-level issues, where high-level operations rely on low-level ones</a:t>
                      </a:r>
                    </a:p>
                    <a:p>
                      <a:r>
                        <a:rPr lang="en-US" sz="1400" baseline="0" dirty="0" smtClean="0"/>
                        <a:t>A typical pattern of communication flow consists of requests moving from high level to low level, and answers to requests, incoming data and notification  about events traveling in the opposite direction</a:t>
                      </a:r>
                    </a:p>
                    <a:p>
                      <a:r>
                        <a:rPr lang="en-US" sz="1400" baseline="0" dirty="0" smtClean="0"/>
                        <a:t>Forces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Code changes should not ripple through the 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Stable interfaces; standardization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Exchangeable parts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Grouping of responsibilities for better understandability and maintainability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Structure the system into appropriate number of layers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Variants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Relaxed Layered System</a:t>
                      </a:r>
                    </a:p>
                    <a:p>
                      <a:r>
                        <a:rPr lang="en-US" sz="1400" dirty="0" smtClean="0"/>
                        <a:t>Layering Through Inheritance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Benefits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Reuse of layers</a:t>
                      </a:r>
                    </a:p>
                    <a:p>
                      <a:r>
                        <a:rPr lang="en-US" sz="1400" dirty="0" smtClean="0"/>
                        <a:t>Support for standardization</a:t>
                      </a:r>
                    </a:p>
                    <a:p>
                      <a:r>
                        <a:rPr lang="en-US" sz="1400" dirty="0" smtClean="0"/>
                        <a:t>Dependencies are kept local</a:t>
                      </a:r>
                    </a:p>
                    <a:p>
                      <a:r>
                        <a:rPr lang="en-US" sz="1400" dirty="0" smtClean="0"/>
                        <a:t>Exchangeability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Liabilities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Cascades of changing behavior</a:t>
                      </a:r>
                    </a:p>
                    <a:p>
                      <a:r>
                        <a:rPr lang="en-US" sz="1400" dirty="0" smtClean="0"/>
                        <a:t>Lower efficiency</a:t>
                      </a:r>
                    </a:p>
                    <a:p>
                      <a:r>
                        <a:rPr lang="en-US" sz="1400" dirty="0" smtClean="0"/>
                        <a:t>Unnecessary work</a:t>
                      </a:r>
                    </a:p>
                    <a:p>
                      <a:r>
                        <a:rPr lang="en-US" sz="1400" dirty="0" smtClean="0"/>
                        <a:t>Difficulty in establishing the correct granularity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D5649-B422-4B8B-97A0-5664817F885F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403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4725D-CF99-44A8-A324-7101A7D4A780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AE194-D4C1-4F79-BA2B-F4B58764AC3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016000"/>
          </a:xfrm>
        </p:spPr>
        <p:txBody>
          <a:bodyPr/>
          <a:lstStyle/>
          <a:p>
            <a:r>
              <a:rPr lang="en-US" dirty="0" smtClean="0"/>
              <a:t>When you implement, it will look like </a:t>
            </a:r>
            <a:r>
              <a:rPr lang="en-US" dirty="0" err="1" smtClean="0"/>
              <a:t>Flipkart</a:t>
            </a:r>
            <a:r>
              <a:rPr lang="en-US" dirty="0" smtClean="0"/>
              <a:t> or Amazon…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44304"/>
            <a:ext cx="6088974" cy="3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7239000" y="914400"/>
            <a:ext cx="20574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4907507" y="4824413"/>
            <a:ext cx="1143000" cy="306324"/>
          </a:xfrm>
          <a:prstGeom prst="accentCallout3">
            <a:avLst>
              <a:gd name="adj1" fmla="val 58848"/>
              <a:gd name="adj2" fmla="val -9527"/>
              <a:gd name="adj3" fmla="val 49938"/>
              <a:gd name="adj4" fmla="val -38159"/>
              <a:gd name="adj5" fmla="val -87124"/>
              <a:gd name="adj6" fmla="val -58458"/>
              <a:gd name="adj7" fmla="val -265741"/>
              <a:gd name="adj8" fmla="val -310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3 (Accent Bar) 10"/>
          <p:cNvSpPr/>
          <p:nvPr/>
        </p:nvSpPr>
        <p:spPr>
          <a:xfrm>
            <a:off x="4494662" y="2829782"/>
            <a:ext cx="1143000" cy="306324"/>
          </a:xfrm>
          <a:prstGeom prst="accentCallout3">
            <a:avLst>
              <a:gd name="adj1" fmla="val 58848"/>
              <a:gd name="adj2" fmla="val -9527"/>
              <a:gd name="adj3" fmla="val -105998"/>
              <a:gd name="adj4" fmla="val -19055"/>
              <a:gd name="adj5" fmla="val -194052"/>
              <a:gd name="adj6" fmla="val -13085"/>
              <a:gd name="adj7" fmla="val -261285"/>
              <a:gd name="adj8" fmla="val 71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1" y="176738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application runs, it displays products based on category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74" y="2859352"/>
            <a:ext cx="259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 Selects a productand puts it shopping cart</a:t>
            </a:r>
          </a:p>
        </p:txBody>
      </p:sp>
      <p:sp>
        <p:nvSpPr>
          <p:cNvPr id="14" name="Line Callout 3 (Accent Bar) 13"/>
          <p:cNvSpPr/>
          <p:nvPr/>
        </p:nvSpPr>
        <p:spPr>
          <a:xfrm>
            <a:off x="2971800" y="5104133"/>
            <a:ext cx="1143000" cy="306324"/>
          </a:xfrm>
          <a:prstGeom prst="accentCallout3">
            <a:avLst>
              <a:gd name="adj1" fmla="val 58848"/>
              <a:gd name="adj2" fmla="val -9527"/>
              <a:gd name="adj3" fmla="val -132731"/>
              <a:gd name="adj4" fmla="val -41741"/>
              <a:gd name="adj5" fmla="val -461372"/>
              <a:gd name="adj6" fmla="val -51294"/>
              <a:gd name="adj7" fmla="val -751372"/>
              <a:gd name="adj8" fmla="val -59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02" y="4764126"/>
            <a:ext cx="259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Many users accessing the application</a:t>
            </a:r>
          </a:p>
        </p:txBody>
      </p:sp>
      <p:sp>
        <p:nvSpPr>
          <p:cNvPr id="10" name="Bevel 9"/>
          <p:cNvSpPr/>
          <p:nvPr/>
        </p:nvSpPr>
        <p:spPr>
          <a:xfrm>
            <a:off x="4267200" y="5257295"/>
            <a:ext cx="2743200" cy="119557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logic is deciding product price, managing users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543800" y="5410457"/>
            <a:ext cx="1219200" cy="914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database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8984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/>
      <p:bldP spid="10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at a minimum?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Three sets of classes</a:t>
            </a:r>
          </a:p>
          <a:p>
            <a:pPr lvl="1"/>
            <a:r>
              <a:rPr lang="en-US" dirty="0" smtClean="0"/>
              <a:t>One set manages display of products, ease of selection, navigation</a:t>
            </a:r>
          </a:p>
          <a:p>
            <a:pPr lvl="1"/>
            <a:r>
              <a:rPr lang="en-US" dirty="0" smtClean="0"/>
              <a:t>Another set manages the product management, pricing</a:t>
            </a:r>
          </a:p>
          <a:p>
            <a:pPr lvl="1"/>
            <a:r>
              <a:rPr lang="en-US" dirty="0" smtClean="0"/>
              <a:t>Another set manages the database access</a:t>
            </a:r>
          </a:p>
          <a:p>
            <a:r>
              <a:rPr lang="en-US" dirty="0" smtClean="0"/>
              <a:t>UI Layer classes</a:t>
            </a:r>
          </a:p>
          <a:p>
            <a:r>
              <a:rPr lang="en-US" dirty="0" smtClean="0"/>
              <a:t>Business Layer classes</a:t>
            </a:r>
          </a:p>
          <a:p>
            <a:r>
              <a:rPr lang="en-US" dirty="0" smtClean="0"/>
              <a:t>Database Layer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E2C99D-3285-4CCE-B30B-67DA35CC16B0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6285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Layers Architectural Pattern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H</a:t>
            </a:r>
            <a:r>
              <a:rPr lang="en-US" dirty="0" smtClean="0"/>
              <a:t>elps to structure application that can be decomposed into groups of subtasks in which each group of subtasks is at a particular level of abstraction</a:t>
            </a:r>
            <a:endParaRPr lang="en-IN" dirty="0" smtClean="0"/>
          </a:p>
          <a:p>
            <a:pPr eaLnBrk="1" fontAlgn="t" hangingPunct="1">
              <a:buFont typeface="Arial" charset="0"/>
              <a:buNone/>
              <a:defRPr/>
            </a:pPr>
            <a:endParaRPr lang="en-IN" b="1" dirty="0" smtClean="0"/>
          </a:p>
          <a:p>
            <a:pPr eaLnBrk="1" hangingPunct="1">
              <a:buFont typeface="Arial" charset="0"/>
              <a:buNone/>
              <a:defRPr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90647-030E-4B1D-98DF-FE98D7E826C4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2832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</a:t>
            </a:r>
            <a:endParaRPr lang="en-IN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protocols</a:t>
            </a:r>
          </a:p>
          <a:p>
            <a:pPr eaLnBrk="1" hangingPunct="1"/>
            <a:r>
              <a:rPr lang="en-US" smtClean="0"/>
              <a:t>Conceptually different issues split into separate, interacting layers</a:t>
            </a:r>
          </a:p>
          <a:p>
            <a:pPr eaLnBrk="1" hangingPunct="1"/>
            <a:r>
              <a:rPr lang="en-US" smtClean="0"/>
              <a:t>Functionality decomposed into layers; helps replace layer(s) with better or different implementation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77602-627D-4AA2-9ADA-DF8024D60C4A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444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 – 3 part schema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661189662"/>
              </p:ext>
            </p:extLst>
          </p:nvPr>
        </p:nvGraphicFramePr>
        <p:xfrm>
          <a:off x="533400" y="1295400"/>
          <a:ext cx="8229600" cy="46493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6803"/>
                <a:gridCol w="6422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Context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large system</a:t>
                      </a:r>
                      <a:r>
                        <a:rPr lang="en-US" baseline="0" dirty="0" smtClean="0"/>
                        <a:t> that requires decomposition</a:t>
                      </a:r>
                      <a:endParaRPr lang="en-IN" dirty="0"/>
                    </a:p>
                  </a:txBody>
                  <a:tcPr marL="84406" marR="84406"/>
                </a:tc>
              </a:tr>
              <a:tr h="20746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Mix of low- and high-level issues, where high-level operations rely on low-level ones</a:t>
                      </a:r>
                    </a:p>
                    <a:p>
                      <a:r>
                        <a:rPr lang="en-US" sz="2000" baseline="0" dirty="0" smtClean="0"/>
                        <a:t>A typical pattern of communication flow consists of requests moving from high level to low level, and answers to requests, incoming data and notification  about events traveling in the opposite direction</a:t>
                      </a:r>
                    </a:p>
                    <a:p>
                      <a:endParaRPr lang="en-US" sz="2000" baseline="0" dirty="0" smtClean="0"/>
                    </a:p>
                  </a:txBody>
                  <a:tcPr marL="84406" marR="84406"/>
                </a:tc>
              </a:tr>
              <a:tr h="163185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Forces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Code changes should not ripple through the 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Stable interfaces; standardization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Exchangeable parts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Grouping of responsibilities for better understandability and maintainability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Structure the system into appropriate number of layers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09F13-04C2-4004-B43A-FE53750892B6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947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OSI 7-Layer Model</a:t>
            </a:r>
            <a:endParaRPr lang="en-IN" smtClean="0"/>
          </a:p>
        </p:txBody>
      </p:sp>
      <p:sp>
        <p:nvSpPr>
          <p:cNvPr id="14" name="Rectangle 13"/>
          <p:cNvSpPr/>
          <p:nvPr/>
        </p:nvSpPr>
        <p:spPr>
          <a:xfrm>
            <a:off x="1000100" y="5834058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Physical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1000100" y="5072058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 Link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1000100" y="4310058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Network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1000100" y="3524240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Transport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1000100" y="2844507"/>
            <a:ext cx="1500198" cy="584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Session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1000100" y="2158707"/>
            <a:ext cx="1500198" cy="584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Presentation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000100" y="1396707"/>
            <a:ext cx="1500198" cy="584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Application</a:t>
            </a:r>
            <a:endParaRPr lang="en-IN" b="1" dirty="0"/>
          </a:p>
        </p:txBody>
      </p:sp>
      <p:sp>
        <p:nvSpPr>
          <p:cNvPr id="30744" name="TextBox 21"/>
          <p:cNvSpPr txBox="1">
            <a:spLocks noChangeArrowheads="1"/>
          </p:cNvSpPr>
          <p:nvPr/>
        </p:nvSpPr>
        <p:spPr bwMode="auto">
          <a:xfrm>
            <a:off x="2857500" y="59436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1</a:t>
            </a:r>
            <a:endParaRPr lang="en-IN" dirty="0"/>
          </a:p>
        </p:txBody>
      </p:sp>
      <p:sp>
        <p:nvSpPr>
          <p:cNvPr id="30745" name="TextBox 26"/>
          <p:cNvSpPr txBox="1">
            <a:spLocks noChangeArrowheads="1"/>
          </p:cNvSpPr>
          <p:nvPr/>
        </p:nvSpPr>
        <p:spPr bwMode="auto">
          <a:xfrm>
            <a:off x="2857500" y="526891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Layer 2</a:t>
            </a:r>
            <a:endParaRPr lang="en-IN"/>
          </a:p>
        </p:txBody>
      </p:sp>
      <p:sp>
        <p:nvSpPr>
          <p:cNvPr id="30746" name="TextBox 34"/>
          <p:cNvSpPr txBox="1">
            <a:spLocks noChangeArrowheads="1"/>
          </p:cNvSpPr>
          <p:nvPr/>
        </p:nvSpPr>
        <p:spPr bwMode="auto">
          <a:xfrm>
            <a:off x="2857500" y="44831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3</a:t>
            </a:r>
            <a:endParaRPr lang="en-IN" dirty="0"/>
          </a:p>
        </p:txBody>
      </p:sp>
      <p:sp>
        <p:nvSpPr>
          <p:cNvPr id="30747" name="TextBox 35"/>
          <p:cNvSpPr txBox="1">
            <a:spLocks noChangeArrowheads="1"/>
          </p:cNvSpPr>
          <p:nvPr/>
        </p:nvSpPr>
        <p:spPr bwMode="auto">
          <a:xfrm>
            <a:off x="2857500" y="366871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Layer 4</a:t>
            </a:r>
            <a:endParaRPr lang="en-IN"/>
          </a:p>
        </p:txBody>
      </p:sp>
      <p:sp>
        <p:nvSpPr>
          <p:cNvPr id="30748" name="TextBox 37"/>
          <p:cNvSpPr txBox="1">
            <a:spLocks noChangeArrowheads="1"/>
          </p:cNvSpPr>
          <p:nvPr/>
        </p:nvSpPr>
        <p:spPr bwMode="auto">
          <a:xfrm>
            <a:off x="2857500" y="28702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Layer 5</a:t>
            </a:r>
            <a:endParaRPr lang="en-IN"/>
          </a:p>
        </p:txBody>
      </p:sp>
      <p:sp>
        <p:nvSpPr>
          <p:cNvPr id="30749" name="TextBox 38"/>
          <p:cNvSpPr txBox="1">
            <a:spLocks noChangeArrowheads="1"/>
          </p:cNvSpPr>
          <p:nvPr/>
        </p:nvSpPr>
        <p:spPr bwMode="auto">
          <a:xfrm>
            <a:off x="2857500" y="2084388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6</a:t>
            </a:r>
            <a:endParaRPr lang="en-IN" dirty="0"/>
          </a:p>
        </p:txBody>
      </p:sp>
      <p:sp>
        <p:nvSpPr>
          <p:cNvPr id="30750" name="TextBox 39"/>
          <p:cNvSpPr txBox="1">
            <a:spLocks noChangeArrowheads="1"/>
          </p:cNvSpPr>
          <p:nvPr/>
        </p:nvSpPr>
        <p:spPr bwMode="auto">
          <a:xfrm>
            <a:off x="2857500" y="12954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7</a:t>
            </a:r>
            <a:endParaRPr lang="en-IN" dirty="0"/>
          </a:p>
        </p:txBody>
      </p:sp>
      <p:sp>
        <p:nvSpPr>
          <p:cNvPr id="30751" name="TextBox 40"/>
          <p:cNvSpPr txBox="1">
            <a:spLocks noChangeArrowheads="1"/>
          </p:cNvSpPr>
          <p:nvPr/>
        </p:nvSpPr>
        <p:spPr bwMode="auto">
          <a:xfrm>
            <a:off x="4189413" y="5907087"/>
            <a:ext cx="3811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Transmits bits: velocity,  bit-code, connection etc.</a:t>
            </a:r>
            <a:endParaRPr lang="en-IN"/>
          </a:p>
        </p:txBody>
      </p:sp>
      <p:sp>
        <p:nvSpPr>
          <p:cNvPr id="30752" name="TextBox 41"/>
          <p:cNvSpPr txBox="1">
            <a:spLocks noChangeArrowheads="1"/>
          </p:cNvSpPr>
          <p:nvPr/>
        </p:nvSpPr>
        <p:spPr bwMode="auto">
          <a:xfrm>
            <a:off x="4189413" y="5121275"/>
            <a:ext cx="35258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Detects and corrects errors in bit sequences</a:t>
            </a:r>
            <a:endParaRPr lang="en-IN"/>
          </a:p>
        </p:txBody>
      </p:sp>
      <p:sp>
        <p:nvSpPr>
          <p:cNvPr id="30753" name="TextBox 42"/>
          <p:cNvSpPr txBox="1">
            <a:spLocks noChangeArrowheads="1"/>
          </p:cNvSpPr>
          <p:nvPr/>
        </p:nvSpPr>
        <p:spPr bwMode="auto">
          <a:xfrm>
            <a:off x="4189413" y="4335462"/>
            <a:ext cx="3382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Selects route from sender to receiver</a:t>
            </a:r>
            <a:endParaRPr lang="en-IN"/>
          </a:p>
        </p:txBody>
      </p:sp>
      <p:sp>
        <p:nvSpPr>
          <p:cNvPr id="30754" name="TextBox 43"/>
          <p:cNvSpPr txBox="1">
            <a:spLocks noChangeArrowheads="1"/>
          </p:cNvSpPr>
          <p:nvPr/>
        </p:nvSpPr>
        <p:spPr bwMode="auto">
          <a:xfrm>
            <a:off x="4189413" y="3549650"/>
            <a:ext cx="3382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Breaks messages into packets and guarantees delivery</a:t>
            </a:r>
            <a:endParaRPr lang="en-IN"/>
          </a:p>
        </p:txBody>
      </p:sp>
      <p:sp>
        <p:nvSpPr>
          <p:cNvPr id="30755" name="TextBox 44"/>
          <p:cNvSpPr txBox="1">
            <a:spLocks noChangeArrowheads="1"/>
          </p:cNvSpPr>
          <p:nvPr/>
        </p:nvSpPr>
        <p:spPr bwMode="auto">
          <a:xfrm>
            <a:off x="4189413" y="2760662"/>
            <a:ext cx="345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Provides dialog control and synchronization facilities</a:t>
            </a:r>
            <a:endParaRPr lang="en-IN" dirty="0"/>
          </a:p>
        </p:txBody>
      </p:sp>
      <p:sp>
        <p:nvSpPr>
          <p:cNvPr id="30756" name="TextBox 45"/>
          <p:cNvSpPr txBox="1">
            <a:spLocks noChangeArrowheads="1"/>
          </p:cNvSpPr>
          <p:nvPr/>
        </p:nvSpPr>
        <p:spPr bwMode="auto">
          <a:xfrm>
            <a:off x="4189413" y="1978025"/>
            <a:ext cx="3311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Structures information and attaches semantics</a:t>
            </a:r>
            <a:endParaRPr lang="en-IN"/>
          </a:p>
        </p:txBody>
      </p:sp>
      <p:sp>
        <p:nvSpPr>
          <p:cNvPr id="30757" name="TextBox 46"/>
          <p:cNvSpPr txBox="1">
            <a:spLocks noChangeArrowheads="1"/>
          </p:cNvSpPr>
          <p:nvPr/>
        </p:nvSpPr>
        <p:spPr bwMode="auto">
          <a:xfrm>
            <a:off x="4189413" y="1192212"/>
            <a:ext cx="3668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Provides miscellaneous protocols for common activities</a:t>
            </a:r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8218C-8D8D-45B9-A8A3-E8310DD9408A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5070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</a:t>
            </a:r>
            <a:endParaRPr lang="en-IN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8716" y="2566124"/>
            <a:ext cx="4114800" cy="3301276"/>
          </a:xfrm>
        </p:spPr>
        <p:txBody>
          <a:bodyPr/>
          <a:lstStyle/>
          <a:p>
            <a:pPr eaLnBrk="1" hangingPunct="1"/>
            <a:r>
              <a:rPr lang="en-US" sz="2400" dirty="0"/>
              <a:t>S</a:t>
            </a:r>
            <a:r>
              <a:rPr lang="en-US" sz="2400" dirty="0" smtClean="0"/>
              <a:t>ervices of Layer J are only used by Layer J+1</a:t>
            </a:r>
          </a:p>
          <a:p>
            <a:pPr eaLnBrk="1" hangingPunct="1"/>
            <a:r>
              <a:rPr lang="en-US" sz="2400" dirty="0" smtClean="0"/>
              <a:t>No further direct dependencies between layers</a:t>
            </a:r>
          </a:p>
          <a:p>
            <a:pPr eaLnBrk="1" hangingPunct="1"/>
            <a:r>
              <a:rPr lang="en-US" sz="2400" dirty="0" smtClean="0"/>
              <a:t>Each layer may contain many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86116" y="1637430"/>
            <a:ext cx="7353084" cy="4568970"/>
            <a:chOff x="1486116" y="1637430"/>
            <a:chExt cx="7353084" cy="4568970"/>
          </a:xfrm>
        </p:grpSpPr>
        <p:sp>
          <p:nvSpPr>
            <p:cNvPr id="4" name="Rectangle 3"/>
            <p:cNvSpPr/>
            <p:nvPr/>
          </p:nvSpPr>
          <p:spPr>
            <a:xfrm>
              <a:off x="4688183" y="5181600"/>
              <a:ext cx="4117109" cy="1024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1</a:t>
              </a:r>
              <a:endParaRPr lang="en-IN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00826" y="3296759"/>
              <a:ext cx="4138374" cy="117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N-1</a:t>
              </a:r>
              <a:endParaRPr lang="en-IN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00826" y="1637430"/>
              <a:ext cx="4138374" cy="12581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N</a:t>
              </a:r>
              <a:endParaRPr lang="en-IN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116" y="1637430"/>
              <a:ext cx="1800000" cy="72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/>
                <a:t>Client</a:t>
              </a:r>
              <a:endParaRPr lang="en-IN" sz="2400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86125" y="1997075"/>
              <a:ext cx="1414463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603876" y="2895600"/>
              <a:ext cx="0" cy="4011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600700" y="4473959"/>
              <a:ext cx="0" cy="70764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800600" y="21336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Component-N.1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36613" y="21359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Component-N.2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543800" y="21359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Component-N.3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28953" y="373141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Component-(N-1).1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64966" y="37338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Component-(N-1).2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72153" y="37338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Component-(N-1).3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14776" y="55991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Component-1.1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50789" y="560157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Component-1.2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57976" y="560157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Component-1.3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13" idx="2"/>
              <a:endCxn id="18" idx="0"/>
            </p:cNvCxnSpPr>
            <p:nvPr/>
          </p:nvCxnSpPr>
          <p:spPr>
            <a:xfrm rot="16200000" flipH="1">
              <a:off x="4851684" y="3220745"/>
              <a:ext cx="992985" cy="2835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2"/>
              <a:endCxn id="19" idx="0"/>
            </p:cNvCxnSpPr>
            <p:nvPr/>
          </p:nvCxnSpPr>
          <p:spPr>
            <a:xfrm>
              <a:off x="6770013" y="2740815"/>
              <a:ext cx="28353" cy="992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2"/>
              <a:endCxn id="21" idx="0"/>
            </p:cNvCxnSpPr>
            <p:nvPr/>
          </p:nvCxnSpPr>
          <p:spPr>
            <a:xfrm rot="16200000" flipH="1">
              <a:off x="7594884" y="3223130"/>
              <a:ext cx="992985" cy="2835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3" idx="3"/>
              <a:endCxn id="16" idx="1"/>
            </p:cNvCxnSpPr>
            <p:nvPr/>
          </p:nvCxnSpPr>
          <p:spPr>
            <a:xfrm>
              <a:off x="5867400" y="2436015"/>
              <a:ext cx="369213" cy="238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68" name="Elbow Connector 32767"/>
            <p:cNvCxnSpPr>
              <a:stCxn id="16" idx="2"/>
              <a:endCxn id="21" idx="0"/>
            </p:cNvCxnSpPr>
            <p:nvPr/>
          </p:nvCxnSpPr>
          <p:spPr>
            <a:xfrm rot="16200000" flipH="1">
              <a:off x="6941291" y="2569537"/>
              <a:ext cx="992985" cy="13355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77" name="Elbow Connector 32776"/>
            <p:cNvCxnSpPr>
              <a:stCxn id="18" idx="2"/>
              <a:endCxn id="21" idx="2"/>
            </p:cNvCxnSpPr>
            <p:nvPr/>
          </p:nvCxnSpPr>
          <p:spPr>
            <a:xfrm rot="16200000" flipH="1">
              <a:off x="6732761" y="2965837"/>
              <a:ext cx="2385" cy="2743200"/>
            </a:xfrm>
            <a:prstGeom prst="bentConnector3">
              <a:avLst>
                <a:gd name="adj1" fmla="val 96849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79" name="Elbow Connector 32778"/>
            <p:cNvCxnSpPr>
              <a:stCxn id="19" idx="3"/>
              <a:endCxn id="21" idx="1"/>
            </p:cNvCxnSpPr>
            <p:nvPr/>
          </p:nvCxnSpPr>
          <p:spPr>
            <a:xfrm>
              <a:off x="7331766" y="4036215"/>
              <a:ext cx="240387" cy="1270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1" name="Elbow Connector 32780"/>
            <p:cNvCxnSpPr>
              <a:stCxn id="18" idx="1"/>
              <a:endCxn id="23" idx="0"/>
            </p:cNvCxnSpPr>
            <p:nvPr/>
          </p:nvCxnSpPr>
          <p:spPr>
            <a:xfrm rot="10800000" flipH="1" flipV="1">
              <a:off x="4828953" y="4033830"/>
              <a:ext cx="1955236" cy="1567740"/>
            </a:xfrm>
            <a:prstGeom prst="bentConnector4">
              <a:avLst>
                <a:gd name="adj1" fmla="val -11692"/>
                <a:gd name="adj2" fmla="val 596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3" name="Elbow Connector 32782"/>
            <p:cNvCxnSpPr>
              <a:stCxn id="19" idx="2"/>
              <a:endCxn id="22" idx="0"/>
            </p:cNvCxnSpPr>
            <p:nvPr/>
          </p:nvCxnSpPr>
          <p:spPr>
            <a:xfrm rot="5400000">
              <a:off x="5442994" y="4243812"/>
              <a:ext cx="1260555" cy="1450190"/>
            </a:xfrm>
            <a:prstGeom prst="bentConnector3">
              <a:avLst>
                <a:gd name="adj1" fmla="val 3228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6" name="Elbow Connector 32785"/>
            <p:cNvCxnSpPr>
              <a:stCxn id="21" idx="3"/>
              <a:endCxn id="24" idx="0"/>
            </p:cNvCxnSpPr>
            <p:nvPr/>
          </p:nvCxnSpPr>
          <p:spPr>
            <a:xfrm flipH="1">
              <a:off x="8091376" y="4036215"/>
              <a:ext cx="547577" cy="1565355"/>
            </a:xfrm>
            <a:prstGeom prst="bentConnector4">
              <a:avLst>
                <a:gd name="adj1" fmla="val -41748"/>
                <a:gd name="adj2" fmla="val 5966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26072-FA4E-4B1D-B44D-E05C3101FA2E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4619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1256</Words>
  <Application>Microsoft Macintosh PowerPoint</Application>
  <PresentationFormat>On-screen Show (4:3)</PresentationFormat>
  <Paragraphs>325</Paragraphs>
  <Slides>23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think-cell Slide</vt:lpstr>
      <vt:lpstr>SS ZG653 (RL 9.3) : Software Architecture Layering Pattern</vt:lpstr>
      <vt:lpstr>Petstore example again…</vt:lpstr>
      <vt:lpstr>When you implement, it will look like Flipkart or Amazon…</vt:lpstr>
      <vt:lpstr>What you need at a minimum?</vt:lpstr>
      <vt:lpstr>Layers Architectural Pattern</vt:lpstr>
      <vt:lpstr>Layers</vt:lpstr>
      <vt:lpstr>Layers – 3 part schema</vt:lpstr>
      <vt:lpstr>OSI 7-Layer Model</vt:lpstr>
      <vt:lpstr>Layers</vt:lpstr>
      <vt:lpstr>Dynamics</vt:lpstr>
      <vt:lpstr>Dynamics</vt:lpstr>
      <vt:lpstr>Dynamics</vt:lpstr>
      <vt:lpstr>Implementation Guideline</vt:lpstr>
      <vt:lpstr>Define abstraction criteria</vt:lpstr>
      <vt:lpstr>Determine the no. of abstraction levels</vt:lpstr>
      <vt:lpstr>Complete Layer specification</vt:lpstr>
      <vt:lpstr>Construct Each Layer</vt:lpstr>
      <vt:lpstr>Inter layer communication</vt:lpstr>
      <vt:lpstr>Design an error handling strategy</vt:lpstr>
      <vt:lpstr>Benefits</vt:lpstr>
      <vt:lpstr>Examples</vt:lpstr>
      <vt:lpstr>Layers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808</cp:revision>
  <dcterms:created xsi:type="dcterms:W3CDTF">2015-09-22T05:15:01Z</dcterms:created>
  <dcterms:modified xsi:type="dcterms:W3CDTF">2015-09-22T06:11:50Z</dcterms:modified>
</cp:coreProperties>
</file>