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4"/>
  </p:notesMasterIdLst>
  <p:handoutMasterIdLst>
    <p:handoutMasterId r:id="rId25"/>
  </p:handoutMasterIdLst>
  <p:sldIdLst>
    <p:sldId id="388" r:id="rId2"/>
    <p:sldId id="390" r:id="rId3"/>
    <p:sldId id="400" r:id="rId4"/>
    <p:sldId id="401" r:id="rId5"/>
    <p:sldId id="405" r:id="rId6"/>
    <p:sldId id="406" r:id="rId7"/>
    <p:sldId id="407" r:id="rId8"/>
    <p:sldId id="393" r:id="rId9"/>
    <p:sldId id="409" r:id="rId10"/>
    <p:sldId id="394" r:id="rId11"/>
    <p:sldId id="410" r:id="rId12"/>
    <p:sldId id="408" r:id="rId13"/>
    <p:sldId id="411" r:id="rId14"/>
    <p:sldId id="412" r:id="rId15"/>
    <p:sldId id="413" r:id="rId16"/>
    <p:sldId id="414" r:id="rId17"/>
    <p:sldId id="417" r:id="rId18"/>
    <p:sldId id="418" r:id="rId19"/>
    <p:sldId id="419" r:id="rId20"/>
    <p:sldId id="420" r:id="rId21"/>
    <p:sldId id="391" r:id="rId22"/>
    <p:sldId id="421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708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4F4B-DBDD-4BF7-B613-78EDB047F2F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AD7E-7F9D-4576-9772-0B1B702F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289B-64AB-40F4-866F-7386DC470D1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8DE6F-CB63-4507-A312-B89798DB4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3211116"/>
            <a:ext cx="9144000" cy="1932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903840" y="5088568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240" y="5088568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9440" y="5088568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550556"/>
            <a:ext cx="2209800" cy="607441"/>
            <a:chOff x="76200" y="2209800"/>
            <a:chExt cx="2209800" cy="809923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3486150"/>
            <a:ext cx="8458200" cy="120015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Topic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245444" y="116706"/>
            <a:ext cx="6537960" cy="5829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225" baseline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name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4114800"/>
          </a:xfrm>
          <a:prstGeom prst="rect">
            <a:avLst/>
          </a:prstGeom>
        </p:spPr>
        <p:txBody>
          <a:bodyPr lIns="0" rIns="0"/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85801"/>
            <a:ext cx="7010400" cy="3428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28090" y="3547795"/>
            <a:ext cx="8458200" cy="674884"/>
          </a:xfrm>
        </p:spPr>
        <p:txBody>
          <a:bodyPr/>
          <a:lstStyle/>
          <a:p>
            <a:pPr algn="r"/>
            <a:r>
              <a:rPr lang="en-US" sz="3600" dirty="0" smtClean="0"/>
              <a:t>Agile Methods – An Introduction</a:t>
            </a:r>
          </a:p>
          <a:p>
            <a:pPr algn="r"/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Prof  K G Krishna</a:t>
            </a:r>
            <a:endParaRPr lang="en-IN" sz="2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512572" y="85884"/>
            <a:ext cx="6537960" cy="582930"/>
          </a:xfrm>
        </p:spPr>
        <p:txBody>
          <a:bodyPr/>
          <a:lstStyle/>
          <a:p>
            <a:r>
              <a:rPr lang="en-US" dirty="0" smtClean="0"/>
              <a:t>Agile Development = Iterative Releases! 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7359379" cy="4114800"/>
          </a:xfrm>
        </p:spPr>
        <p:txBody>
          <a:bodyPr/>
          <a:lstStyle/>
          <a:p>
            <a:pPr algn="l"/>
            <a:r>
              <a:rPr lang="en-US" altLang="en-US" b="1" dirty="0"/>
              <a:t>Agile software development</a:t>
            </a:r>
            <a:r>
              <a:rPr lang="en-US" altLang="en-US" dirty="0"/>
              <a:t> is a conceptual framework for software engineering  that promotes development </a:t>
            </a:r>
            <a:r>
              <a:rPr lang="en-US" altLang="en-US" b="1" dirty="0"/>
              <a:t>iterations</a:t>
            </a:r>
            <a:r>
              <a:rPr lang="en-US" altLang="en-US" dirty="0"/>
              <a:t> throughout the life-cycle of the project.</a:t>
            </a:r>
          </a:p>
          <a:p>
            <a:pPr algn="l"/>
            <a:endParaRPr lang="en-US" altLang="en-US" dirty="0"/>
          </a:p>
          <a:p>
            <a:pPr algn="l"/>
            <a:r>
              <a:rPr lang="en-US" altLang="en-US" dirty="0"/>
              <a:t>Software developed during one unit of time is referred to as an </a:t>
            </a:r>
            <a:r>
              <a:rPr lang="en-US" altLang="en-US" dirty="0" smtClean="0"/>
              <a:t>iteration (</a:t>
            </a:r>
            <a:r>
              <a:rPr lang="en-US" altLang="en-US" b="1" dirty="0" smtClean="0"/>
              <a:t>sprint</a:t>
            </a:r>
            <a:r>
              <a:rPr lang="en-US" altLang="en-US" dirty="0" smtClean="0"/>
              <a:t>), </a:t>
            </a:r>
            <a:r>
              <a:rPr lang="en-US" altLang="en-US" dirty="0"/>
              <a:t>which may last from one to four weeks.</a:t>
            </a:r>
          </a:p>
          <a:p>
            <a:pPr algn="l">
              <a:buFont typeface="Wingdings 2" panose="05020102010507070707" pitchFamily="18" charset="2"/>
              <a:buNone/>
            </a:pPr>
            <a:endParaRPr lang="en-US" altLang="en-US" dirty="0"/>
          </a:p>
          <a:p>
            <a:pPr algn="l"/>
            <a:r>
              <a:rPr lang="en-US" altLang="en-US" dirty="0"/>
              <a:t>Agile methods also emphasize </a:t>
            </a:r>
            <a:r>
              <a:rPr lang="en-US" altLang="en-US" b="1" dirty="0"/>
              <a:t>working software </a:t>
            </a:r>
            <a:r>
              <a:rPr lang="en-US" altLang="en-US" dirty="0"/>
              <a:t>as the primary measure of progress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9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1712702" y="2048924"/>
            <a:ext cx="5304548" cy="83811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Need for </a:t>
            </a:r>
            <a:r>
              <a:rPr lang="en-US" sz="3200" dirty="0" smtClean="0">
                <a:solidFill>
                  <a:srgbClr val="002060"/>
                </a:solidFill>
              </a:rPr>
              <a:t>Agile Methods </a:t>
            </a:r>
            <a:r>
              <a:rPr lang="en-US" sz="3200" dirty="0" smtClean="0">
                <a:sym typeface="Wingdings" panose="05000000000000000000" pitchFamily="2" charset="2"/>
              </a:rPr>
              <a:t>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291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Software Systems Today…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938138" cy="4114800"/>
          </a:xfrm>
        </p:spPr>
        <p:txBody>
          <a:bodyPr/>
          <a:lstStyle/>
          <a:p>
            <a:r>
              <a:rPr lang="en-US" dirty="0" smtClean="0"/>
              <a:t>Changing (‘Unclear’) Requirements / Customer Demands</a:t>
            </a:r>
          </a:p>
          <a:p>
            <a:pPr marL="0" indent="0" algn="ctr">
              <a:buNone/>
            </a:pPr>
            <a:r>
              <a:rPr lang="en-US" i="1" dirty="0" smtClean="0"/>
              <a:t>“Requirements will be clear only at the end of the Project”</a:t>
            </a:r>
            <a:endParaRPr lang="en-US" i="1" dirty="0"/>
          </a:p>
          <a:p>
            <a:pPr algn="l"/>
            <a:r>
              <a:rPr lang="en-US" dirty="0" smtClean="0"/>
              <a:t>Shrinking Development Cycles (Time-to-Market Releases)</a:t>
            </a:r>
          </a:p>
          <a:p>
            <a:pPr algn="l"/>
            <a:r>
              <a:rPr lang="en-US" dirty="0" smtClean="0"/>
              <a:t>Entrepreneurial, Innovative Apps</a:t>
            </a:r>
          </a:p>
          <a:p>
            <a:pPr algn="l"/>
            <a:r>
              <a:rPr lang="en-US" dirty="0" smtClean="0"/>
              <a:t>Shorter Shelf-life 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80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4" y="116706"/>
            <a:ext cx="7336884" cy="582930"/>
          </a:xfrm>
        </p:spPr>
        <p:txBody>
          <a:bodyPr/>
          <a:lstStyle/>
          <a:p>
            <a:r>
              <a:rPr lang="en-US" dirty="0" smtClean="0"/>
              <a:t>Addressing Challenges of </a:t>
            </a:r>
            <a:r>
              <a:rPr lang="en-US" i="1" dirty="0" smtClean="0"/>
              <a:t>Waterfall</a:t>
            </a:r>
            <a:r>
              <a:rPr lang="en-US" dirty="0" smtClean="0"/>
              <a:t> Model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5417563" cy="4114800"/>
          </a:xfrm>
        </p:spPr>
        <p:txBody>
          <a:bodyPr/>
          <a:lstStyle/>
          <a:p>
            <a:pPr algn="l"/>
            <a:r>
              <a:rPr lang="en-US" dirty="0" smtClean="0"/>
              <a:t>Traditional Waterfall </a:t>
            </a:r>
            <a:r>
              <a:rPr lang="en-US" dirty="0" smtClean="0">
                <a:sym typeface="Wingdings" panose="05000000000000000000" pitchFamily="2" charset="2"/>
              </a:rPr>
              <a:t> Adaptations of Waterfall (Incremental, Iterative Prototyping,…) </a:t>
            </a:r>
          </a:p>
          <a:p>
            <a:pPr lvl="1"/>
            <a:r>
              <a:rPr lang="en-US" b="0" dirty="0" smtClean="0">
                <a:sym typeface="Wingdings" panose="05000000000000000000" pitchFamily="2" charset="2"/>
              </a:rPr>
              <a:t>Focus on Requirements Management (Breaking down into manageable ‘Increments’)</a:t>
            </a:r>
          </a:p>
          <a:p>
            <a:pPr lvl="1"/>
            <a:r>
              <a:rPr lang="en-US" b="0" dirty="0" smtClean="0">
                <a:sym typeface="Wingdings" panose="05000000000000000000" pitchFamily="2" charset="2"/>
              </a:rPr>
              <a:t>De-risking Large Development Effort</a:t>
            </a:r>
          </a:p>
          <a:p>
            <a:pPr lvl="1"/>
            <a:r>
              <a:rPr lang="en-US" b="0" dirty="0" smtClean="0">
                <a:sym typeface="Wingdings" panose="05000000000000000000" pitchFamily="2" charset="2"/>
              </a:rPr>
              <a:t>Capturing Requirements (‘show-and-tell’, ‘prototype’ as basis of discussion around Requirements)</a:t>
            </a:r>
          </a:p>
          <a:p>
            <a:pPr lvl="1"/>
            <a:r>
              <a:rPr lang="en-US" b="0" dirty="0" smtClean="0">
                <a:sym typeface="Wingdings" panose="05000000000000000000" pitchFamily="2" charset="2"/>
              </a:rPr>
              <a:t>“Quick-and-dirty” Working Prototype to Start with</a:t>
            </a:r>
            <a:endParaRPr lang="en-IN" b="0" dirty="0"/>
          </a:p>
        </p:txBody>
      </p:sp>
      <p:pic>
        <p:nvPicPr>
          <p:cNvPr id="1032" name="Picture 8" descr="Image result for incremental and iterativ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457" y="2996715"/>
            <a:ext cx="4003617" cy="162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piral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7748" y="2476072"/>
            <a:ext cx="2848938" cy="239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waterfall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1883" y="755372"/>
            <a:ext cx="3276354" cy="232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Software Feature Overload</a:t>
            </a:r>
            <a:endParaRPr lang="en-IN" dirty="0"/>
          </a:p>
        </p:txBody>
      </p:sp>
      <p:pic>
        <p:nvPicPr>
          <p:cNvPr id="2054" name="Picture 6" descr="Standish Group Stud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233" y="1101403"/>
            <a:ext cx="4348089" cy="161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పాఠంపెట్టె 5"/>
          <p:cNvSpPr txBox="1"/>
          <p:nvPr/>
        </p:nvSpPr>
        <p:spPr>
          <a:xfrm>
            <a:off x="573233" y="2714561"/>
            <a:ext cx="2236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Source: Standish Group Study, 2002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pic>
        <p:nvPicPr>
          <p:cNvPr id="2056" name="Picture 8" descr="https://media-exp2.licdn.com/mpr/mpr/AAEAAQAAAAAAAAM_AAAAJDM4NjhjMjQ4LWYxYTktNGI3OC05ZjM2LTkwODNmMDdlMzc5Yw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67836" y="2845942"/>
            <a:ext cx="5493732" cy="17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7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Pace of Technology </a:t>
            </a:r>
            <a:r>
              <a:rPr lang="en-US" i="1" dirty="0" smtClean="0"/>
              <a:t>vs</a:t>
            </a:r>
            <a:r>
              <a:rPr lang="en-US" dirty="0" smtClean="0"/>
              <a:t> Project Duration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45444" y="699636"/>
            <a:ext cx="6967014" cy="4114800"/>
          </a:xfrm>
        </p:spPr>
        <p:txBody>
          <a:bodyPr/>
          <a:lstStyle/>
          <a:p>
            <a:r>
              <a:rPr lang="en-US" dirty="0" smtClean="0"/>
              <a:t>Technology Life-cycles have shrunk (decade </a:t>
            </a:r>
            <a:r>
              <a:rPr lang="en-US" dirty="0" smtClean="0">
                <a:sym typeface="Wingdings" panose="05000000000000000000" pitchFamily="2" charset="2"/>
              </a:rPr>
              <a:t> 1..2..3 years)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Bespoke Software  Product Customization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Line-by-line Coding  Integrated Development Frameworks</a:t>
            </a:r>
          </a:p>
          <a:p>
            <a:endParaRPr lang="en-IN" dirty="0"/>
          </a:p>
        </p:txBody>
      </p:sp>
      <p:pic>
        <p:nvPicPr>
          <p:cNvPr id="3074" name="Picture 2" descr="Image result for Technology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2106" y="2193799"/>
            <a:ext cx="3295331" cy="211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7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De-risking Future Investments Upfront…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691559" cy="4114800"/>
          </a:xfrm>
        </p:spPr>
        <p:txBody>
          <a:bodyPr/>
          <a:lstStyle/>
          <a:p>
            <a:r>
              <a:rPr lang="en-US" dirty="0" smtClean="0"/>
              <a:t>“Fail-Safe” early rather than Failure at the end</a:t>
            </a:r>
          </a:p>
          <a:p>
            <a:r>
              <a:rPr lang="en-US" dirty="0" smtClean="0"/>
              <a:t>“Proof-of-concept” when adopting new Technologies</a:t>
            </a:r>
          </a:p>
          <a:p>
            <a:r>
              <a:rPr lang="en-US" dirty="0" smtClean="0"/>
              <a:t>“Testing the waters” before launching Big in the Marketplace</a:t>
            </a:r>
          </a:p>
          <a:p>
            <a:r>
              <a:rPr lang="en-US" dirty="0" smtClean="0"/>
              <a:t>Today’s Software Products are strategic levers--“Idea-driven” rather than mere automation of manual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0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1712702" y="2048924"/>
            <a:ext cx="5304548" cy="83811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Benefits of </a:t>
            </a:r>
            <a:r>
              <a:rPr lang="en-US" sz="3200" dirty="0" smtClean="0">
                <a:solidFill>
                  <a:srgbClr val="002060"/>
                </a:solidFill>
              </a:rPr>
              <a:t>Agile Methods </a:t>
            </a:r>
            <a:r>
              <a:rPr lang="en-US" sz="3200" dirty="0" smtClean="0">
                <a:sym typeface="Wingdings" panose="05000000000000000000" pitchFamily="2" charset="2"/>
              </a:rPr>
              <a:t>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20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 smtClean="0"/>
              <a:t>Controlled</a:t>
            </a:r>
            <a:r>
              <a:rPr lang="en-US" dirty="0" smtClean="0"/>
              <a:t> Development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814849" cy="4114800"/>
          </a:xfrm>
        </p:spPr>
        <p:txBody>
          <a:bodyPr/>
          <a:lstStyle/>
          <a:p>
            <a:r>
              <a:rPr lang="en-US" dirty="0" smtClean="0"/>
              <a:t>Agile Products are based on empirical control method – decisions based on reality</a:t>
            </a:r>
          </a:p>
          <a:p>
            <a:r>
              <a:rPr lang="en-US" dirty="0" smtClean="0"/>
              <a:t>Adjustments on-the-go by Frequent Inspections</a:t>
            </a:r>
          </a:p>
          <a:p>
            <a:r>
              <a:rPr lang="en-US" b="1" dirty="0" smtClean="0"/>
              <a:t>Transparency</a:t>
            </a:r>
            <a:r>
              <a:rPr lang="en-US" dirty="0" smtClean="0"/>
              <a:t>: Everyone involved knows what is going in the project</a:t>
            </a:r>
          </a:p>
          <a:p>
            <a:r>
              <a:rPr lang="en-US" b="1" dirty="0" smtClean="0"/>
              <a:t>Frequent Inspection</a:t>
            </a:r>
            <a:r>
              <a:rPr lang="en-US" dirty="0" smtClean="0"/>
              <a:t>: Regular evaluation of the Product</a:t>
            </a:r>
          </a:p>
          <a:p>
            <a:r>
              <a:rPr lang="en-US" b="1" dirty="0" smtClean="0"/>
              <a:t>Adaptation</a:t>
            </a:r>
            <a:r>
              <a:rPr lang="en-US" dirty="0" smtClean="0"/>
              <a:t>: Make quick </a:t>
            </a:r>
            <a:r>
              <a:rPr lang="en-US" dirty="0"/>
              <a:t>a</a:t>
            </a:r>
            <a:r>
              <a:rPr lang="en-US" dirty="0" smtClean="0"/>
              <a:t>djustments to minimize problems later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5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3" y="116706"/>
            <a:ext cx="7809495" cy="582930"/>
          </a:xfrm>
        </p:spPr>
        <p:txBody>
          <a:bodyPr/>
          <a:lstStyle/>
          <a:p>
            <a:r>
              <a:rPr lang="en-US" dirty="0" smtClean="0"/>
              <a:t>Agile Development </a:t>
            </a:r>
            <a:r>
              <a:rPr lang="en-US" dirty="0" smtClean="0">
                <a:sym typeface="Wingdings" panose="05000000000000000000" pitchFamily="2" charset="2"/>
              </a:rPr>
              <a:t> Agile Project Management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712107" cy="4114800"/>
          </a:xfrm>
        </p:spPr>
        <p:txBody>
          <a:bodyPr/>
          <a:lstStyle/>
          <a:p>
            <a:r>
              <a:rPr lang="en-US" dirty="0" smtClean="0"/>
              <a:t>Traditional Project Management Turned Upside-down!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Let’s wait till the Project completes to see the Product</a:t>
            </a:r>
            <a:r>
              <a:rPr lang="en-US" dirty="0" smtClean="0"/>
              <a:t>” </a:t>
            </a:r>
            <a:r>
              <a:rPr lang="en-US" dirty="0" smtClean="0">
                <a:sym typeface="Wingdings" panose="05000000000000000000" pitchFamily="2" charset="2"/>
              </a:rPr>
              <a:t> “</a:t>
            </a:r>
            <a:r>
              <a:rPr lang="en-US" i="1" dirty="0" smtClean="0">
                <a:sym typeface="Wingdings" panose="05000000000000000000" pitchFamily="2" charset="2"/>
              </a:rPr>
              <a:t>Several Min-projects with little visible successes</a:t>
            </a:r>
            <a:r>
              <a:rPr lang="en-US" dirty="0" smtClean="0">
                <a:sym typeface="Wingdings" panose="05000000000000000000" pitchFamily="2" charset="2"/>
              </a:rPr>
              <a:t>” </a:t>
            </a:r>
          </a:p>
          <a:p>
            <a:pPr algn="l"/>
            <a:r>
              <a:rPr lang="en-US" dirty="0" smtClean="0">
                <a:sym typeface="Wingdings" panose="05000000000000000000" pitchFamily="2" charset="2"/>
              </a:rPr>
              <a:t>Transformation of Project Management by actively involving ALL the Stakeholders; Organization Structures &amp; Communication; Time-Boxing of Deliveries</a:t>
            </a:r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r>
              <a:rPr lang="en-IN" dirty="0" smtClean="0"/>
              <a:t>“</a:t>
            </a:r>
            <a:r>
              <a:rPr lang="en-IN" sz="1600" i="1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Standish Group Study on Software project success and failure: In 2009, 26 percent of projects failed outright — but in 2011, that number fell by 5 percent. The decrease in failure has, in part, been attributed to wider adoption of agile approaches</a:t>
            </a:r>
            <a:endParaRPr lang="en-IN" sz="1600" i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Text/Reference Books</a:t>
            </a:r>
            <a:endParaRPr lang="en-US" dirty="0"/>
          </a:p>
        </p:txBody>
      </p:sp>
      <p:pic>
        <p:nvPicPr>
          <p:cNvPr id="1028" name="Picture 4" descr="Image result for Agile and Iterative Development A Manager’s Guide - Craig Larman / Pearson Education - 20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58" y="1331980"/>
            <a:ext cx="2551022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gile project management for dummies 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356" y="1331980"/>
            <a:ext cx="2483712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gile for dumm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9144" y="1331980"/>
            <a:ext cx="2195988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పాఠంపెట్టె 7"/>
          <p:cNvSpPr txBox="1"/>
          <p:nvPr/>
        </p:nvSpPr>
        <p:spPr>
          <a:xfrm>
            <a:off x="755730" y="4565015"/>
            <a:ext cx="735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 </a:t>
            </a:r>
            <a:r>
              <a:rPr lang="en-US" sz="1200" dirty="0" smtClean="0">
                <a:latin typeface="Arial Narrow" panose="020B0606020202030204" pitchFamily="34" charset="0"/>
              </a:rPr>
              <a:t>As this field is evolutionary, the student is advised to stay tuned to the current and emerging practices by referring to their own organization’s documentation as well as Net sources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grpSp>
        <p:nvGrpSpPr>
          <p:cNvPr id="9" name="సమూహం 8"/>
          <p:cNvGrpSpPr/>
          <p:nvPr/>
        </p:nvGrpSpPr>
        <p:grpSpPr>
          <a:xfrm>
            <a:off x="1103207" y="794913"/>
            <a:ext cx="6775519" cy="460525"/>
            <a:chOff x="1103207" y="794913"/>
            <a:chExt cx="6775519" cy="460525"/>
          </a:xfrm>
        </p:grpSpPr>
        <p:sp>
          <p:nvSpPr>
            <p:cNvPr id="7" name="32-బిందువుల నక్షత్రం 6"/>
            <p:cNvSpPr/>
            <p:nvPr/>
          </p:nvSpPr>
          <p:spPr>
            <a:xfrm>
              <a:off x="1103207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T1</a:t>
              </a:r>
              <a:endParaRPr lang="en-IN" b="1" dirty="0"/>
            </a:p>
          </p:txBody>
        </p:sp>
        <p:sp>
          <p:nvSpPr>
            <p:cNvPr id="12" name="32-బిందువుల నక్షత్రం 11"/>
            <p:cNvSpPr/>
            <p:nvPr/>
          </p:nvSpPr>
          <p:spPr>
            <a:xfrm>
              <a:off x="3920834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T2</a:t>
              </a:r>
              <a:endParaRPr lang="en-IN" b="1" dirty="0"/>
            </a:p>
          </p:txBody>
        </p:sp>
        <p:sp>
          <p:nvSpPr>
            <p:cNvPr id="14" name="32-బిందువుల నక్షత్రం 13"/>
            <p:cNvSpPr/>
            <p:nvPr/>
          </p:nvSpPr>
          <p:spPr>
            <a:xfrm>
              <a:off x="5844306" y="794913"/>
              <a:ext cx="2034420" cy="460525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Compliments of IBM</a:t>
              </a:r>
              <a:endParaRPr lang="en-IN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Benefits of Agile Project Management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722381" cy="4114800"/>
          </a:xfrm>
        </p:spPr>
        <p:txBody>
          <a:bodyPr/>
          <a:lstStyle/>
          <a:p>
            <a:pPr algn="l"/>
            <a:r>
              <a:rPr lang="en-US" sz="1600" i="1" dirty="0" smtClean="0"/>
              <a:t>Almost Zero </a:t>
            </a:r>
            <a:r>
              <a:rPr lang="en-US" sz="1600" dirty="0" smtClean="0"/>
              <a:t>Risk of Catastrophic Project Failure</a:t>
            </a:r>
          </a:p>
          <a:p>
            <a:pPr algn="l"/>
            <a:r>
              <a:rPr lang="en-US" sz="1600" dirty="0" smtClean="0"/>
              <a:t>Prioritization of Business Value over ‘Good or Nice-to-have’ features</a:t>
            </a:r>
          </a:p>
          <a:p>
            <a:pPr algn="l"/>
            <a:r>
              <a:rPr lang="en-US" sz="1600" dirty="0" smtClean="0"/>
              <a:t>Agile Testing (Continuous Testing) ensures Problems are discovered early</a:t>
            </a:r>
          </a:p>
          <a:p>
            <a:pPr algn="l"/>
            <a:r>
              <a:rPr lang="en-US" sz="1600" dirty="0" smtClean="0"/>
              <a:t>Down-plays ‘Scope-creep’ as Requirement Changes are managed throughout Product Development Life-cycle</a:t>
            </a:r>
          </a:p>
          <a:p>
            <a:pPr lvl="1"/>
            <a:r>
              <a:rPr lang="en-US" b="0" dirty="0" smtClean="0"/>
              <a:t>Prioritizing Features in early Iterations</a:t>
            </a:r>
          </a:p>
          <a:p>
            <a:pPr lvl="1"/>
            <a:r>
              <a:rPr lang="en-US" b="0" dirty="0" smtClean="0"/>
              <a:t>Managing Evolving Requirements</a:t>
            </a:r>
          </a:p>
          <a:p>
            <a:pPr algn="l"/>
            <a:r>
              <a:rPr lang="en-US" sz="1600" dirty="0" smtClean="0"/>
              <a:t>Continuous Inspection and Adaptation: Improvement of Processes and Products based on Prior Experience of the ‘Completed’ Product</a:t>
            </a:r>
            <a:r>
              <a:rPr lang="en-US" sz="1600" b="0" dirty="0" smtClean="0"/>
              <a:t> </a:t>
            </a:r>
          </a:p>
          <a:p>
            <a:pPr lvl="1"/>
            <a:endParaRPr lang="en-US" sz="1100" dirty="0" smtClean="0"/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22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Agile Methods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754380"/>
            <a:ext cx="7657329" cy="4114800"/>
          </a:xfrm>
        </p:spPr>
        <p:txBody>
          <a:bodyPr/>
          <a:lstStyle/>
          <a:p>
            <a:pPr algn="l"/>
            <a:r>
              <a:rPr lang="en-US" dirty="0" smtClean="0"/>
              <a:t>Traditional Software Development Methods involving Large One-time Projects are yielding to Low-risk High-turnaround Incremental Deliverables in Agile Methods</a:t>
            </a:r>
          </a:p>
          <a:p>
            <a:pPr algn="l"/>
            <a:r>
              <a:rPr lang="en-US" dirty="0" smtClean="0"/>
              <a:t>Involvement of All Stakeholders (including Customer) early on in the Process enhances Collaboration and minimizes Scope-creep</a:t>
            </a:r>
          </a:p>
          <a:p>
            <a:pPr algn="l"/>
            <a:r>
              <a:rPr lang="en-US" dirty="0" smtClean="0"/>
              <a:t>Full Transparency and High-visibility of Deliverables in Short Iterations (Sprints)</a:t>
            </a:r>
          </a:p>
          <a:p>
            <a:pPr algn="l"/>
            <a:r>
              <a:rPr lang="en-US" dirty="0" smtClean="0"/>
              <a:t>Continuous Quality Monitoring with embedded Agile Testing across all Iterations</a:t>
            </a:r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“Agile is the Great Leap Forward in Software Development Methodology with its associated Transformation in Agile Project Management”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పాఠంపెట్టె 1"/>
          <p:cNvSpPr txBox="1"/>
          <p:nvPr/>
        </p:nvSpPr>
        <p:spPr>
          <a:xfrm>
            <a:off x="2825394" y="1325366"/>
            <a:ext cx="2749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IN" sz="4800" dirty="0"/>
          </a:p>
        </p:txBody>
      </p:sp>
      <p:sp>
        <p:nvSpPr>
          <p:cNvPr id="3" name="పాఠంపెట్టె 2"/>
          <p:cNvSpPr txBox="1"/>
          <p:nvPr/>
        </p:nvSpPr>
        <p:spPr>
          <a:xfrm>
            <a:off x="318879" y="4407613"/>
            <a:ext cx="67526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©  Copyrights of original Authors are duly acknowledged </a:t>
            </a:r>
          </a:p>
          <a:p>
            <a:r>
              <a:rPr lang="en-US" sz="1400" dirty="0" smtClean="0">
                <a:latin typeface="Arial Narrow" panose="020B0606020202030204" pitchFamily="34" charset="0"/>
              </a:rPr>
              <a:t>™ ® 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</a:rPr>
              <a:t>All Trademarks, Registered Trademarks referred in this document are the property of their respective owners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Traditional software development practices</a:t>
            </a:r>
            <a:endParaRPr lang="en-IN" dirty="0"/>
          </a:p>
          <a:p>
            <a:pPr lvl="0"/>
            <a:r>
              <a:rPr lang="en-US" dirty="0"/>
              <a:t>Need for Agile Methods</a:t>
            </a:r>
            <a:endParaRPr lang="en-IN" dirty="0"/>
          </a:p>
          <a:p>
            <a:r>
              <a:rPr lang="en-US" dirty="0"/>
              <a:t>Benefits of Agile Methods</a:t>
            </a:r>
            <a:endParaRPr lang="en-IN" dirty="0"/>
          </a:p>
        </p:txBody>
      </p:sp>
      <p:pic>
        <p:nvPicPr>
          <p:cNvPr id="1026" name="Picture 2" descr="Image result for software developmen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6280" y="1447098"/>
            <a:ext cx="3329721" cy="326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8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85566" y="700754"/>
            <a:ext cx="6464555" cy="1773063"/>
          </a:xfrm>
        </p:spPr>
        <p:txBody>
          <a:bodyPr/>
          <a:lstStyle/>
          <a:p>
            <a:r>
              <a:rPr lang="en-US" sz="1600" dirty="0" smtClean="0"/>
              <a:t>Large Software Projects (Mainframe era)</a:t>
            </a:r>
          </a:p>
          <a:p>
            <a:r>
              <a:rPr lang="en-US" sz="1600" dirty="0" smtClean="0"/>
              <a:t>Development Models based on Linear Models (Sequential/Waterfall)</a:t>
            </a:r>
          </a:p>
          <a:p>
            <a:r>
              <a:rPr lang="en-US" sz="1600" dirty="0" smtClean="0"/>
              <a:t>No Time-to-Market Constraints (Software is Expensive)</a:t>
            </a:r>
          </a:p>
          <a:p>
            <a:r>
              <a:rPr lang="en-US" sz="1600" dirty="0" smtClean="0"/>
              <a:t>Mostly Custom/Bespoke Software Development</a:t>
            </a:r>
          </a:p>
          <a:p>
            <a:r>
              <a:rPr lang="en-US" sz="1600" dirty="0" smtClean="0"/>
              <a:t>Programmer-Intensive Manual Activities</a:t>
            </a:r>
          </a:p>
          <a:p>
            <a:endParaRPr lang="en-US" sz="1600" dirty="0" smtClean="0"/>
          </a:p>
          <a:p>
            <a:endParaRPr lang="en-IN" sz="1600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245443" y="116706"/>
            <a:ext cx="7460175" cy="582930"/>
          </a:xfrm>
        </p:spPr>
        <p:txBody>
          <a:bodyPr/>
          <a:lstStyle/>
          <a:p>
            <a:r>
              <a:rPr lang="en-US" sz="2000" i="1" dirty="0" smtClean="0"/>
              <a:t>Traditional</a:t>
            </a:r>
            <a:r>
              <a:rPr lang="en-US" sz="2000" dirty="0" smtClean="0"/>
              <a:t> Software Development – </a:t>
            </a:r>
            <a:r>
              <a:rPr lang="en-US" sz="2000" b="0" dirty="0" smtClean="0"/>
              <a:t>The Backstory</a:t>
            </a:r>
            <a:endParaRPr lang="en-US" sz="2000" b="0" dirty="0"/>
          </a:p>
        </p:txBody>
      </p:sp>
      <p:sp>
        <p:nvSpPr>
          <p:cNvPr id="5" name="దీర్ఘచతురస్రం 4"/>
          <p:cNvSpPr/>
          <p:nvPr/>
        </p:nvSpPr>
        <p:spPr>
          <a:xfrm>
            <a:off x="2636191" y="4435908"/>
            <a:ext cx="589424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80"/>
              </a:spcBef>
            </a:pP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IN" sz="1200" i="1" dirty="0">
                <a:solidFill>
                  <a:srgbClr val="000000"/>
                </a:solidFill>
                <a:latin typeface="Arial" panose="020B0604020202020204" pitchFamily="34" charset="0"/>
              </a:rPr>
              <a:t>A temporary </a:t>
            </a:r>
            <a:r>
              <a:rPr lang="en-IN" sz="12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endeavour </a:t>
            </a:r>
            <a:r>
              <a:rPr lang="en-IN" sz="1200" i="1" dirty="0">
                <a:solidFill>
                  <a:srgbClr val="000000"/>
                </a:solidFill>
                <a:latin typeface="Arial" panose="020B0604020202020204" pitchFamily="34" charset="0"/>
              </a:rPr>
              <a:t>undertaken to create a unique product, service, or result</a:t>
            </a:r>
            <a:r>
              <a:rPr lang="en-IN" sz="12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.”</a:t>
            </a:r>
            <a:r>
              <a:rPr lang="te-IN" sz="12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IN" sz="1100" dirty="0">
                <a:solidFill>
                  <a:srgbClr val="000000"/>
                </a:solidFill>
                <a:latin typeface="Arial" panose="020B0604020202020204" pitchFamily="34" charset="0"/>
              </a:rPr>
              <a:t>A Guide to the Project Management Body of Knowledge </a:t>
            </a:r>
            <a:r>
              <a:rPr lang="te-IN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PMBOK</a:t>
            </a:r>
            <a:r>
              <a:rPr lang="en-IN" sz="1100" dirty="0">
                <a:solidFill>
                  <a:srgbClr val="000000"/>
                </a:solidFill>
                <a:latin typeface="Arial" panose="020B0604020202020204" pitchFamily="34" charset="0"/>
              </a:rPr>
              <a:t>® Guide), 4th Edition (Project Management Institute, 2008</a:t>
            </a:r>
            <a:r>
              <a:rPr lang="en-IN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IN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సమూహం 7"/>
          <p:cNvGrpSpPr/>
          <p:nvPr/>
        </p:nvGrpSpPr>
        <p:grpSpPr>
          <a:xfrm>
            <a:off x="4858440" y="1666906"/>
            <a:ext cx="3569254" cy="2775776"/>
            <a:chOff x="4858440" y="1666906"/>
            <a:chExt cx="3569254" cy="2775776"/>
          </a:xfrm>
        </p:grpSpPr>
        <p:pic>
          <p:nvPicPr>
            <p:cNvPr id="6" name="చిత్రం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47310" y="1666906"/>
              <a:ext cx="3480384" cy="2587024"/>
            </a:xfrm>
            <a:prstGeom prst="rect">
              <a:avLst/>
            </a:prstGeom>
          </p:spPr>
        </p:pic>
        <p:sp>
          <p:nvSpPr>
            <p:cNvPr id="2" name="పాఠంపెట్టె 1"/>
            <p:cNvSpPr txBox="1"/>
            <p:nvPr/>
          </p:nvSpPr>
          <p:spPr>
            <a:xfrm>
              <a:off x="4858440" y="4211850"/>
              <a:ext cx="6944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Arial Narrow" panose="020B0606020202030204" pitchFamily="34" charset="0"/>
                </a:rPr>
                <a:t>K </a:t>
              </a:r>
              <a:r>
                <a:rPr lang="en-US" sz="900" dirty="0" smtClean="0">
                  <a:latin typeface="Arial Narrow" panose="020B0606020202030204" pitchFamily="34" charset="0"/>
                </a:rPr>
                <a:t>G Krishna</a:t>
              </a:r>
              <a:endParaRPr lang="en-IN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" name="సమూహం 9"/>
          <p:cNvGrpSpPr/>
          <p:nvPr/>
        </p:nvGrpSpPr>
        <p:grpSpPr>
          <a:xfrm>
            <a:off x="346373" y="2306076"/>
            <a:ext cx="2068054" cy="2761617"/>
            <a:chOff x="377195" y="2357447"/>
            <a:chExt cx="2068054" cy="2761617"/>
          </a:xfrm>
        </p:grpSpPr>
        <p:pic>
          <p:nvPicPr>
            <p:cNvPr id="7" name="చిత్రం 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0226" y="2357447"/>
              <a:ext cx="1985023" cy="2588101"/>
            </a:xfrm>
            <a:prstGeom prst="rect">
              <a:avLst/>
            </a:prstGeom>
          </p:spPr>
        </p:pic>
        <p:sp>
          <p:nvSpPr>
            <p:cNvPr id="9" name="పాఠంపెట్టె 8"/>
            <p:cNvSpPr txBox="1"/>
            <p:nvPr/>
          </p:nvSpPr>
          <p:spPr>
            <a:xfrm>
              <a:off x="377195" y="4888232"/>
              <a:ext cx="6944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Arial Narrow" panose="020B0606020202030204" pitchFamily="34" charset="0"/>
                </a:rPr>
                <a:t>K </a:t>
              </a:r>
              <a:r>
                <a:rPr lang="en-US" sz="900" dirty="0" smtClean="0">
                  <a:latin typeface="Arial Narrow" panose="020B0606020202030204" pitchFamily="34" charset="0"/>
                </a:rPr>
                <a:t>G Krishna</a:t>
              </a:r>
              <a:endParaRPr lang="en-IN" sz="9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6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4" y="116706"/>
            <a:ext cx="8532796" cy="582930"/>
          </a:xfrm>
        </p:spPr>
        <p:txBody>
          <a:bodyPr/>
          <a:lstStyle/>
          <a:p>
            <a:r>
              <a:rPr lang="en-US" dirty="0" smtClean="0"/>
              <a:t>Traditional Software Projects (circa 1990 ~ 2000)</a:t>
            </a:r>
            <a:endParaRPr lang="en-IN" dirty="0"/>
          </a:p>
        </p:txBody>
      </p:sp>
      <p:pic>
        <p:nvPicPr>
          <p:cNvPr id="4" name="Picture 4" descr="Image result for software crisis standish grou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1928" y="1133334"/>
            <a:ext cx="3807197" cy="291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luuduong.com/wp-content/uploads/2009/03/pie-chart-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4583" y="1133334"/>
            <a:ext cx="3774468" cy="321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దీర్ఘచతురస్రం 2"/>
          <p:cNvSpPr/>
          <p:nvPr/>
        </p:nvSpPr>
        <p:spPr>
          <a:xfrm>
            <a:off x="766371" y="4368729"/>
            <a:ext cx="7442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In 2009, companies and organizations in the U.S. spent  $491.2billion on application development. That means that more than $103billion was wasted on failed projects</a:t>
            </a:r>
            <a:r>
              <a:rPr lang="en-I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8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3" y="116706"/>
            <a:ext cx="7573191" cy="582930"/>
          </a:xfrm>
        </p:spPr>
        <p:txBody>
          <a:bodyPr/>
          <a:lstStyle/>
          <a:p>
            <a:r>
              <a:rPr lang="en-US" dirty="0" smtClean="0"/>
              <a:t>Agile Turns Upside-down Project Constraints</a:t>
            </a:r>
            <a:endParaRPr lang="en-IN" dirty="0"/>
          </a:p>
        </p:txBody>
      </p:sp>
      <p:pic>
        <p:nvPicPr>
          <p:cNvPr id="4" name="Picture 2" descr="http://pdb-ebooks.com/_/_/545270/tmp_479d767f74ba1f8d403e270bd871ec93_ygSk7z_html_m3106edb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353" y="1368662"/>
            <a:ext cx="7814869" cy="333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1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142701" y="85883"/>
            <a:ext cx="8292381" cy="582930"/>
          </a:xfrm>
        </p:spPr>
        <p:txBody>
          <a:bodyPr/>
          <a:lstStyle/>
          <a:p>
            <a:r>
              <a:rPr lang="en-US" sz="2000" dirty="0" smtClean="0"/>
              <a:t>Production-Line </a:t>
            </a:r>
            <a:r>
              <a:rPr lang="en-US" sz="2000" dirty="0" smtClean="0">
                <a:sym typeface="Wingdings" panose="05000000000000000000" pitchFamily="2" charset="2"/>
              </a:rPr>
              <a:t> Agile System – An </a:t>
            </a:r>
            <a:r>
              <a:rPr lang="en-US" sz="2000" dirty="0" smtClean="0"/>
              <a:t>Evolution</a:t>
            </a:r>
            <a:endParaRPr lang="en-IN" sz="2000" dirty="0"/>
          </a:p>
        </p:txBody>
      </p:sp>
      <p:pic>
        <p:nvPicPr>
          <p:cNvPr id="4" name="Picture 2" descr="http://pdb-ebooks.com/_/_/545270/tmp_479d767f74ba1f8d403e270bd871ec93_ygSk7z_html_m6441a45e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1874452" y="-549082"/>
            <a:ext cx="4008088" cy="677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పాఠంపెట్టె 2"/>
          <p:cNvSpPr txBox="1"/>
          <p:nvPr/>
        </p:nvSpPr>
        <p:spPr>
          <a:xfrm>
            <a:off x="359595" y="4563299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Source courtesy: (T1)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2571" y="96157"/>
            <a:ext cx="6699887" cy="582930"/>
          </a:xfrm>
        </p:spPr>
        <p:txBody>
          <a:bodyPr/>
          <a:lstStyle/>
          <a:p>
            <a:r>
              <a:rPr lang="en-US" dirty="0" smtClean="0"/>
              <a:t>Being Agile Means…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3" y="2852183"/>
            <a:ext cx="8503920" cy="1751714"/>
          </a:xfrm>
        </p:spPr>
        <p:txBody>
          <a:bodyPr/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200" dirty="0"/>
              <a:t>Agility</a:t>
            </a:r>
          </a:p>
          <a:p>
            <a:pPr marL="640080" lvl="1" indent="-246888">
              <a:lnSpc>
                <a:spcPct val="90000"/>
              </a:lnSpc>
              <a:buNone/>
              <a:defRPr/>
            </a:pPr>
            <a:r>
              <a:rPr lang="en-US" sz="2000" dirty="0"/>
              <a:t>The ability to both create and respond to change in order to profit in a turbulent business environment</a:t>
            </a:r>
          </a:p>
          <a:p>
            <a:pPr lvl="2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Rigid Processes vs. Agile Frameworks</a:t>
            </a:r>
          </a:p>
          <a:p>
            <a:pPr lvl="2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Being Agile = Competitive, Responsive, Flexible,…</a:t>
            </a:r>
            <a:endParaRPr lang="en-US" dirty="0"/>
          </a:p>
        </p:txBody>
      </p:sp>
      <p:pic>
        <p:nvPicPr>
          <p:cNvPr id="4" name="Picture 2" descr="Image result for agile history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62"/>
          <a:stretch/>
        </p:blipFill>
        <p:spPr bwMode="auto">
          <a:xfrm>
            <a:off x="308343" y="825913"/>
            <a:ext cx="5805377" cy="16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148821" y="106432"/>
            <a:ext cx="7916392" cy="582930"/>
          </a:xfrm>
        </p:spPr>
        <p:txBody>
          <a:bodyPr/>
          <a:lstStyle/>
          <a:p>
            <a:r>
              <a:rPr lang="en-US" dirty="0" smtClean="0"/>
              <a:t>Agile Development – A Series of Short Sprints</a:t>
            </a:r>
            <a:endParaRPr lang="en-IN" dirty="0"/>
          </a:p>
        </p:txBody>
      </p:sp>
      <p:pic>
        <p:nvPicPr>
          <p:cNvPr id="1026" name="Picture 2" descr="Image result for Traditional waterfall vs agi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252" y="903306"/>
            <a:ext cx="6302152" cy="38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పాఠంపెట్టె 3"/>
          <p:cNvSpPr txBox="1"/>
          <p:nvPr/>
        </p:nvSpPr>
        <p:spPr>
          <a:xfrm>
            <a:off x="359595" y="4563299"/>
            <a:ext cx="12939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Source courtesy: (T1)</a:t>
            </a:r>
            <a:endParaRPr lang="en-IN" sz="11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16&quot;&gt;&lt;object type=&quot;3&quot; unique_id=&quot;10017&quot;&gt;&lt;property id=&quot;20148&quot; value=&quot;5&quot;/&gt;&lt;property id=&quot;20300&quot; value=&quot;Slide 1&quot;/&gt;&lt;property id=&quot;20307&quot; value=&quot;381&quot;/&gt;&lt;/object&gt;&lt;object type=&quot;3&quot; unique_id=&quot;10051&quot;&gt;&lt;property id=&quot;20148&quot; value=&quot;5&quot;/&gt;&lt;property id=&quot;20300&quot; value=&quot;Slide 2&quot;/&gt;&lt;property id=&quot;20307&quot; value=&quot;386&quot;/&gt;&lt;/object&gt;&lt;object type=&quot;3&quot; unique_id=&quot;10052&quot;&gt;&lt;property id=&quot;20148&quot; value=&quot;5&quot;/&gt;&lt;property id=&quot;20300&quot; value=&quot;Slide 3&quot;/&gt;&lt;property id=&quot;20307&quot; value=&quot;38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bits.thmx</Template>
  <TotalTime>4267</TotalTime>
  <Words>846</Words>
  <Application>Microsoft Office PowerPoint</Application>
  <PresentationFormat>తెరపై ప్రదర్శన (16:9)</PresentationFormat>
  <Paragraphs>95</Paragraphs>
  <Slides>22</Slides>
  <Notes>0</Notes>
  <HiddenSlides>0</HiddenSlides>
  <MMClips>0</MMClips>
  <ScaleCrop>false</ScaleCrop>
  <HeadingPairs>
    <vt:vector size="6" baseType="variant">
      <vt:variant>
        <vt:lpstr>ఉపయోగించిన ఫాంట్‌లు</vt:lpstr>
      </vt:variant>
      <vt:variant>
        <vt:i4>6</vt:i4>
      </vt:variant>
      <vt:variant>
        <vt:lpstr>నేపథ్యం</vt:lpstr>
      </vt:variant>
      <vt:variant>
        <vt:i4>1</vt:i4>
      </vt:variant>
      <vt:variant>
        <vt:lpstr>స్లయిడ్ శీర్షికలు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Gautami</vt:lpstr>
      <vt:lpstr>Wingdings</vt:lpstr>
      <vt:lpstr>Wingdings 2</vt:lpstr>
      <vt:lpstr>BITS_PPT_template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కోనేరు గోపాలకృష్ణ</cp:lastModifiedBy>
  <cp:revision>260</cp:revision>
  <dcterms:created xsi:type="dcterms:W3CDTF">2015-06-09T08:31:04Z</dcterms:created>
  <dcterms:modified xsi:type="dcterms:W3CDTF">2018-02-07T03:48:08Z</dcterms:modified>
</cp:coreProperties>
</file>