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7"/>
  </p:notesMasterIdLst>
  <p:handoutMasterIdLst>
    <p:handoutMasterId r:id="rId18"/>
  </p:handoutMasterIdLst>
  <p:sldIdLst>
    <p:sldId id="388" r:id="rId2"/>
    <p:sldId id="390" r:id="rId3"/>
    <p:sldId id="396" r:id="rId4"/>
    <p:sldId id="487" r:id="rId5"/>
    <p:sldId id="483" r:id="rId6"/>
    <p:sldId id="488" r:id="rId7"/>
    <p:sldId id="491" r:id="rId8"/>
    <p:sldId id="441" r:id="rId9"/>
    <p:sldId id="480" r:id="rId10"/>
    <p:sldId id="492" r:id="rId11"/>
    <p:sldId id="490" r:id="rId12"/>
    <p:sldId id="495" r:id="rId13"/>
    <p:sldId id="493" r:id="rId14"/>
    <p:sldId id="482" r:id="rId15"/>
    <p:sldId id="395" r:id="rId16"/>
  </p:sldIdLst>
  <p:sldSz cx="9144000" cy="5143500" type="screen16x9"/>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485" autoAdjust="0"/>
    <p:restoredTop sz="94434" autoAdjust="0"/>
  </p:normalViewPr>
  <p:slideViewPr>
    <p:cSldViewPr snapToGrid="0">
      <p:cViewPr varScale="1">
        <p:scale>
          <a:sx n="93" d="100"/>
          <a:sy n="93" d="100"/>
        </p:scale>
        <p:origin x="1242" y="72"/>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4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pPr/>
              <a:t>2/15/2018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pPr/>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pPr/>
              <a:t>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pPr/>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2903840" y="508856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8240" y="508856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9440" y="508856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1"/>
          <p:cNvGrpSpPr>
            <a:grpSpLocks/>
          </p:cNvGrpSpPr>
          <p:nvPr userDrawn="1"/>
        </p:nvGrpSpPr>
        <p:grpSpPr bwMode="auto">
          <a:xfrm>
            <a:off x="6858000" y="550556"/>
            <a:ext cx="2209800" cy="607441"/>
            <a:chOff x="76200" y="2209800"/>
            <a:chExt cx="2209800" cy="809923"/>
          </a:xfrm>
        </p:grpSpPr>
        <p:sp>
          <p:nvSpPr>
            <p:cNvPr id="10" name="TextBox 9"/>
            <p:cNvSpPr txBox="1"/>
            <p:nvPr userDrawn="1"/>
          </p:nvSpPr>
          <p:spPr>
            <a:xfrm>
              <a:off x="76200" y="2209800"/>
              <a:ext cx="2209800" cy="738664"/>
            </a:xfrm>
            <a:prstGeom prst="rect">
              <a:avLst/>
            </a:prstGeom>
            <a:noFill/>
          </p:spPr>
          <p:txBody>
            <a:bodyPr>
              <a:spAutoFit/>
            </a:bodyPr>
            <a:lstStyle/>
            <a:p>
              <a:pPr algn="ctr" fontAlgn="auto">
                <a:spcBef>
                  <a:spcPts val="0"/>
                </a:spcBef>
                <a:spcAft>
                  <a:spcPts val="0"/>
                </a:spcAft>
                <a:defRPr/>
              </a:pPr>
              <a:r>
                <a:rPr lang="en-US" sz="3000" b="1" spc="-150" dirty="0">
                  <a:solidFill>
                    <a:schemeClr val="bg1"/>
                  </a:solidFill>
                  <a:latin typeface="Arial"/>
                  <a:cs typeface="Arial"/>
                </a:rPr>
                <a:t>BITS</a:t>
              </a:r>
              <a:r>
                <a:rPr lang="en-US" sz="3000" spc="-150" dirty="0">
                  <a:solidFill>
                    <a:schemeClr val="bg1"/>
                  </a:solidFill>
                  <a:latin typeface="Arial"/>
                  <a:cs typeface="Arial"/>
                </a:rPr>
                <a:t> Pilani</a:t>
              </a:r>
            </a:p>
          </p:txBody>
        </p:sp>
        <p:sp>
          <p:nvSpPr>
            <p:cNvPr id="11" name="TextBox 10"/>
            <p:cNvSpPr txBox="1"/>
            <p:nvPr userDrawn="1"/>
          </p:nvSpPr>
          <p:spPr>
            <a:xfrm>
              <a:off x="235580" y="2711946"/>
              <a:ext cx="1905000" cy="307777"/>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17" name="Content Placeholder 16"/>
          <p:cNvSpPr>
            <a:spLocks noGrp="1"/>
          </p:cNvSpPr>
          <p:nvPr>
            <p:ph sz="quarter" idx="10" hasCustomPrompt="1"/>
          </p:nvPr>
        </p:nvSpPr>
        <p:spPr>
          <a:xfrm>
            <a:off x="304800" y="3486150"/>
            <a:ext cx="8458200" cy="120015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dirty="0" smtClean="0"/>
              <a:t>Topic name</a:t>
            </a:r>
          </a:p>
          <a:p>
            <a:pPr lvl="1"/>
            <a:r>
              <a:rPr lang="en-US" dirty="0" smtClean="0"/>
              <a:t>Second level</a:t>
            </a:r>
          </a:p>
        </p:txBody>
      </p:sp>
    </p:spTree>
    <p:extLst>
      <p:ext uri="{BB962C8B-B14F-4D97-AF65-F5344CB8AC3E}">
        <p14:creationId xmlns:p14="http://schemas.microsoft.com/office/powerpoint/2010/main" val="323784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16"/>
          <p:cNvSpPr>
            <a:spLocks noGrp="1"/>
          </p:cNvSpPr>
          <p:nvPr>
            <p:ph sz="quarter" idx="10" hasCustomPrompt="1"/>
          </p:nvPr>
        </p:nvSpPr>
        <p:spPr>
          <a:xfrm>
            <a:off x="245444" y="116706"/>
            <a:ext cx="6537960" cy="582930"/>
          </a:xfrm>
          <a:prstGeom prst="rect">
            <a:avLst/>
          </a:prstGeom>
        </p:spPr>
        <p:txBody>
          <a:bodyPr lIns="0" tIns="0" rIns="0" bIns="0" anchor="ctr">
            <a:noAutofit/>
          </a:bodyPr>
          <a:lstStyle>
            <a:lvl1pPr marL="0" indent="0" algn="l">
              <a:lnSpc>
                <a:spcPct val="100000"/>
              </a:lnSpc>
              <a:spcBef>
                <a:spcPts val="0"/>
              </a:spcBef>
              <a:buNone/>
              <a:defRPr sz="2200" b="1" spc="225" baseline="0">
                <a:solidFill>
                  <a:srgbClr val="FF0000"/>
                </a:solidFill>
                <a:effectLst/>
                <a:latin typeface="Arial" pitchFamily="34" charset="0"/>
                <a:cs typeface="Arial" pitchFamily="34" charset="0"/>
              </a:defRPr>
            </a:lvl1pPr>
          </a:lstStyle>
          <a:p>
            <a:pPr lvl="0"/>
            <a:r>
              <a:rPr lang="en-US" dirty="0" smtClean="0"/>
              <a:t>Topic name here</a:t>
            </a:r>
          </a:p>
        </p:txBody>
      </p:sp>
      <p:sp>
        <p:nvSpPr>
          <p:cNvPr id="4"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grpSp>
        <p:nvGrpSpPr>
          <p:cNvPr id="5" name="Group 4"/>
          <p:cNvGrpSpPr/>
          <p:nvPr userDrawn="1"/>
        </p:nvGrpSpPr>
        <p:grpSpPr>
          <a:xfrm>
            <a:off x="0" y="685801"/>
            <a:ext cx="7010400" cy="34289"/>
            <a:chOff x="1905000" y="6553200"/>
            <a:chExt cx="7010400" cy="45719"/>
          </a:xfrm>
        </p:grpSpPr>
        <p:sp>
          <p:nvSpPr>
            <p:cNvPr id="6" name="Rectangle 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8" name="Rectangle 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hf hdr="0" dt="0"/>
  <p:txStyles>
    <p:titleStyle>
      <a:lvl1pPr algn="ctr" rtl="0" eaLnBrk="1" fontAlgn="base" hangingPunct="1">
        <a:spcBef>
          <a:spcPct val="0"/>
        </a:spcBef>
        <a:spcAft>
          <a:spcPct val="0"/>
        </a:spcAft>
        <a:defRPr sz="33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Font typeface="Arial" panose="020B0604020202020204" pitchFamily="34" charset="0"/>
        <a:buChar char="–"/>
        <a:defRPr sz="2200" b="1" kern="1200">
          <a:solidFill>
            <a:schemeClr val="tx1"/>
          </a:solidFill>
          <a:effectLst/>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43200" y="3547795"/>
            <a:ext cx="6143089" cy="674884"/>
          </a:xfrm>
        </p:spPr>
        <p:txBody>
          <a:bodyPr/>
          <a:lstStyle/>
          <a:p>
            <a:pPr algn="r"/>
            <a:r>
              <a:rPr lang="en-US" sz="3200" dirty="0" smtClean="0"/>
              <a:t>Quality Management in Agile</a:t>
            </a:r>
          </a:p>
          <a:p>
            <a:pPr algn="r"/>
            <a:r>
              <a:rPr lang="en-US" sz="1800" b="0" dirty="0" smtClean="0">
                <a:solidFill>
                  <a:schemeClr val="tx1">
                    <a:lumMod val="50000"/>
                    <a:lumOff val="50000"/>
                  </a:schemeClr>
                </a:solidFill>
              </a:rPr>
              <a:t>- Prof  K G Krishna</a:t>
            </a:r>
            <a:endParaRPr lang="en-IN" sz="1800" b="0" dirty="0">
              <a:solidFill>
                <a:schemeClr val="tx1">
                  <a:lumMod val="50000"/>
                  <a:lumOff val="50000"/>
                </a:schemeClr>
              </a:solidFill>
            </a:endParaRPr>
          </a:p>
        </p:txBody>
      </p:sp>
      <p:pic>
        <p:nvPicPr>
          <p:cNvPr id="1026" name="Picture 2" descr="Image result for agile tes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6819" y="3547795"/>
            <a:ext cx="1570166" cy="122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70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Managing Risk in Agile Projects</a:t>
            </a:r>
            <a:endParaRPr lang="en-IN" dirty="0"/>
          </a:p>
        </p:txBody>
      </p:sp>
      <p:sp>
        <p:nvSpPr>
          <p:cNvPr id="3" name="విషయ స్థాన సంగ్రహకం 2"/>
          <p:cNvSpPr>
            <a:spLocks noGrp="1"/>
          </p:cNvSpPr>
          <p:nvPr>
            <p:ph idx="1"/>
          </p:nvPr>
        </p:nvSpPr>
        <p:spPr>
          <a:xfrm>
            <a:off x="274320" y="754380"/>
            <a:ext cx="7462120" cy="3190896"/>
          </a:xfrm>
        </p:spPr>
        <p:txBody>
          <a:bodyPr/>
          <a:lstStyle/>
          <a:p>
            <a:pPr algn="l"/>
            <a:r>
              <a:rPr lang="en-US" dirty="0" smtClean="0"/>
              <a:t>Risk Management is integral to Agile – it doesn’t have to involve formal Risk Documentation and Meetings. Risk management is embedded in these below Agile Principles (part of 12 Agile Principles Manifesto):</a:t>
            </a:r>
          </a:p>
          <a:p>
            <a:pPr lvl="1">
              <a:buFont typeface="Wingdings" panose="05000000000000000000" pitchFamily="2" charset="2"/>
              <a:buChar char="v"/>
            </a:pPr>
            <a:r>
              <a:rPr lang="en-IN" sz="1400" b="0" dirty="0" smtClean="0">
                <a:solidFill>
                  <a:srgbClr val="002060"/>
                </a:solidFill>
              </a:rPr>
              <a:t>Our highest priority is to satisfy the customer through early and continuous delivery of valuable software</a:t>
            </a:r>
            <a:r>
              <a:rPr lang="en-IN" sz="1400" b="0" dirty="0">
                <a:solidFill>
                  <a:srgbClr val="002060"/>
                </a:solidFill>
              </a:rPr>
              <a:t>. </a:t>
            </a:r>
            <a:endParaRPr lang="en-IN" sz="1400" b="0" dirty="0" smtClean="0">
              <a:solidFill>
                <a:srgbClr val="002060"/>
              </a:solidFill>
            </a:endParaRPr>
          </a:p>
          <a:p>
            <a:pPr lvl="1">
              <a:buFont typeface="Wingdings" panose="05000000000000000000" pitchFamily="2" charset="2"/>
              <a:buChar char="v"/>
            </a:pPr>
            <a:r>
              <a:rPr lang="en-IN" sz="1400" b="0" dirty="0" smtClean="0">
                <a:solidFill>
                  <a:srgbClr val="002060"/>
                </a:solidFill>
              </a:rPr>
              <a:t>Welcome changing requirements, even late in development. Agile processes harness change for the customer’s competitive advantage</a:t>
            </a:r>
            <a:r>
              <a:rPr lang="en-IN" sz="1400" b="0" dirty="0">
                <a:solidFill>
                  <a:srgbClr val="002060"/>
                </a:solidFill>
              </a:rPr>
              <a:t>. </a:t>
            </a:r>
            <a:endParaRPr lang="en-IN" sz="1400" b="0" dirty="0" smtClean="0">
              <a:solidFill>
                <a:srgbClr val="002060"/>
              </a:solidFill>
            </a:endParaRPr>
          </a:p>
          <a:p>
            <a:pPr lvl="1">
              <a:buFont typeface="Wingdings" panose="05000000000000000000" pitchFamily="2" charset="2"/>
              <a:buChar char="v"/>
            </a:pPr>
            <a:r>
              <a:rPr lang="en-IN" sz="1400" b="0" dirty="0" smtClean="0">
                <a:solidFill>
                  <a:srgbClr val="002060"/>
                </a:solidFill>
              </a:rPr>
              <a:t>Deliver working software frequently, from a couple of weeks to a couple of months, with a preference to the shorter timescale</a:t>
            </a:r>
            <a:r>
              <a:rPr lang="en-IN" sz="1400" b="0" dirty="0">
                <a:solidFill>
                  <a:srgbClr val="002060"/>
                </a:solidFill>
              </a:rPr>
              <a:t>. </a:t>
            </a:r>
            <a:endParaRPr lang="en-IN" sz="1400" b="0" dirty="0" smtClean="0">
              <a:solidFill>
                <a:srgbClr val="002060"/>
              </a:solidFill>
            </a:endParaRPr>
          </a:p>
          <a:p>
            <a:pPr lvl="1">
              <a:buFont typeface="Wingdings" panose="05000000000000000000" pitchFamily="2" charset="2"/>
              <a:buChar char="v"/>
            </a:pPr>
            <a:r>
              <a:rPr lang="en-IN" sz="1400" b="0" dirty="0" smtClean="0">
                <a:solidFill>
                  <a:srgbClr val="002060"/>
                </a:solidFill>
              </a:rPr>
              <a:t>Business people and developers must work together daily throughout the </a:t>
            </a:r>
            <a:r>
              <a:rPr lang="en-IN" sz="1400" b="0" dirty="0">
                <a:solidFill>
                  <a:srgbClr val="002060"/>
                </a:solidFill>
              </a:rPr>
              <a:t>project</a:t>
            </a:r>
            <a:r>
              <a:rPr lang="en-IN" sz="1400" b="0" dirty="0" smtClean="0">
                <a:solidFill>
                  <a:srgbClr val="002060"/>
                </a:solidFill>
              </a:rPr>
              <a:t>.</a:t>
            </a:r>
          </a:p>
          <a:p>
            <a:pPr lvl="1">
              <a:buFont typeface="Wingdings" panose="05000000000000000000" pitchFamily="2" charset="2"/>
              <a:buChar char="v"/>
            </a:pPr>
            <a:r>
              <a:rPr lang="en-IN" sz="1400" b="0" dirty="0" smtClean="0">
                <a:solidFill>
                  <a:srgbClr val="002060"/>
                </a:solidFill>
              </a:rPr>
              <a:t>Working software is the primary measure of progress</a:t>
            </a:r>
            <a:r>
              <a:rPr lang="en-IN" sz="1400" b="0" dirty="0">
                <a:solidFill>
                  <a:srgbClr val="002060"/>
                </a:solidFill>
              </a:rPr>
              <a:t>.</a:t>
            </a:r>
          </a:p>
          <a:p>
            <a:pPr algn="l"/>
            <a:endParaRPr lang="en-IN" dirty="0"/>
          </a:p>
        </p:txBody>
      </p:sp>
      <p:sp>
        <p:nvSpPr>
          <p:cNvPr id="4" name="పాఠంపెట్టె 3"/>
          <p:cNvSpPr txBox="1"/>
          <p:nvPr/>
        </p:nvSpPr>
        <p:spPr>
          <a:xfrm>
            <a:off x="472611" y="4623371"/>
            <a:ext cx="1114408" cy="261610"/>
          </a:xfrm>
          <a:prstGeom prst="rect">
            <a:avLst/>
          </a:prstGeom>
          <a:noFill/>
        </p:spPr>
        <p:txBody>
          <a:bodyPr wrap="none" rtlCol="0">
            <a:spAutoFit/>
          </a:bodyPr>
          <a:lstStyle/>
          <a:p>
            <a:r>
              <a:rPr lang="en-US" sz="1100" dirty="0" smtClean="0">
                <a:latin typeface="Arial Narrow" panose="020B0606020202030204" pitchFamily="34" charset="0"/>
              </a:rPr>
              <a:t>Ref: (T2-Chap 15)</a:t>
            </a:r>
            <a:endParaRPr lang="en-IN" sz="1100" dirty="0">
              <a:latin typeface="Arial Narrow" panose="020B0606020202030204" pitchFamily="34" charset="0"/>
            </a:endParaRPr>
          </a:p>
        </p:txBody>
      </p:sp>
      <p:sp>
        <p:nvSpPr>
          <p:cNvPr id="5" name="పాఠంపెట్టె 4"/>
          <p:cNvSpPr txBox="1"/>
          <p:nvPr/>
        </p:nvSpPr>
        <p:spPr>
          <a:xfrm>
            <a:off x="619533" y="3865273"/>
            <a:ext cx="7592601" cy="584775"/>
          </a:xfrm>
          <a:prstGeom prst="rect">
            <a:avLst/>
          </a:prstGeom>
          <a:noFill/>
        </p:spPr>
        <p:txBody>
          <a:bodyPr wrap="square" rtlCol="0">
            <a:spAutoFit/>
          </a:bodyPr>
          <a:lstStyle/>
          <a:p>
            <a:r>
              <a:rPr lang="en-US" sz="1600" dirty="0" smtClean="0">
                <a:solidFill>
                  <a:schemeClr val="accent3">
                    <a:lumMod val="50000"/>
                  </a:schemeClr>
                </a:solidFill>
                <a:sym typeface="Wingdings" panose="05000000000000000000" pitchFamily="2" charset="2"/>
              </a:rPr>
              <a:t> “Failing-fast” early subsumes Risk in Agile Projects by prioritizing High-value and High-risk Requirements during early Sprints</a:t>
            </a:r>
            <a:endParaRPr lang="en-IN" sz="1600" dirty="0">
              <a:solidFill>
                <a:schemeClr val="accent3">
                  <a:lumMod val="50000"/>
                </a:schemeClr>
              </a:solidFill>
            </a:endParaRPr>
          </a:p>
        </p:txBody>
      </p:sp>
    </p:spTree>
    <p:extLst>
      <p:ext uri="{BB962C8B-B14F-4D97-AF65-F5344CB8AC3E}">
        <p14:creationId xmlns:p14="http://schemas.microsoft.com/office/powerpoint/2010/main" val="2870451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Managing Risk: Traditional vs. </a:t>
            </a:r>
            <a:r>
              <a:rPr lang="en-US" dirty="0" smtClean="0">
                <a:solidFill>
                  <a:srgbClr val="002060"/>
                </a:solidFill>
              </a:rPr>
              <a:t>Agile</a:t>
            </a:r>
            <a:endParaRPr lang="en-IN" dirty="0">
              <a:solidFill>
                <a:srgbClr val="002060"/>
              </a:solidFill>
            </a:endParaRPr>
          </a:p>
        </p:txBody>
      </p:sp>
      <p:sp>
        <p:nvSpPr>
          <p:cNvPr id="3" name="విషయ స్థాన సంగ్రహకం 2"/>
          <p:cNvSpPr>
            <a:spLocks noGrp="1"/>
          </p:cNvSpPr>
          <p:nvPr>
            <p:ph idx="1"/>
          </p:nvPr>
        </p:nvSpPr>
        <p:spPr>
          <a:xfrm>
            <a:off x="111879" y="751006"/>
            <a:ext cx="8580057" cy="4054601"/>
          </a:xfrm>
        </p:spPr>
        <p:txBody>
          <a:bodyPr/>
          <a:lstStyle/>
          <a:p>
            <a:pPr algn="l"/>
            <a:r>
              <a:rPr lang="en-US" sz="1400" dirty="0" smtClean="0"/>
              <a:t>Large Projects are challenged with Overruns and Scope-creep and nothing-to-show till the end  vs. </a:t>
            </a:r>
            <a:r>
              <a:rPr lang="en-US" sz="1400" dirty="0" smtClean="0">
                <a:solidFill>
                  <a:srgbClr val="002060"/>
                </a:solidFill>
              </a:rPr>
              <a:t>Catastrophic failures are eliminated with ‘something-to-show’ at every stage</a:t>
            </a:r>
          </a:p>
          <a:p>
            <a:pPr algn="l"/>
            <a:r>
              <a:rPr lang="en-US" sz="1400" dirty="0" smtClean="0"/>
              <a:t>Conducting Testing (ST/UAT) at the end means finding serious problems pose grave risk to the project vs. </a:t>
            </a:r>
            <a:r>
              <a:rPr lang="en-US" sz="1400" dirty="0" smtClean="0">
                <a:solidFill>
                  <a:srgbClr val="002060"/>
                </a:solidFill>
              </a:rPr>
              <a:t>Continuous testing which surfaces problems early and if required project can be abandoned early on without significant upfront investment</a:t>
            </a:r>
          </a:p>
          <a:p>
            <a:pPr algn="l"/>
            <a:r>
              <a:rPr lang="en-US" sz="1400" dirty="0" smtClean="0"/>
              <a:t>Requirements change in later phases unacceptable vs. </a:t>
            </a:r>
            <a:r>
              <a:rPr lang="en-US" sz="1400" dirty="0" smtClean="0">
                <a:solidFill>
                  <a:srgbClr val="002060"/>
                </a:solidFill>
              </a:rPr>
              <a:t>Requirements change can be welcome at any stage by dynamically adjusting priorities</a:t>
            </a:r>
            <a:endParaRPr lang="te-IN" sz="1400" dirty="0" smtClean="0">
              <a:solidFill>
                <a:srgbClr val="002060"/>
              </a:solidFill>
            </a:endParaRPr>
          </a:p>
          <a:p>
            <a:pPr algn="l"/>
            <a:r>
              <a:rPr lang="en-US" sz="1400" dirty="0" smtClean="0"/>
              <a:t>Inaccurate estimates of Cost/time made at the start when we know least information about the Project vs. </a:t>
            </a:r>
            <a:r>
              <a:rPr lang="en-US" sz="1400" dirty="0" smtClean="0">
                <a:solidFill>
                  <a:srgbClr val="002060"/>
                </a:solidFill>
              </a:rPr>
              <a:t>No upfront estimates – only running estimates/</a:t>
            </a:r>
            <a:r>
              <a:rPr lang="en-US" sz="1400" dirty="0" err="1" smtClean="0">
                <a:solidFill>
                  <a:srgbClr val="002060"/>
                </a:solidFill>
              </a:rPr>
              <a:t>restimates</a:t>
            </a:r>
            <a:r>
              <a:rPr lang="en-US" sz="1400" dirty="0" smtClean="0">
                <a:solidFill>
                  <a:srgbClr val="002060"/>
                </a:solidFill>
              </a:rPr>
              <a:t> using Scrum Team’s actual performance or Velocity</a:t>
            </a:r>
          </a:p>
          <a:p>
            <a:pPr algn="l"/>
            <a:r>
              <a:rPr lang="en-US" sz="1400" dirty="0" smtClean="0"/>
              <a:t>Multiple Stakeholders having diverse view of the Product may end up arriving at conflicting Requirements vs. </a:t>
            </a:r>
            <a:r>
              <a:rPr lang="en-US" sz="1400" dirty="0" smtClean="0">
                <a:solidFill>
                  <a:srgbClr val="002060"/>
                </a:solidFill>
              </a:rPr>
              <a:t>Single Product Owner responsible for end-to-end Product development from Visioning to Delivery</a:t>
            </a:r>
          </a:p>
          <a:p>
            <a:pPr algn="l"/>
            <a:r>
              <a:rPr lang="en-US" sz="1400" dirty="0" smtClean="0"/>
              <a:t>Project Stakeholders may be unresponsive for issue resolution once the Project starts  vs. </a:t>
            </a:r>
            <a:r>
              <a:rPr lang="en-US" sz="1400" dirty="0" smtClean="0">
                <a:solidFill>
                  <a:srgbClr val="002060"/>
                </a:solidFill>
              </a:rPr>
              <a:t>Scrum Master with organizational clout dedicated to the Team to remove roadblocks</a:t>
            </a:r>
          </a:p>
          <a:p>
            <a:pPr algn="l"/>
            <a:r>
              <a:rPr lang="en-US" sz="1400" dirty="0" smtClean="0">
                <a:solidFill>
                  <a:schemeClr val="bg2">
                    <a:lumMod val="10000"/>
                  </a:schemeClr>
                </a:solidFill>
              </a:rPr>
              <a:t>Income generation/revenues from the Project only upon final delivery </a:t>
            </a:r>
            <a:r>
              <a:rPr lang="en-US" sz="1400" dirty="0" smtClean="0">
                <a:solidFill>
                  <a:srgbClr val="002060"/>
                </a:solidFill>
              </a:rPr>
              <a:t>vs. Income generation may commences from the first release (or after first Sprint); </a:t>
            </a:r>
            <a:r>
              <a:rPr lang="en-IN" sz="1400" dirty="0" smtClean="0">
                <a:solidFill>
                  <a:srgbClr val="002060"/>
                </a:solidFill>
              </a:rPr>
              <a:t>a Self-funded </a:t>
            </a:r>
            <a:r>
              <a:rPr lang="en-IN" sz="1400" dirty="0">
                <a:solidFill>
                  <a:srgbClr val="002060"/>
                </a:solidFill>
              </a:rPr>
              <a:t>project that generates additional revenue with every release has a good chance of continuing during a crisis</a:t>
            </a:r>
            <a:endParaRPr lang="en-IN" sz="1400" dirty="0">
              <a:solidFill>
                <a:srgbClr val="002060"/>
              </a:solidFill>
            </a:endParaRPr>
          </a:p>
        </p:txBody>
      </p:sp>
      <p:sp>
        <p:nvSpPr>
          <p:cNvPr id="4" name="దీర్ఘచతురస్రం 3"/>
          <p:cNvSpPr/>
          <p:nvPr/>
        </p:nvSpPr>
        <p:spPr>
          <a:xfrm>
            <a:off x="749904" y="4754237"/>
            <a:ext cx="7494999" cy="369332"/>
          </a:xfrm>
          <a:prstGeom prst="rect">
            <a:avLst/>
          </a:prstGeom>
        </p:spPr>
        <p:txBody>
          <a:bodyPr wrap="square">
            <a:spAutoFit/>
          </a:bodyPr>
          <a:lstStyle/>
          <a:p>
            <a:r>
              <a:rPr lang="en-IN" dirty="0" smtClean="0"/>
              <a:t>.</a:t>
            </a:r>
            <a:endParaRPr lang="en-IN" dirty="0"/>
          </a:p>
        </p:txBody>
      </p:sp>
      <p:sp>
        <p:nvSpPr>
          <p:cNvPr id="5" name="పాఠంపెట్టె 4"/>
          <p:cNvSpPr txBox="1"/>
          <p:nvPr/>
        </p:nvSpPr>
        <p:spPr>
          <a:xfrm>
            <a:off x="7354012" y="4702978"/>
            <a:ext cx="1114408" cy="261610"/>
          </a:xfrm>
          <a:prstGeom prst="rect">
            <a:avLst/>
          </a:prstGeom>
          <a:noFill/>
        </p:spPr>
        <p:txBody>
          <a:bodyPr wrap="none" rtlCol="0">
            <a:spAutoFit/>
          </a:bodyPr>
          <a:lstStyle/>
          <a:p>
            <a:r>
              <a:rPr lang="en-US" sz="1100" dirty="0" smtClean="0">
                <a:latin typeface="Arial Narrow" panose="020B0606020202030204" pitchFamily="34" charset="0"/>
              </a:rPr>
              <a:t>Ref: (T2-Chap 15)</a:t>
            </a:r>
            <a:endParaRPr lang="en-IN" sz="1100" dirty="0">
              <a:latin typeface="Arial Narrow" panose="020B0606020202030204" pitchFamily="34" charset="0"/>
            </a:endParaRPr>
          </a:p>
        </p:txBody>
      </p:sp>
    </p:spTree>
    <p:extLst>
      <p:ext uri="{BB962C8B-B14F-4D97-AF65-F5344CB8AC3E}">
        <p14:creationId xmlns:p14="http://schemas.microsoft.com/office/powerpoint/2010/main" val="3419130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5444" y="116706"/>
            <a:ext cx="7080030" cy="582930"/>
          </a:xfrm>
        </p:spPr>
        <p:txBody>
          <a:bodyPr/>
          <a:lstStyle/>
          <a:p>
            <a:r>
              <a:rPr lang="en-US" sz="2000" dirty="0" smtClean="0"/>
              <a:t>Risk Management Artifacts/Meetings in Agile</a:t>
            </a:r>
            <a:endParaRPr lang="en-IN" sz="2000" dirty="0"/>
          </a:p>
        </p:txBody>
      </p:sp>
      <p:sp>
        <p:nvSpPr>
          <p:cNvPr id="3" name="విషయ స్థాన సంగ్రహకం 2"/>
          <p:cNvSpPr>
            <a:spLocks noGrp="1"/>
          </p:cNvSpPr>
          <p:nvPr>
            <p:ph idx="1"/>
          </p:nvPr>
        </p:nvSpPr>
        <p:spPr>
          <a:xfrm>
            <a:off x="397610" y="886257"/>
            <a:ext cx="3486022" cy="3550492"/>
          </a:xfrm>
        </p:spPr>
        <p:txBody>
          <a:bodyPr/>
          <a:lstStyle/>
          <a:p>
            <a:r>
              <a:rPr lang="en-US" dirty="0" smtClean="0"/>
              <a:t>Product Vision</a:t>
            </a:r>
          </a:p>
          <a:p>
            <a:r>
              <a:rPr lang="en-US" dirty="0" smtClean="0"/>
              <a:t>Product Roadmap</a:t>
            </a:r>
          </a:p>
          <a:p>
            <a:r>
              <a:rPr lang="en-US" dirty="0" smtClean="0"/>
              <a:t>Product-backlog</a:t>
            </a:r>
          </a:p>
          <a:p>
            <a:r>
              <a:rPr lang="en-US" dirty="0" smtClean="0"/>
              <a:t>Release Planning</a:t>
            </a:r>
          </a:p>
          <a:p>
            <a:r>
              <a:rPr lang="en-US" dirty="0" smtClean="0"/>
              <a:t>Sprint Planning</a:t>
            </a:r>
          </a:p>
          <a:p>
            <a:r>
              <a:rPr lang="en-US" dirty="0" smtClean="0"/>
              <a:t>Sprint-backlog</a:t>
            </a:r>
          </a:p>
          <a:p>
            <a:r>
              <a:rPr lang="en-US" dirty="0" smtClean="0"/>
              <a:t>Daily Scrum</a:t>
            </a:r>
          </a:p>
          <a:p>
            <a:r>
              <a:rPr lang="en-US" dirty="0" smtClean="0"/>
              <a:t>Task-board</a:t>
            </a:r>
          </a:p>
          <a:p>
            <a:r>
              <a:rPr lang="en-US" dirty="0" smtClean="0"/>
              <a:t>Sprint Review</a:t>
            </a:r>
          </a:p>
          <a:p>
            <a:r>
              <a:rPr lang="en-US" dirty="0" smtClean="0"/>
              <a:t>Sprint Retrospective</a:t>
            </a:r>
          </a:p>
          <a:p>
            <a:endParaRPr lang="en-IN" dirty="0"/>
          </a:p>
        </p:txBody>
      </p:sp>
      <p:pic>
        <p:nvPicPr>
          <p:cNvPr id="5" name="చిత్రం 4"/>
          <p:cNvPicPr>
            <a:picLocks noChangeAspect="1"/>
          </p:cNvPicPr>
          <p:nvPr/>
        </p:nvPicPr>
        <p:blipFill>
          <a:blip r:embed="rId2"/>
          <a:stretch>
            <a:fillRect/>
          </a:stretch>
        </p:blipFill>
        <p:spPr>
          <a:xfrm>
            <a:off x="5715730" y="1118196"/>
            <a:ext cx="3039728" cy="3318553"/>
          </a:xfrm>
          <a:prstGeom prst="rect">
            <a:avLst/>
          </a:prstGeom>
        </p:spPr>
      </p:pic>
      <p:sp>
        <p:nvSpPr>
          <p:cNvPr id="6" name="పాఠంపెట్టె 5"/>
          <p:cNvSpPr txBox="1"/>
          <p:nvPr/>
        </p:nvSpPr>
        <p:spPr>
          <a:xfrm>
            <a:off x="472611" y="4623371"/>
            <a:ext cx="1114408" cy="261610"/>
          </a:xfrm>
          <a:prstGeom prst="rect">
            <a:avLst/>
          </a:prstGeom>
          <a:noFill/>
        </p:spPr>
        <p:txBody>
          <a:bodyPr wrap="none" rtlCol="0">
            <a:spAutoFit/>
          </a:bodyPr>
          <a:lstStyle/>
          <a:p>
            <a:r>
              <a:rPr lang="en-US" sz="1100" dirty="0" smtClean="0">
                <a:latin typeface="Arial Narrow" panose="020B0606020202030204" pitchFamily="34" charset="0"/>
              </a:rPr>
              <a:t>Ref: (T2-Chap 15)</a:t>
            </a:r>
            <a:endParaRPr lang="en-IN" sz="1100" dirty="0">
              <a:latin typeface="Arial Narrow" panose="020B0606020202030204" pitchFamily="34" charset="0"/>
            </a:endParaRPr>
          </a:p>
        </p:txBody>
      </p:sp>
      <p:pic>
        <p:nvPicPr>
          <p:cNvPr id="1026" name="Picture 2" descr="Image result for risk planning in ag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1284" y="2121823"/>
            <a:ext cx="3077916" cy="160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637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Risk Mitigation is Inherent in Agile</a:t>
            </a:r>
            <a:endParaRPr lang="en-IN" dirty="0"/>
          </a:p>
        </p:txBody>
      </p:sp>
      <p:sp>
        <p:nvSpPr>
          <p:cNvPr id="3" name="విషయ స్థాన సంగ్రహకం 2"/>
          <p:cNvSpPr>
            <a:spLocks noGrp="1"/>
          </p:cNvSpPr>
          <p:nvPr>
            <p:ph idx="1"/>
          </p:nvPr>
        </p:nvSpPr>
        <p:spPr>
          <a:xfrm>
            <a:off x="274320" y="754380"/>
            <a:ext cx="7780619" cy="1115517"/>
          </a:xfrm>
        </p:spPr>
        <p:txBody>
          <a:bodyPr/>
          <a:lstStyle/>
          <a:p>
            <a:pPr algn="l"/>
            <a:r>
              <a:rPr lang="en-US" sz="1400" dirty="0" smtClean="0"/>
              <a:t>Short Development Cycles (Sprints) and Daily Scrum Meetings trap all potential risks early on in the Project and take decisions by adapting Product-backlog and Scrum Process if necessary</a:t>
            </a:r>
          </a:p>
          <a:p>
            <a:pPr algn="l"/>
            <a:r>
              <a:rPr lang="en-US" sz="1400" dirty="0" smtClean="0"/>
              <a:t>The definition of “</a:t>
            </a:r>
            <a:r>
              <a:rPr lang="en-US" sz="1400" i="1" dirty="0" smtClean="0"/>
              <a:t>Done</a:t>
            </a:r>
            <a:r>
              <a:rPr lang="en-US" sz="1400" dirty="0" smtClean="0"/>
              <a:t>: Developed, Tested, Integrated and Documented” reduces risk factor by creating a Product that meetings this definition in </a:t>
            </a:r>
            <a:r>
              <a:rPr lang="en-US" sz="1400" i="1" dirty="0" smtClean="0"/>
              <a:t>every</a:t>
            </a:r>
            <a:r>
              <a:rPr lang="en-US" sz="1400" dirty="0" smtClean="0"/>
              <a:t> Sprint</a:t>
            </a:r>
            <a:endParaRPr lang="en-IN" sz="1400" dirty="0"/>
          </a:p>
        </p:txBody>
      </p:sp>
      <p:pic>
        <p:nvPicPr>
          <p:cNvPr id="4" name="చిత్రం 3"/>
          <p:cNvPicPr>
            <a:picLocks noChangeAspect="1"/>
          </p:cNvPicPr>
          <p:nvPr/>
        </p:nvPicPr>
        <p:blipFill>
          <a:blip r:embed="rId2"/>
          <a:stretch>
            <a:fillRect/>
          </a:stretch>
        </p:blipFill>
        <p:spPr>
          <a:xfrm>
            <a:off x="4164629" y="1997387"/>
            <a:ext cx="4686647" cy="2365275"/>
          </a:xfrm>
          <a:prstGeom prst="rect">
            <a:avLst/>
          </a:prstGeom>
        </p:spPr>
      </p:pic>
      <p:pic>
        <p:nvPicPr>
          <p:cNvPr id="5" name="చిత్రం 4"/>
          <p:cNvPicPr>
            <a:picLocks noChangeAspect="1"/>
          </p:cNvPicPr>
          <p:nvPr/>
        </p:nvPicPr>
        <p:blipFill rotWithShape="1">
          <a:blip r:embed="rId3"/>
          <a:srcRect l="1757" t="4398" r="3931"/>
          <a:stretch/>
        </p:blipFill>
        <p:spPr>
          <a:xfrm>
            <a:off x="274319" y="1924641"/>
            <a:ext cx="3893539" cy="1548024"/>
          </a:xfrm>
          <a:prstGeom prst="rect">
            <a:avLst/>
          </a:prstGeom>
        </p:spPr>
      </p:pic>
      <p:sp>
        <p:nvSpPr>
          <p:cNvPr id="6" name="పాఠంపెట్టె 5"/>
          <p:cNvSpPr txBox="1"/>
          <p:nvPr/>
        </p:nvSpPr>
        <p:spPr>
          <a:xfrm>
            <a:off x="472611" y="4623371"/>
            <a:ext cx="1114408" cy="261610"/>
          </a:xfrm>
          <a:prstGeom prst="rect">
            <a:avLst/>
          </a:prstGeom>
          <a:noFill/>
        </p:spPr>
        <p:txBody>
          <a:bodyPr wrap="none" rtlCol="0">
            <a:spAutoFit/>
          </a:bodyPr>
          <a:lstStyle/>
          <a:p>
            <a:r>
              <a:rPr lang="en-US" sz="1100" dirty="0" smtClean="0">
                <a:latin typeface="Arial Narrow" panose="020B0606020202030204" pitchFamily="34" charset="0"/>
              </a:rPr>
              <a:t>Ref: (T2-Chap 15)</a:t>
            </a:r>
            <a:endParaRPr lang="en-IN" sz="1100" dirty="0">
              <a:latin typeface="Arial Narrow" panose="020B0606020202030204" pitchFamily="34" charset="0"/>
            </a:endParaRPr>
          </a:p>
        </p:txBody>
      </p:sp>
    </p:spTree>
    <p:extLst>
      <p:ext uri="{BB962C8B-B14F-4D97-AF65-F5344CB8AC3E}">
        <p14:creationId xmlns:p14="http://schemas.microsoft.com/office/powerpoint/2010/main" val="2681445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142702" y="96158"/>
            <a:ext cx="7357432" cy="582930"/>
          </a:xfrm>
        </p:spPr>
        <p:txBody>
          <a:bodyPr/>
          <a:lstStyle/>
          <a:p>
            <a:r>
              <a:rPr lang="en-US" sz="2000" dirty="0" smtClean="0"/>
              <a:t>Summary: </a:t>
            </a:r>
            <a:r>
              <a:rPr lang="en-US" sz="2000" dirty="0" smtClean="0"/>
              <a:t>Quality and Risk Management in Agile</a:t>
            </a:r>
            <a:endParaRPr lang="en-IN" sz="2000" dirty="0"/>
          </a:p>
        </p:txBody>
      </p:sp>
      <p:sp>
        <p:nvSpPr>
          <p:cNvPr id="3" name="విషయ స్థాన సంగ్రహకం 2"/>
          <p:cNvSpPr>
            <a:spLocks noGrp="1"/>
          </p:cNvSpPr>
          <p:nvPr>
            <p:ph idx="1"/>
          </p:nvPr>
        </p:nvSpPr>
        <p:spPr/>
        <p:txBody>
          <a:bodyPr/>
          <a:lstStyle/>
          <a:p>
            <a:pPr algn="l"/>
            <a:endParaRPr lang="en-US" sz="1600" dirty="0" smtClean="0"/>
          </a:p>
          <a:p>
            <a:pPr algn="l"/>
            <a:endParaRPr lang="en-IN" sz="1600" dirty="0"/>
          </a:p>
        </p:txBody>
      </p:sp>
      <p:sp>
        <p:nvSpPr>
          <p:cNvPr id="4" name="విషయ స్థాన సంగ్రహకం 2"/>
          <p:cNvSpPr txBox="1">
            <a:spLocks/>
          </p:cNvSpPr>
          <p:nvPr/>
        </p:nvSpPr>
        <p:spPr bwMode="auto">
          <a:xfrm>
            <a:off x="245444" y="809124"/>
            <a:ext cx="7151949"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800" kern="1200">
                <a:solidFill>
                  <a:schemeClr val="tx1"/>
                </a:solidFill>
                <a:latin typeface="Arial" pitchFamily="34" charset="0"/>
                <a:ea typeface="+mn-ea"/>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b="1" kern="1200">
                <a:solidFill>
                  <a:schemeClr val="tx1"/>
                </a:solidFill>
                <a:effectLst/>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a:r>
              <a:rPr lang="en-US" sz="1400" smtClean="0"/>
              <a:t>Quality and Risk Management are embedded in the Agile Process itself</a:t>
            </a:r>
          </a:p>
          <a:p>
            <a:pPr algn="l"/>
            <a:r>
              <a:rPr lang="en-US" sz="1400" smtClean="0"/>
              <a:t>Testing is integrated into Development (‘</a:t>
            </a:r>
            <a:r>
              <a:rPr lang="en-US" sz="1400" i="1" smtClean="0"/>
              <a:t>Done</a:t>
            </a:r>
            <a:r>
              <a:rPr lang="en-US" sz="1400" smtClean="0"/>
              <a:t>’ definition includes all Testing activities for every intermediate working product of Scrum Team)</a:t>
            </a:r>
          </a:p>
          <a:p>
            <a:pPr algn="l"/>
            <a:r>
              <a:rPr lang="en-US" sz="1400" smtClean="0"/>
              <a:t>Quality and Risks are reviewed and acted upon in every Meeting (Daily Scrum, Sprint Review and Sprint Retrospective)</a:t>
            </a:r>
          </a:p>
          <a:p>
            <a:pPr algn="l"/>
            <a:r>
              <a:rPr lang="en-US" sz="1400" smtClean="0"/>
              <a:t>Product Owner and Scrum Master are empowered to deal with Risks of Quality or Schedule/Cost overruns as and when they surface</a:t>
            </a:r>
          </a:p>
          <a:p>
            <a:pPr algn="l"/>
            <a:r>
              <a:rPr lang="en-US" sz="1400" smtClean="0"/>
              <a:t>Ensures Transparency and Open Discussion of issues of Quality/Risk through highly visible Task-boards and Face-to-face Communication</a:t>
            </a:r>
          </a:p>
          <a:p>
            <a:pPr algn="l"/>
            <a:r>
              <a:rPr lang="en-US" sz="1400" smtClean="0"/>
              <a:t>Pair-programming ensures continuous Peer-review by working in pairs of Developer-Tester/Reviewer with one overlooking the other</a:t>
            </a:r>
          </a:p>
          <a:p>
            <a:pPr algn="l"/>
            <a:r>
              <a:rPr lang="en-US" sz="1400" smtClean="0"/>
              <a:t>The inherent Structure of Scrum—Product Owner, Scrum Master and Collective Ownership of the Product along with involvement of Customer and Key Stakeholders—safeguards against many of the impediments to Quality or Risks in the Project</a:t>
            </a:r>
          </a:p>
          <a:p>
            <a:pPr algn="l"/>
            <a:endParaRPr lang="en-US" sz="1400" smtClean="0"/>
          </a:p>
          <a:p>
            <a:pPr algn="l"/>
            <a:endParaRPr lang="en-US" sz="1400" smtClean="0"/>
          </a:p>
          <a:p>
            <a:pPr algn="l"/>
            <a:endParaRPr lang="en-US" sz="1400" smtClean="0"/>
          </a:p>
          <a:p>
            <a:pPr algn="l"/>
            <a:endParaRPr lang="en-IN" sz="1400" dirty="0"/>
          </a:p>
        </p:txBody>
      </p:sp>
    </p:spTree>
    <p:extLst>
      <p:ext uri="{BB962C8B-B14F-4D97-AF65-F5344CB8AC3E}">
        <p14:creationId xmlns:p14="http://schemas.microsoft.com/office/powerpoint/2010/main" val="690890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పాఠంపెట్టె 1"/>
          <p:cNvSpPr txBox="1"/>
          <p:nvPr/>
        </p:nvSpPr>
        <p:spPr>
          <a:xfrm>
            <a:off x="2825394" y="1325366"/>
            <a:ext cx="2749984" cy="830997"/>
          </a:xfrm>
          <a:prstGeom prst="rect">
            <a:avLst/>
          </a:prstGeom>
          <a:noFill/>
        </p:spPr>
        <p:txBody>
          <a:bodyPr wrap="none" rtlCol="0">
            <a:spAutoFit/>
          </a:bodyPr>
          <a:lstStyle/>
          <a:p>
            <a:r>
              <a:rPr lang="en-US" sz="4800" dirty="0" smtClean="0"/>
              <a:t>Thank You</a:t>
            </a:r>
            <a:endParaRPr lang="en-IN" sz="4800" dirty="0"/>
          </a:p>
        </p:txBody>
      </p:sp>
      <p:sp>
        <p:nvSpPr>
          <p:cNvPr id="3" name="పాఠంపెట్టె 2"/>
          <p:cNvSpPr txBox="1"/>
          <p:nvPr/>
        </p:nvSpPr>
        <p:spPr>
          <a:xfrm>
            <a:off x="318879" y="4407613"/>
            <a:ext cx="6752618" cy="492443"/>
          </a:xfrm>
          <a:prstGeom prst="rect">
            <a:avLst/>
          </a:prstGeom>
          <a:noFill/>
        </p:spPr>
        <p:txBody>
          <a:bodyPr wrap="none" rtlCol="0">
            <a:spAutoFit/>
          </a:bodyPr>
          <a:lstStyle/>
          <a:p>
            <a:r>
              <a:rPr lang="en-US" sz="1200" dirty="0" smtClean="0">
                <a:latin typeface="Arial Narrow" panose="020B0606020202030204" pitchFamily="34" charset="0"/>
              </a:rPr>
              <a:t>©  Copyrights of original Authors are duly acknowledged </a:t>
            </a:r>
          </a:p>
          <a:p>
            <a:r>
              <a:rPr lang="en-US" sz="1400" dirty="0" smtClean="0">
                <a:latin typeface="Arial Narrow" panose="020B0606020202030204" pitchFamily="34" charset="0"/>
              </a:rPr>
              <a:t>™ ® </a:t>
            </a:r>
            <a:r>
              <a:rPr lang="en-US" sz="1200" dirty="0">
                <a:latin typeface="Arial Narrow" panose="020B0606020202030204" pitchFamily="34" charset="0"/>
              </a:rPr>
              <a:t> </a:t>
            </a:r>
            <a:r>
              <a:rPr lang="en-US" sz="1200" dirty="0" smtClean="0">
                <a:latin typeface="Arial Narrow" panose="020B0606020202030204" pitchFamily="34" charset="0"/>
              </a:rPr>
              <a:t>All Trademarks, Registered Trademarks referred in this document are the property of their respective owners</a:t>
            </a:r>
            <a:endParaRPr lang="en-IN" sz="1200" dirty="0">
              <a:latin typeface="Arial Narrow" panose="020B0606020202030204" pitchFamily="34" charset="0"/>
            </a:endParaRPr>
          </a:p>
        </p:txBody>
      </p:sp>
    </p:spTree>
    <p:extLst>
      <p:ext uri="{BB962C8B-B14F-4D97-AF65-F5344CB8AC3E}">
        <p14:creationId xmlns:p14="http://schemas.microsoft.com/office/powerpoint/2010/main" val="3759731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Text/Reference Books</a:t>
            </a:r>
            <a:endParaRPr lang="en-US" dirty="0"/>
          </a:p>
        </p:txBody>
      </p:sp>
      <p:pic>
        <p:nvPicPr>
          <p:cNvPr id="1032" name="Picture 8" descr="Image result for agile project management for dummies 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356" y="1331980"/>
            <a:ext cx="2483712" cy="3137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gile for dumm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144" y="1331980"/>
            <a:ext cx="2195988" cy="3137757"/>
          </a:xfrm>
          <a:prstGeom prst="rect">
            <a:avLst/>
          </a:prstGeom>
          <a:noFill/>
          <a:extLst>
            <a:ext uri="{909E8E84-426E-40DD-AFC4-6F175D3DCCD1}">
              <a14:hiddenFill xmlns:a14="http://schemas.microsoft.com/office/drawing/2010/main">
                <a:solidFill>
                  <a:srgbClr val="FFFFFF"/>
                </a:solidFill>
              </a14:hiddenFill>
            </a:ext>
          </a:extLst>
        </p:spPr>
      </p:pic>
      <p:sp>
        <p:nvSpPr>
          <p:cNvPr id="8" name="పాఠంపెట్టె 7"/>
          <p:cNvSpPr txBox="1"/>
          <p:nvPr/>
        </p:nvSpPr>
        <p:spPr>
          <a:xfrm>
            <a:off x="755730" y="4565015"/>
            <a:ext cx="7353081" cy="461665"/>
          </a:xfrm>
          <a:prstGeom prst="rect">
            <a:avLst/>
          </a:prstGeom>
          <a:noFill/>
        </p:spPr>
        <p:txBody>
          <a:bodyPr wrap="square" rtlCol="0">
            <a:spAutoFit/>
          </a:bodyPr>
          <a:lstStyle/>
          <a:p>
            <a:pPr algn="r"/>
            <a:r>
              <a:rPr lang="en-US" sz="1200" dirty="0" smtClean="0">
                <a:latin typeface="Arial Narrow" panose="020B0606020202030204" pitchFamily="34" charset="0"/>
                <a:sym typeface="Wingdings" panose="05000000000000000000" pitchFamily="2" charset="2"/>
              </a:rPr>
              <a:t> </a:t>
            </a:r>
            <a:r>
              <a:rPr lang="en-US" sz="1200" dirty="0" smtClean="0">
                <a:latin typeface="Arial Narrow" panose="020B0606020202030204" pitchFamily="34" charset="0"/>
              </a:rPr>
              <a:t>As this field is evolutionary, the student is advised to stay tuned to the current and emerging practices by referring to their own organization’s documentation as well as Net sources</a:t>
            </a:r>
            <a:endParaRPr lang="en-IN" sz="1200" dirty="0">
              <a:latin typeface="Arial Narrow" panose="020B0606020202030204" pitchFamily="34" charset="0"/>
            </a:endParaRPr>
          </a:p>
        </p:txBody>
      </p:sp>
      <p:grpSp>
        <p:nvGrpSpPr>
          <p:cNvPr id="9" name="సమూహం 8"/>
          <p:cNvGrpSpPr/>
          <p:nvPr/>
        </p:nvGrpSpPr>
        <p:grpSpPr>
          <a:xfrm>
            <a:off x="1103207" y="794913"/>
            <a:ext cx="6775519" cy="460525"/>
            <a:chOff x="1103207" y="794913"/>
            <a:chExt cx="6775519" cy="460525"/>
          </a:xfrm>
        </p:grpSpPr>
        <p:sp>
          <p:nvSpPr>
            <p:cNvPr id="7" name="32-బిందువుల నక్షత్రం 6"/>
            <p:cNvSpPr/>
            <p:nvPr/>
          </p:nvSpPr>
          <p:spPr>
            <a:xfrm>
              <a:off x="1103207" y="794913"/>
              <a:ext cx="852755" cy="441789"/>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T1</a:t>
              </a:r>
              <a:endParaRPr lang="en-IN" b="1" dirty="0"/>
            </a:p>
          </p:txBody>
        </p:sp>
        <p:sp>
          <p:nvSpPr>
            <p:cNvPr id="12" name="32-బిందువుల నక్షత్రం 11"/>
            <p:cNvSpPr/>
            <p:nvPr/>
          </p:nvSpPr>
          <p:spPr>
            <a:xfrm>
              <a:off x="3920834" y="794913"/>
              <a:ext cx="852755" cy="441789"/>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T2</a:t>
              </a:r>
              <a:endParaRPr lang="en-IN" b="1" dirty="0"/>
            </a:p>
          </p:txBody>
        </p:sp>
        <p:sp>
          <p:nvSpPr>
            <p:cNvPr id="14" name="32-బిందువుల నక్షత్రం 13"/>
            <p:cNvSpPr/>
            <p:nvPr/>
          </p:nvSpPr>
          <p:spPr>
            <a:xfrm>
              <a:off x="5844306" y="794913"/>
              <a:ext cx="2034420" cy="460525"/>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Compliments of IBM</a:t>
              </a:r>
              <a:endParaRPr lang="en-IN" sz="1200" b="1" dirty="0"/>
            </a:p>
          </p:txBody>
        </p:sp>
      </p:grpSp>
      <p:pic>
        <p:nvPicPr>
          <p:cNvPr id="3074" name="Picture 2" descr="Image result for iterative and evolutionary and agile Larman"/>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05014" y="1331979"/>
            <a:ext cx="2380266" cy="3163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pPr algn="ctr"/>
            <a:r>
              <a:rPr lang="en-US" dirty="0" smtClean="0"/>
              <a:t>Topics</a:t>
            </a:r>
            <a:endParaRPr lang="en-IN" dirty="0"/>
          </a:p>
        </p:txBody>
      </p:sp>
      <p:sp>
        <p:nvSpPr>
          <p:cNvPr id="3" name="విషయ స్థాన సంగ్రహకం 2"/>
          <p:cNvSpPr>
            <a:spLocks noGrp="1"/>
          </p:cNvSpPr>
          <p:nvPr>
            <p:ph idx="1"/>
          </p:nvPr>
        </p:nvSpPr>
        <p:spPr>
          <a:xfrm>
            <a:off x="1843332" y="824612"/>
            <a:ext cx="3612246" cy="1403194"/>
          </a:xfrm>
        </p:spPr>
        <p:txBody>
          <a:bodyPr/>
          <a:lstStyle/>
          <a:p>
            <a:pPr marL="0" lvl="0" indent="0" algn="ctr">
              <a:buNone/>
            </a:pPr>
            <a:r>
              <a:rPr lang="en-US" b="1" u="sng" dirty="0" smtClean="0"/>
              <a:t>Quality Management in Agile</a:t>
            </a:r>
          </a:p>
          <a:p>
            <a:pPr lvl="0" algn="l"/>
            <a:r>
              <a:rPr lang="en-US" dirty="0" smtClean="0"/>
              <a:t>Managing Quality in Agile</a:t>
            </a:r>
          </a:p>
          <a:p>
            <a:pPr lvl="0" algn="l"/>
            <a:r>
              <a:rPr lang="en-US" dirty="0" smtClean="0"/>
              <a:t>Integrated Testing in </a:t>
            </a:r>
            <a:r>
              <a:rPr lang="en-US" dirty="0" smtClean="0"/>
              <a:t>Agile</a:t>
            </a:r>
          </a:p>
          <a:p>
            <a:pPr lvl="0" algn="l"/>
            <a:r>
              <a:rPr lang="en-US" dirty="0" smtClean="0"/>
              <a:t>Managing Risks in Agile</a:t>
            </a:r>
            <a:r>
              <a:rPr lang="en-US" dirty="0" smtClean="0"/>
              <a:t> </a:t>
            </a:r>
            <a:endParaRPr lang="en-US" dirty="0" smtClean="0"/>
          </a:p>
          <a:p>
            <a:pPr marL="0" lvl="0" indent="0" algn="l">
              <a:buNone/>
            </a:pPr>
            <a:endParaRPr lang="en-IN" dirty="0"/>
          </a:p>
        </p:txBody>
      </p:sp>
      <p:pic>
        <p:nvPicPr>
          <p:cNvPr id="1028" name="Picture 4" descr="Image result for Quality dilbe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041" y="2598968"/>
            <a:ext cx="7284500" cy="226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093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Ensuring Quality: Traditional vs. </a:t>
            </a:r>
            <a:r>
              <a:rPr lang="en-US" dirty="0" smtClean="0">
                <a:solidFill>
                  <a:srgbClr val="002060"/>
                </a:solidFill>
              </a:rPr>
              <a:t>Agile</a:t>
            </a:r>
            <a:endParaRPr lang="en-IN" dirty="0">
              <a:solidFill>
                <a:srgbClr val="002060"/>
              </a:solidFill>
            </a:endParaRPr>
          </a:p>
        </p:txBody>
      </p:sp>
      <p:sp>
        <p:nvSpPr>
          <p:cNvPr id="3" name="విషయ స్థాన సంగ్రహకం 2"/>
          <p:cNvSpPr>
            <a:spLocks noGrp="1"/>
          </p:cNvSpPr>
          <p:nvPr>
            <p:ph idx="1"/>
          </p:nvPr>
        </p:nvSpPr>
        <p:spPr>
          <a:xfrm>
            <a:off x="245445" y="898218"/>
            <a:ext cx="7172497" cy="3396380"/>
          </a:xfrm>
        </p:spPr>
        <p:txBody>
          <a:bodyPr/>
          <a:lstStyle/>
          <a:p>
            <a:pPr algn="l"/>
            <a:r>
              <a:rPr lang="en-US" sz="1600" dirty="0" smtClean="0"/>
              <a:t>Testing is the Last Phase of the Project   vs. </a:t>
            </a:r>
            <a:r>
              <a:rPr lang="en-US" sz="1600" dirty="0" smtClean="0">
                <a:solidFill>
                  <a:srgbClr val="002060"/>
                </a:solidFill>
              </a:rPr>
              <a:t>Daily Activity as part of Sprint</a:t>
            </a:r>
          </a:p>
          <a:p>
            <a:pPr algn="l"/>
            <a:r>
              <a:rPr lang="en-US" sz="1600" dirty="0" smtClean="0"/>
              <a:t>Reliance of Manual Testing (unit)  vs. </a:t>
            </a:r>
            <a:r>
              <a:rPr lang="en-US" sz="1600" dirty="0" smtClean="0">
                <a:solidFill>
                  <a:srgbClr val="002060"/>
                </a:solidFill>
              </a:rPr>
              <a:t>Automated Test Tools (necessary)</a:t>
            </a:r>
          </a:p>
          <a:p>
            <a:pPr algn="l"/>
            <a:r>
              <a:rPr lang="en-US" sz="1600" dirty="0" smtClean="0"/>
              <a:t>Reactive (fixing discovered bugs/issues) vs. </a:t>
            </a:r>
            <a:r>
              <a:rPr lang="en-US" sz="1600" dirty="0" smtClean="0">
                <a:solidFill>
                  <a:srgbClr val="002060"/>
                </a:solidFill>
              </a:rPr>
              <a:t>Focus on Proactive practices (Pair Programming, Coding Standards, and Face-to-Face Communication)</a:t>
            </a:r>
          </a:p>
          <a:p>
            <a:pPr algn="l"/>
            <a:r>
              <a:rPr lang="en-US" sz="1600" dirty="0" smtClean="0"/>
              <a:t>Risk is more when Problems surface at the end  vs. </a:t>
            </a:r>
            <a:r>
              <a:rPr lang="en-US" sz="1600" dirty="0" smtClean="0">
                <a:solidFill>
                  <a:srgbClr val="002060"/>
                </a:solidFill>
              </a:rPr>
              <a:t>Risk is avoided by addressing it in early Sprints</a:t>
            </a:r>
          </a:p>
          <a:p>
            <a:pPr algn="l"/>
            <a:r>
              <a:rPr lang="en-US" sz="1600" dirty="0" smtClean="0"/>
              <a:t>Bugs are hard to discover at the end of Project vs. </a:t>
            </a:r>
            <a:r>
              <a:rPr lang="en-US" sz="1600" dirty="0" smtClean="0">
                <a:solidFill>
                  <a:srgbClr val="002060"/>
                </a:solidFill>
              </a:rPr>
              <a:t>Finding and Fixing Bugs in small iterations of little code is easy</a:t>
            </a:r>
          </a:p>
          <a:p>
            <a:pPr algn="l"/>
            <a:r>
              <a:rPr lang="en-US" sz="1600" dirty="0" smtClean="0"/>
              <a:t>Testing gets compromised as Project reaches deadlines  vs. </a:t>
            </a:r>
            <a:r>
              <a:rPr lang="en-US" sz="1600" dirty="0" smtClean="0">
                <a:solidFill>
                  <a:srgbClr val="002060"/>
                </a:solidFill>
              </a:rPr>
              <a:t>Testing is continuous activity and is integrated into daily development (Continuous Testing)</a:t>
            </a:r>
          </a:p>
          <a:p>
            <a:pPr algn="l"/>
            <a:endParaRPr lang="en-US" sz="1600" dirty="0" smtClean="0"/>
          </a:p>
          <a:p>
            <a:pPr algn="l"/>
            <a:endParaRPr lang="en-IN" sz="1600" dirty="0"/>
          </a:p>
        </p:txBody>
      </p:sp>
      <p:sp>
        <p:nvSpPr>
          <p:cNvPr id="4" name="పాఠంపెట్టె 3"/>
          <p:cNvSpPr txBox="1"/>
          <p:nvPr/>
        </p:nvSpPr>
        <p:spPr>
          <a:xfrm>
            <a:off x="472611" y="4623371"/>
            <a:ext cx="1114408" cy="261610"/>
          </a:xfrm>
          <a:prstGeom prst="rect">
            <a:avLst/>
          </a:prstGeom>
          <a:noFill/>
        </p:spPr>
        <p:txBody>
          <a:bodyPr wrap="none" rtlCol="0">
            <a:spAutoFit/>
          </a:bodyPr>
          <a:lstStyle/>
          <a:p>
            <a:r>
              <a:rPr lang="en-US" sz="1100" dirty="0" smtClean="0">
                <a:latin typeface="Arial Narrow" panose="020B0606020202030204" pitchFamily="34" charset="0"/>
              </a:rPr>
              <a:t>Ref: (T2-Chap 15)</a:t>
            </a:r>
            <a:endParaRPr lang="en-IN" sz="1100" dirty="0">
              <a:latin typeface="Arial Narrow" panose="020B0606020202030204" pitchFamily="34" charset="0"/>
            </a:endParaRPr>
          </a:p>
        </p:txBody>
      </p:sp>
    </p:spTree>
    <p:extLst>
      <p:ext uri="{BB962C8B-B14F-4D97-AF65-F5344CB8AC3E}">
        <p14:creationId xmlns:p14="http://schemas.microsoft.com/office/powerpoint/2010/main" val="3277002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Quality is Integrated into Agile </a:t>
            </a:r>
            <a:r>
              <a:rPr lang="en-US" dirty="0" smtClean="0"/>
              <a:t>Methods</a:t>
            </a:r>
            <a:endParaRPr lang="en-IN" dirty="0"/>
          </a:p>
        </p:txBody>
      </p:sp>
      <p:pic>
        <p:nvPicPr>
          <p:cNvPr id="2050" name="Picture 2" descr="Diagram of a continuous testing proc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7268" y="3144963"/>
            <a:ext cx="4043909" cy="1284980"/>
          </a:xfrm>
          <a:prstGeom prst="rect">
            <a:avLst/>
          </a:prstGeom>
          <a:noFill/>
          <a:extLst>
            <a:ext uri="{909E8E84-426E-40DD-AFC4-6F175D3DCCD1}">
              <a14:hiddenFill xmlns:a14="http://schemas.microsoft.com/office/drawing/2010/main">
                <a:solidFill>
                  <a:srgbClr val="FFFFFF"/>
                </a:solidFill>
              </a14:hiddenFill>
            </a:ext>
          </a:extLst>
        </p:spPr>
      </p:pic>
      <p:sp>
        <p:nvSpPr>
          <p:cNvPr id="4" name="దీర్ఘచతురస్రం 3"/>
          <p:cNvSpPr/>
          <p:nvPr/>
        </p:nvSpPr>
        <p:spPr>
          <a:xfrm>
            <a:off x="163251" y="945378"/>
            <a:ext cx="8374574" cy="1815882"/>
          </a:xfrm>
          <a:prstGeom prst="rect">
            <a:avLst/>
          </a:prstGeom>
        </p:spPr>
        <p:txBody>
          <a:bodyPr wrap="square">
            <a:spAutoFit/>
          </a:bodyPr>
          <a:lstStyle/>
          <a:p>
            <a:pPr marL="342900" indent="-342900">
              <a:buFont typeface="+mj-lt"/>
              <a:buAutoNum type="arabicPeriod"/>
            </a:pPr>
            <a:r>
              <a:rPr lang="en-IN" sz="1600" b="1" dirty="0" smtClean="0">
                <a:solidFill>
                  <a:srgbClr val="000000"/>
                </a:solidFill>
                <a:latin typeface="open-sans"/>
              </a:rPr>
              <a:t>Test Continuously</a:t>
            </a:r>
            <a:r>
              <a:rPr lang="en-IN" sz="1600" dirty="0" smtClean="0">
                <a:solidFill>
                  <a:srgbClr val="000000"/>
                </a:solidFill>
                <a:latin typeface="open-sans"/>
              </a:rPr>
              <a:t>: Testing </a:t>
            </a:r>
            <a:r>
              <a:rPr lang="en-IN" sz="1600" dirty="0">
                <a:solidFill>
                  <a:srgbClr val="000000"/>
                </a:solidFill>
                <a:latin typeface="open-sans"/>
              </a:rPr>
              <a:t>begins in the first sprint, and the scrum team evaluates quality throughout each sprint, finding and fixing any problems immediately</a:t>
            </a:r>
            <a:r>
              <a:rPr lang="en-IN" sz="1600" dirty="0" smtClean="0">
                <a:solidFill>
                  <a:srgbClr val="000000"/>
                </a:solidFill>
                <a:latin typeface="open-sans"/>
              </a:rPr>
              <a:t>.</a:t>
            </a:r>
          </a:p>
          <a:p>
            <a:pPr marL="342900" indent="-342900">
              <a:buFont typeface="+mj-lt"/>
              <a:buAutoNum type="arabicPeriod"/>
            </a:pPr>
            <a:r>
              <a:rPr lang="en-US" sz="1600" b="1" dirty="0" smtClean="0">
                <a:solidFill>
                  <a:srgbClr val="000000"/>
                </a:solidFill>
                <a:latin typeface="open-sans"/>
              </a:rPr>
              <a:t>Proactive Prevention</a:t>
            </a:r>
            <a:r>
              <a:rPr lang="en-US" sz="1600" dirty="0" smtClean="0">
                <a:solidFill>
                  <a:srgbClr val="000000"/>
                </a:solidFill>
                <a:latin typeface="open-sans"/>
              </a:rPr>
              <a:t>: Building Acceptance criteria into User Stories</a:t>
            </a:r>
          </a:p>
          <a:p>
            <a:pPr marL="342900" indent="-342900">
              <a:buFont typeface="+mj-lt"/>
              <a:buAutoNum type="arabicPeriod"/>
            </a:pPr>
            <a:r>
              <a:rPr lang="en-US" sz="1600" b="1" dirty="0" smtClean="0">
                <a:solidFill>
                  <a:srgbClr val="000000"/>
                </a:solidFill>
                <a:latin typeface="open-sans"/>
              </a:rPr>
              <a:t>Inspecting Regularly and Adapting as Needed</a:t>
            </a:r>
            <a:r>
              <a:rPr lang="en-US" sz="1600" dirty="0" smtClean="0">
                <a:solidFill>
                  <a:srgbClr val="000000"/>
                </a:solidFill>
                <a:latin typeface="open-sans"/>
              </a:rPr>
              <a:t>: Product (during Sprint Review) and Process (during Sprint Retrospective) are reviewed and adapted as per the need</a:t>
            </a:r>
          </a:p>
          <a:p>
            <a:pPr marL="342900" indent="-342900">
              <a:buFont typeface="+mj-lt"/>
              <a:buAutoNum type="arabicPeriod"/>
            </a:pPr>
            <a:r>
              <a:rPr lang="en-US" sz="1600" b="1" dirty="0" smtClean="0">
                <a:solidFill>
                  <a:srgbClr val="000000"/>
                </a:solidFill>
                <a:latin typeface="open-sans"/>
              </a:rPr>
              <a:t>Use of Automated Test-tools </a:t>
            </a:r>
            <a:r>
              <a:rPr lang="en-US" sz="1600" dirty="0" smtClean="0">
                <a:solidFill>
                  <a:srgbClr val="000000"/>
                </a:solidFill>
                <a:latin typeface="open-sans"/>
              </a:rPr>
              <a:t>help embed Testing in Daily activities and in every Sprint</a:t>
            </a:r>
            <a:endParaRPr lang="en-IN" sz="1600" dirty="0"/>
          </a:p>
        </p:txBody>
      </p:sp>
      <p:pic>
        <p:nvPicPr>
          <p:cNvPr id="5" name="Picture 2" descr="A progress chart shows all of the activities that are in the To Do, Progress and Done se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546" y="2824614"/>
            <a:ext cx="3433858" cy="160532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పాఠంపెట్టె 5"/>
          <p:cNvSpPr txBox="1"/>
          <p:nvPr/>
        </p:nvSpPr>
        <p:spPr>
          <a:xfrm>
            <a:off x="472611" y="4623371"/>
            <a:ext cx="1114408" cy="261610"/>
          </a:xfrm>
          <a:prstGeom prst="rect">
            <a:avLst/>
          </a:prstGeom>
          <a:noFill/>
        </p:spPr>
        <p:txBody>
          <a:bodyPr wrap="none" rtlCol="0">
            <a:spAutoFit/>
          </a:bodyPr>
          <a:lstStyle/>
          <a:p>
            <a:r>
              <a:rPr lang="en-US" sz="1100" dirty="0" smtClean="0">
                <a:latin typeface="Arial Narrow" panose="020B0606020202030204" pitchFamily="34" charset="0"/>
              </a:rPr>
              <a:t>Ref: (T2-Chap 15)</a:t>
            </a:r>
            <a:endParaRPr lang="en-IN" sz="1100" dirty="0">
              <a:latin typeface="Arial Narrow" panose="020B0606020202030204" pitchFamily="34" charset="0"/>
            </a:endParaRPr>
          </a:p>
        </p:txBody>
      </p:sp>
    </p:spTree>
    <p:extLst>
      <p:ext uri="{BB962C8B-B14F-4D97-AF65-F5344CB8AC3E}">
        <p14:creationId xmlns:p14="http://schemas.microsoft.com/office/powerpoint/2010/main" val="3186524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5444" y="116706"/>
            <a:ext cx="7223868" cy="582930"/>
          </a:xfrm>
        </p:spPr>
        <p:txBody>
          <a:bodyPr/>
          <a:lstStyle/>
          <a:p>
            <a:r>
              <a:rPr lang="en-US" sz="2000" dirty="0" smtClean="0"/>
              <a:t>Multiple </a:t>
            </a:r>
            <a:r>
              <a:rPr lang="en-US" sz="2000" i="1" dirty="0" smtClean="0"/>
              <a:t>Feedback Loops </a:t>
            </a:r>
            <a:r>
              <a:rPr lang="en-US" sz="2000" dirty="0" smtClean="0"/>
              <a:t>Feeding Quality</a:t>
            </a:r>
            <a:endParaRPr lang="en-IN" sz="2000" dirty="0"/>
          </a:p>
        </p:txBody>
      </p:sp>
      <p:sp>
        <p:nvSpPr>
          <p:cNvPr id="3" name="విషయ స్థాన సంగ్రహకం 2"/>
          <p:cNvSpPr>
            <a:spLocks noGrp="1"/>
          </p:cNvSpPr>
          <p:nvPr>
            <p:ph idx="1"/>
          </p:nvPr>
        </p:nvSpPr>
        <p:spPr>
          <a:xfrm>
            <a:off x="344600" y="877670"/>
            <a:ext cx="6443032" cy="2081287"/>
          </a:xfrm>
        </p:spPr>
        <p:txBody>
          <a:bodyPr/>
          <a:lstStyle/>
          <a:p>
            <a:pPr algn="l"/>
            <a:r>
              <a:rPr lang="en-US" sz="1600" dirty="0" smtClean="0"/>
              <a:t>Frequent (~Daily) Feedback from Development Team, Product Owner, Stakeholders and Customer (as part of Daily Scrum, Sprint Review, Release Planning)</a:t>
            </a:r>
          </a:p>
          <a:p>
            <a:pPr algn="l"/>
            <a:r>
              <a:rPr lang="en-US" sz="1600" dirty="0" smtClean="0"/>
              <a:t>Involvement of Cross-functional Teams, Domain/Technical Experts</a:t>
            </a:r>
          </a:p>
          <a:p>
            <a:pPr algn="l"/>
            <a:r>
              <a:rPr lang="en-US" sz="1600" dirty="0" smtClean="0"/>
              <a:t>Continuous Inspecting and Adapting ensures Quality</a:t>
            </a:r>
          </a:p>
          <a:p>
            <a:pPr algn="l"/>
            <a:r>
              <a:rPr lang="en-US" sz="1600" dirty="0" smtClean="0"/>
              <a:t>Easier to Find Bugs in Short Code (of one Iteration) rather than Large Code (end of Project)</a:t>
            </a:r>
            <a:endParaRPr lang="en-IN" sz="1600" dirty="0"/>
          </a:p>
        </p:txBody>
      </p:sp>
      <p:pic>
        <p:nvPicPr>
          <p:cNvPr id="4" name="చిత్రం 3"/>
          <p:cNvPicPr>
            <a:picLocks noChangeAspect="1"/>
          </p:cNvPicPr>
          <p:nvPr/>
        </p:nvPicPr>
        <p:blipFill>
          <a:blip r:embed="rId2"/>
          <a:stretch>
            <a:fillRect/>
          </a:stretch>
        </p:blipFill>
        <p:spPr>
          <a:xfrm>
            <a:off x="1029815" y="2943546"/>
            <a:ext cx="5716670" cy="1695236"/>
          </a:xfrm>
          <a:prstGeom prst="rect">
            <a:avLst/>
          </a:prstGeom>
        </p:spPr>
      </p:pic>
      <p:sp>
        <p:nvSpPr>
          <p:cNvPr id="5" name="పాఠంపెట్టె 4"/>
          <p:cNvSpPr txBox="1"/>
          <p:nvPr/>
        </p:nvSpPr>
        <p:spPr>
          <a:xfrm>
            <a:off x="472611" y="4623371"/>
            <a:ext cx="1114408" cy="261610"/>
          </a:xfrm>
          <a:prstGeom prst="rect">
            <a:avLst/>
          </a:prstGeom>
          <a:noFill/>
        </p:spPr>
        <p:txBody>
          <a:bodyPr wrap="none" rtlCol="0">
            <a:spAutoFit/>
          </a:bodyPr>
          <a:lstStyle/>
          <a:p>
            <a:r>
              <a:rPr lang="en-US" sz="1100" dirty="0" smtClean="0">
                <a:latin typeface="Arial Narrow" panose="020B0606020202030204" pitchFamily="34" charset="0"/>
              </a:rPr>
              <a:t>Ref: (T2-Chap 15)</a:t>
            </a:r>
            <a:endParaRPr lang="en-IN" sz="1100" dirty="0">
              <a:latin typeface="Arial Narrow" panose="020B0606020202030204" pitchFamily="34" charset="0"/>
            </a:endParaRPr>
          </a:p>
        </p:txBody>
      </p:sp>
    </p:spTree>
    <p:extLst>
      <p:ext uri="{BB962C8B-B14F-4D97-AF65-F5344CB8AC3E}">
        <p14:creationId xmlns:p14="http://schemas.microsoft.com/office/powerpoint/2010/main" val="956864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389281" y="85883"/>
            <a:ext cx="7501271" cy="582930"/>
          </a:xfrm>
        </p:spPr>
        <p:txBody>
          <a:bodyPr/>
          <a:lstStyle/>
          <a:p>
            <a:r>
              <a:rPr lang="en-US" sz="2000" dirty="0" smtClean="0"/>
              <a:t>Agile Development Methods emphasize Quality</a:t>
            </a:r>
            <a:endParaRPr lang="en-IN" sz="2000" dirty="0"/>
          </a:p>
        </p:txBody>
      </p:sp>
      <p:sp>
        <p:nvSpPr>
          <p:cNvPr id="3" name="విషయ స్థాన సంగ్రహకం 2"/>
          <p:cNvSpPr>
            <a:spLocks noGrp="1"/>
          </p:cNvSpPr>
          <p:nvPr>
            <p:ph idx="1"/>
          </p:nvPr>
        </p:nvSpPr>
        <p:spPr>
          <a:xfrm>
            <a:off x="181853" y="785202"/>
            <a:ext cx="8160763" cy="4114800"/>
          </a:xfrm>
        </p:spPr>
        <p:txBody>
          <a:bodyPr/>
          <a:lstStyle/>
          <a:p>
            <a:pPr algn="l"/>
            <a:r>
              <a:rPr lang="en-US" sz="1500" b="1" dirty="0" smtClean="0"/>
              <a:t>Test-Driven Development (TDD)</a:t>
            </a:r>
            <a:r>
              <a:rPr lang="en-US" sz="1500" dirty="0" smtClean="0"/>
              <a:t>: Evolved from XP Practices, TDD focuses on creating Tests for the Requirement before coding, then ‘failing’ the Test, then ‘develops’ code to fulfil the test and then refactors the code by taking as much code as possible while the test passes</a:t>
            </a:r>
          </a:p>
          <a:p>
            <a:pPr algn="l"/>
            <a:r>
              <a:rPr lang="en-US" sz="1500" b="1" dirty="0" smtClean="0"/>
              <a:t>Pair-programming</a:t>
            </a:r>
            <a:r>
              <a:rPr lang="en-US" sz="1500" dirty="0" smtClean="0"/>
              <a:t>: XP Practice in which Developers work in pairs—both developers work at the same desk and take turns of development and testing for the same Requirement; ensures quality by constant over-the-shoulder review by the peer by providing instant error checks-and-balances</a:t>
            </a:r>
          </a:p>
          <a:p>
            <a:pPr algn="l"/>
            <a:r>
              <a:rPr lang="en-US" sz="1500" b="1" dirty="0" smtClean="0"/>
              <a:t>Peer-reviews</a:t>
            </a:r>
            <a:r>
              <a:rPr lang="en-US" sz="1500" dirty="0" smtClean="0"/>
              <a:t>: Reviewing each others’ code they are collaborative in nature by allowing peer-level experts in other groups to help ensure objective review</a:t>
            </a:r>
          </a:p>
          <a:p>
            <a:pPr algn="l"/>
            <a:r>
              <a:rPr lang="en-US" sz="1500" b="1" dirty="0" smtClean="0"/>
              <a:t>Collective Code Ownership</a:t>
            </a:r>
            <a:r>
              <a:rPr lang="en-US" sz="1500" dirty="0" smtClean="0"/>
              <a:t>: Key feature of Agile where any Team member can create, fix or change any part of the code on the project; speeds up development, fosters innovation and help find bugs quickly</a:t>
            </a:r>
          </a:p>
          <a:p>
            <a:pPr algn="l"/>
            <a:r>
              <a:rPr lang="en-US" sz="1500" b="1" dirty="0" smtClean="0"/>
              <a:t>Continuous Integration</a:t>
            </a:r>
            <a:r>
              <a:rPr lang="en-US" sz="1500" dirty="0" smtClean="0"/>
              <a:t>: Daily builds helps check how the current story built works with the rest of the product; allows resolve conflicts early on; daily code builds are necessary for running automated test-suites later in the night</a:t>
            </a:r>
            <a:endParaRPr lang="en-IN" sz="1500" dirty="0"/>
          </a:p>
        </p:txBody>
      </p:sp>
      <p:sp>
        <p:nvSpPr>
          <p:cNvPr id="4" name="పాఠంపెట్టె 3"/>
          <p:cNvSpPr txBox="1"/>
          <p:nvPr/>
        </p:nvSpPr>
        <p:spPr>
          <a:xfrm>
            <a:off x="472611" y="4623371"/>
            <a:ext cx="1114408" cy="261610"/>
          </a:xfrm>
          <a:prstGeom prst="rect">
            <a:avLst/>
          </a:prstGeom>
          <a:noFill/>
        </p:spPr>
        <p:txBody>
          <a:bodyPr wrap="none" rtlCol="0">
            <a:spAutoFit/>
          </a:bodyPr>
          <a:lstStyle/>
          <a:p>
            <a:r>
              <a:rPr lang="en-US" sz="1100" dirty="0" smtClean="0">
                <a:latin typeface="Arial Narrow" panose="020B0606020202030204" pitchFamily="34" charset="0"/>
              </a:rPr>
              <a:t>Ref: (T2-Chap 15)</a:t>
            </a:r>
            <a:endParaRPr lang="en-IN" sz="1100" dirty="0">
              <a:latin typeface="Arial Narrow" panose="020B0606020202030204" pitchFamily="34" charset="0"/>
            </a:endParaRPr>
          </a:p>
        </p:txBody>
      </p:sp>
    </p:spTree>
    <p:extLst>
      <p:ext uri="{BB962C8B-B14F-4D97-AF65-F5344CB8AC3E}">
        <p14:creationId xmlns:p14="http://schemas.microsoft.com/office/powerpoint/2010/main" val="2187645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పాఠంపెట్టె 1"/>
          <p:cNvSpPr txBox="1"/>
          <p:nvPr/>
        </p:nvSpPr>
        <p:spPr>
          <a:xfrm>
            <a:off x="811659" y="2270588"/>
            <a:ext cx="7006973" cy="523220"/>
          </a:xfrm>
          <a:prstGeom prst="rect">
            <a:avLst/>
          </a:prstGeom>
          <a:noFill/>
        </p:spPr>
        <p:txBody>
          <a:bodyPr wrap="square" rtlCol="0">
            <a:spAutoFit/>
          </a:bodyPr>
          <a:lstStyle/>
          <a:p>
            <a:pPr algn="r"/>
            <a:r>
              <a:rPr lang="en-US" sz="2800" dirty="0" smtClean="0">
                <a:solidFill>
                  <a:schemeClr val="tx2">
                    <a:lumMod val="50000"/>
                  </a:schemeClr>
                </a:solidFill>
              </a:rPr>
              <a:t>Managing Risks in Agile</a:t>
            </a:r>
            <a:r>
              <a:rPr lang="en-US" sz="2800" dirty="0" smtClean="0">
                <a:solidFill>
                  <a:schemeClr val="tx2">
                    <a:lumMod val="50000"/>
                  </a:schemeClr>
                </a:solidFill>
              </a:rPr>
              <a:t> </a:t>
            </a:r>
            <a:r>
              <a:rPr lang="en-US" sz="2800" dirty="0" smtClean="0">
                <a:sym typeface="Wingdings" panose="05000000000000000000" pitchFamily="2" charset="2"/>
              </a:rPr>
              <a:t></a:t>
            </a:r>
            <a:endParaRPr lang="en-IN" sz="2800" dirty="0"/>
          </a:p>
        </p:txBody>
      </p:sp>
    </p:spTree>
    <p:extLst>
      <p:ext uri="{BB962C8B-B14F-4D97-AF65-F5344CB8AC3E}">
        <p14:creationId xmlns:p14="http://schemas.microsoft.com/office/powerpoint/2010/main" val="1841810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306550" y="85884"/>
            <a:ext cx="5888229" cy="582930"/>
          </a:xfrm>
        </p:spPr>
        <p:txBody>
          <a:bodyPr/>
          <a:lstStyle/>
          <a:p>
            <a:r>
              <a:rPr lang="en-US" sz="1600" i="1" dirty="0" smtClean="0"/>
              <a:t>Every</a:t>
            </a:r>
            <a:r>
              <a:rPr lang="en-US" sz="1600" dirty="0" smtClean="0"/>
              <a:t> </a:t>
            </a:r>
            <a:r>
              <a:rPr lang="en-US" sz="1600" dirty="0" smtClean="0"/>
              <a:t>Meeting</a:t>
            </a:r>
            <a:r>
              <a:rPr lang="en-US" sz="1600" dirty="0" smtClean="0"/>
              <a:t> </a:t>
            </a:r>
            <a:r>
              <a:rPr lang="en-US" sz="1600" dirty="0" smtClean="0"/>
              <a:t>in the SCRUM </a:t>
            </a:r>
            <a:r>
              <a:rPr lang="en-US" sz="1600" dirty="0" smtClean="0"/>
              <a:t>Execution is </a:t>
            </a:r>
            <a:r>
              <a:rPr lang="en-US" sz="1600" dirty="0" smtClean="0"/>
              <a:t>a </a:t>
            </a:r>
            <a:r>
              <a:rPr lang="en-US" sz="1600" dirty="0" smtClean="0"/>
              <a:t>Risk Mitigation Meeting</a:t>
            </a:r>
            <a:r>
              <a:rPr lang="en-US" sz="1600" dirty="0" smtClean="0"/>
              <a:t>!</a:t>
            </a:r>
            <a:endParaRPr lang="en-IN" sz="1600" dirty="0"/>
          </a:p>
        </p:txBody>
      </p:sp>
      <p:pic>
        <p:nvPicPr>
          <p:cNvPr id="7" name="విషయ స్థాన సంగ్రహకం 6"/>
          <p:cNvPicPr>
            <a:picLocks noGrp="1" noChangeAspect="1"/>
          </p:cNvPicPr>
          <p:nvPr>
            <p:ph idx="1"/>
          </p:nvPr>
        </p:nvPicPr>
        <p:blipFill rotWithShape="1">
          <a:blip r:embed="rId2" cstate="screen">
            <a:extLst>
              <a:ext uri="{28A0092B-C50C-407E-A947-70E740481C1C}">
                <a14:useLocalDpi xmlns:a14="http://schemas.microsoft.com/office/drawing/2010/main" val="0"/>
              </a:ext>
            </a:extLst>
          </a:blip>
          <a:srcRect/>
          <a:stretch/>
        </p:blipFill>
        <p:spPr>
          <a:xfrm>
            <a:off x="449851" y="780835"/>
            <a:ext cx="5601628" cy="4220867"/>
          </a:xfrm>
        </p:spPr>
      </p:pic>
      <p:sp>
        <p:nvSpPr>
          <p:cNvPr id="8" name="పాఠంపెట్టె 7"/>
          <p:cNvSpPr txBox="1"/>
          <p:nvPr/>
        </p:nvSpPr>
        <p:spPr>
          <a:xfrm>
            <a:off x="6340013" y="4602823"/>
            <a:ext cx="886781" cy="276999"/>
          </a:xfrm>
          <a:prstGeom prst="rect">
            <a:avLst/>
          </a:prstGeom>
          <a:noFill/>
        </p:spPr>
        <p:txBody>
          <a:bodyPr wrap="none" rtlCol="0">
            <a:spAutoFit/>
          </a:bodyPr>
          <a:lstStyle/>
          <a:p>
            <a:r>
              <a:rPr lang="en-US" sz="1200" dirty="0" smtClean="0">
                <a:latin typeface="Arial Narrow" panose="020B0606020202030204" pitchFamily="34" charset="0"/>
              </a:rPr>
              <a:t>Source: (T2)</a:t>
            </a:r>
            <a:endParaRPr lang="en-IN" sz="1200" dirty="0">
              <a:latin typeface="Arial Narrow" panose="020B0606020202030204" pitchFamily="34" charset="0"/>
            </a:endParaRPr>
          </a:p>
        </p:txBody>
      </p:sp>
    </p:spTree>
    <p:extLst>
      <p:ext uri="{BB962C8B-B14F-4D97-AF65-F5344CB8AC3E}">
        <p14:creationId xmlns:p14="http://schemas.microsoft.com/office/powerpoint/2010/main" val="27969636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8436</TotalTime>
  <Words>1242</Words>
  <Application>Microsoft Office PowerPoint</Application>
  <PresentationFormat>తెరపై ప్రదర్శన (16:9)</PresentationFormat>
  <Paragraphs>90</Paragraphs>
  <Slides>15</Slides>
  <Notes>0</Notes>
  <HiddenSlides>0</HiddenSlides>
  <MMClips>0</MMClips>
  <ScaleCrop>false</ScaleCrop>
  <HeadingPairs>
    <vt:vector size="6" baseType="variant">
      <vt:variant>
        <vt:lpstr>ఉపయోగించిన ఫాంట్‌లు</vt:lpstr>
      </vt:variant>
      <vt:variant>
        <vt:i4>5</vt:i4>
      </vt:variant>
      <vt:variant>
        <vt:lpstr>నేపథ్యం</vt:lpstr>
      </vt:variant>
      <vt:variant>
        <vt:i4>1</vt:i4>
      </vt:variant>
      <vt:variant>
        <vt:lpstr>స్లయిడ్ శీర్షికలు</vt:lpstr>
      </vt:variant>
      <vt:variant>
        <vt:i4>15</vt:i4>
      </vt:variant>
    </vt:vector>
  </HeadingPairs>
  <TitlesOfParts>
    <vt:vector size="21" baseType="lpstr">
      <vt:lpstr>Arial</vt:lpstr>
      <vt:lpstr>Arial Narrow</vt:lpstr>
      <vt:lpstr>Calibri</vt:lpstr>
      <vt:lpstr>open-sans</vt:lpstr>
      <vt:lpstr>Wingdings</vt:lpstr>
      <vt:lpstr>BITS_PPT_template</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కోనేరు గోపాలకృష్ణ</cp:lastModifiedBy>
  <cp:revision>475</cp:revision>
  <dcterms:created xsi:type="dcterms:W3CDTF">2015-06-09T08:31:04Z</dcterms:created>
  <dcterms:modified xsi:type="dcterms:W3CDTF">2018-02-16T00:34:25Z</dcterms:modified>
</cp:coreProperties>
</file>