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2"/>
  </p:notesMasterIdLst>
  <p:handoutMasterIdLst>
    <p:handoutMasterId r:id="rId23"/>
  </p:handoutMasterIdLst>
  <p:sldIdLst>
    <p:sldId id="388" r:id="rId2"/>
    <p:sldId id="390" r:id="rId3"/>
    <p:sldId id="396" r:id="rId4"/>
    <p:sldId id="484" r:id="rId5"/>
    <p:sldId id="492" r:id="rId6"/>
    <p:sldId id="493" r:id="rId7"/>
    <p:sldId id="494" r:id="rId8"/>
    <p:sldId id="495" r:id="rId9"/>
    <p:sldId id="499" r:id="rId10"/>
    <p:sldId id="496" r:id="rId11"/>
    <p:sldId id="497" r:id="rId12"/>
    <p:sldId id="483" r:id="rId13"/>
    <p:sldId id="480" r:id="rId14"/>
    <p:sldId id="441" r:id="rId15"/>
    <p:sldId id="487" r:id="rId16"/>
    <p:sldId id="488" r:id="rId17"/>
    <p:sldId id="489" r:id="rId18"/>
    <p:sldId id="490" r:id="rId19"/>
    <p:sldId id="498" r:id="rId20"/>
    <p:sldId id="395" r:id="rId21"/>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4485" autoAdjust="0"/>
    <p:restoredTop sz="94434" autoAdjust="0"/>
  </p:normalViewPr>
  <p:slideViewPr>
    <p:cSldViewPr snapToGrid="0">
      <p:cViewPr varScale="1">
        <p:scale>
          <a:sx n="93" d="100"/>
          <a:sy n="93" d="100"/>
        </p:scale>
        <p:origin x="1242" y="7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302"/>
    </p:cViewPr>
  </p:sorterViewPr>
  <p:notesViewPr>
    <p:cSldViewPr snapToGrid="0">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pPr/>
              <a:t>2/19/2018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pPr/>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pPr/>
              <a:t>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pPr/>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508856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508856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508856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550556"/>
            <a:ext cx="2209800" cy="607441"/>
            <a:chOff x="76200" y="2209800"/>
            <a:chExt cx="2209800" cy="809923"/>
          </a:xfrm>
        </p:grpSpPr>
        <p:sp>
          <p:nvSpPr>
            <p:cNvPr id="10" name="TextBox 9"/>
            <p:cNvSpPr txBox="1"/>
            <p:nvPr userDrawn="1"/>
          </p:nvSpPr>
          <p:spPr>
            <a:xfrm>
              <a:off x="76200" y="2209800"/>
              <a:ext cx="2209800" cy="738664"/>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6"/>
              <a:ext cx="1905000" cy="307777"/>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hasCustomPrompt="1"/>
          </p:nvPr>
        </p:nvSpPr>
        <p:spPr>
          <a:xfrm>
            <a:off x="304800" y="3486150"/>
            <a:ext cx="8458200" cy="120015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Topic name</a:t>
            </a:r>
          </a:p>
          <a:p>
            <a:pPr lvl="1"/>
            <a:r>
              <a:rPr lang="en-US" dirty="0"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16"/>
          <p:cNvSpPr>
            <a:spLocks noGrp="1"/>
          </p:cNvSpPr>
          <p:nvPr>
            <p:ph sz="quarter" idx="10" hasCustomPrompt="1"/>
          </p:nvPr>
        </p:nvSpPr>
        <p:spPr>
          <a:xfrm>
            <a:off x="245444" y="116706"/>
            <a:ext cx="6537960" cy="582930"/>
          </a:xfrm>
          <a:prstGeom prst="rect">
            <a:avLst/>
          </a:prstGeom>
        </p:spPr>
        <p:txBody>
          <a:bodyPr lIns="0" tIns="0" rIns="0" bIns="0" anchor="ctr">
            <a:noAutofit/>
          </a:bodyPr>
          <a:lstStyle>
            <a:lvl1pPr marL="0" indent="0" algn="l">
              <a:lnSpc>
                <a:spcPct val="100000"/>
              </a:lnSpc>
              <a:spcBef>
                <a:spcPts val="0"/>
              </a:spcBef>
              <a:buNone/>
              <a:defRPr sz="2200" b="1" spc="225" baseline="0">
                <a:solidFill>
                  <a:srgbClr val="FF0000"/>
                </a:solidFill>
                <a:effectLst/>
                <a:latin typeface="Arial" pitchFamily="34" charset="0"/>
                <a:cs typeface="Arial" pitchFamily="34" charset="0"/>
              </a:defRPr>
            </a:lvl1pPr>
          </a:lstStyle>
          <a:p>
            <a:pPr lvl="0"/>
            <a:r>
              <a:rPr lang="en-US" dirty="0" smtClean="0"/>
              <a:t>Topic name here</a:t>
            </a:r>
          </a:p>
        </p:txBody>
      </p:sp>
      <p:sp>
        <p:nvSpPr>
          <p:cNvPr id="4"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grpSp>
        <p:nvGrpSpPr>
          <p:cNvPr id="5" name="Group 4"/>
          <p:cNvGrpSpPr/>
          <p:nvPr userDrawn="1"/>
        </p:nvGrpSpPr>
        <p:grpSpPr>
          <a:xfrm>
            <a:off x="0" y="685801"/>
            <a:ext cx="7010400" cy="3428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43200" y="3547795"/>
            <a:ext cx="6143089" cy="674884"/>
          </a:xfrm>
        </p:spPr>
        <p:txBody>
          <a:bodyPr/>
          <a:lstStyle/>
          <a:p>
            <a:pPr algn="r"/>
            <a:r>
              <a:rPr lang="en-US" sz="3200" dirty="0" smtClean="0"/>
              <a:t>Agile Pitfalls</a:t>
            </a:r>
          </a:p>
          <a:p>
            <a:pPr algn="r"/>
            <a:r>
              <a:rPr lang="en-US" sz="1800" b="0" dirty="0" smtClean="0">
                <a:solidFill>
                  <a:schemeClr val="tx1">
                    <a:lumMod val="50000"/>
                    <a:lumOff val="50000"/>
                  </a:schemeClr>
                </a:solidFill>
              </a:rPr>
              <a:t>- Prof  K G Krishna</a:t>
            </a:r>
            <a:endParaRPr lang="en-IN" sz="1800" b="0" dirty="0">
              <a:solidFill>
                <a:schemeClr val="tx1">
                  <a:lumMod val="50000"/>
                  <a:lumOff val="50000"/>
                </a:schemeClr>
              </a:solidFill>
            </a:endParaRPr>
          </a:p>
        </p:txBody>
      </p:sp>
      <p:pic>
        <p:nvPicPr>
          <p:cNvPr id="2050" name="Picture 2" descr="Image result for agile pitfall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188449" y="3547795"/>
            <a:ext cx="1099335" cy="113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7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7347158" cy="582930"/>
          </a:xfrm>
        </p:spPr>
        <p:txBody>
          <a:bodyPr/>
          <a:lstStyle/>
          <a:p>
            <a:r>
              <a:rPr lang="en-US" sz="1800" dirty="0" smtClean="0"/>
              <a:t>Predictive Planning vs. Adaptive Planning (Agile)</a:t>
            </a:r>
            <a:endParaRPr lang="en-IN" sz="1800" dirty="0"/>
          </a:p>
        </p:txBody>
      </p:sp>
      <p:sp>
        <p:nvSpPr>
          <p:cNvPr id="3" name="విషయ స్థాన సంగ్రహకం 2"/>
          <p:cNvSpPr>
            <a:spLocks noGrp="1"/>
          </p:cNvSpPr>
          <p:nvPr>
            <p:ph idx="1"/>
          </p:nvPr>
        </p:nvSpPr>
        <p:spPr>
          <a:xfrm>
            <a:off x="274320" y="754380"/>
            <a:ext cx="5715514" cy="2101836"/>
          </a:xfrm>
        </p:spPr>
        <p:txBody>
          <a:bodyPr/>
          <a:lstStyle/>
          <a:p>
            <a:r>
              <a:rPr lang="en-US" dirty="0" smtClean="0"/>
              <a:t>Predictive Planning (flavor of ‘waterfall’)</a:t>
            </a:r>
          </a:p>
          <a:p>
            <a:pPr lvl="1"/>
            <a:r>
              <a:rPr lang="en-US" b="0" dirty="0" smtClean="0"/>
              <a:t>Planning for few Large Milestones</a:t>
            </a:r>
          </a:p>
          <a:p>
            <a:pPr lvl="1"/>
            <a:r>
              <a:rPr lang="en-US" b="0" dirty="0" smtClean="0"/>
              <a:t>Determining in advance Number of Iterations</a:t>
            </a:r>
          </a:p>
          <a:p>
            <a:pPr lvl="1"/>
            <a:r>
              <a:rPr lang="en-US" b="0" dirty="0" smtClean="0"/>
              <a:t>Plan in Detail All The Iterations</a:t>
            </a:r>
          </a:p>
          <a:p>
            <a:r>
              <a:rPr lang="en-US" dirty="0" smtClean="0"/>
              <a:t>Adaptive Planning (flavor of ‘agile’)</a:t>
            </a:r>
          </a:p>
          <a:p>
            <a:pPr lvl="1"/>
            <a:r>
              <a:rPr lang="en-US" b="0" dirty="0" smtClean="0"/>
              <a:t>Though Milestones can be fixed, but the Path towards Milestones is flexible</a:t>
            </a:r>
          </a:p>
          <a:p>
            <a:pPr lvl="1"/>
            <a:r>
              <a:rPr lang="en-US" b="0" dirty="0" smtClean="0"/>
              <a:t>Milestones can themselves change later in the best interests of Project</a:t>
            </a:r>
          </a:p>
          <a:p>
            <a:pPr lvl="1"/>
            <a:r>
              <a:rPr lang="en-US" b="0" dirty="0" smtClean="0"/>
              <a:t>Plan in Detail for the Just Next Iteration</a:t>
            </a:r>
          </a:p>
          <a:p>
            <a:pPr lvl="1"/>
            <a:endParaRPr lang="en-US" dirty="0" smtClean="0"/>
          </a:p>
          <a:p>
            <a:pPr lvl="1"/>
            <a:endParaRPr lang="en-IN" dirty="0"/>
          </a:p>
        </p:txBody>
      </p:sp>
      <p:pic>
        <p:nvPicPr>
          <p:cNvPr id="3074" name="Picture 2" descr="Image result for predictive planning Craig Larma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919023" y="2983196"/>
            <a:ext cx="3729520" cy="1301416"/>
          </a:xfrm>
          <a:prstGeom prst="rect">
            <a:avLst/>
          </a:prstGeom>
          <a:noFill/>
          <a:extLst>
            <a:ext uri="{909E8E84-426E-40DD-AFC4-6F175D3DCCD1}">
              <a14:hiddenFill xmlns:a14="http://schemas.microsoft.com/office/drawing/2010/main">
                <a:solidFill>
                  <a:srgbClr val="FFFFFF"/>
                </a:solidFill>
              </a14:hiddenFill>
            </a:ext>
          </a:extLst>
        </p:spPr>
      </p:pic>
      <p:sp>
        <p:nvSpPr>
          <p:cNvPr id="4" name="పాఠంపెట్టె 3"/>
          <p:cNvSpPr txBox="1"/>
          <p:nvPr/>
        </p:nvSpPr>
        <p:spPr>
          <a:xfrm>
            <a:off x="5461703" y="4284612"/>
            <a:ext cx="2318263" cy="415498"/>
          </a:xfrm>
          <a:prstGeom prst="rect">
            <a:avLst/>
          </a:prstGeom>
          <a:noFill/>
        </p:spPr>
        <p:txBody>
          <a:bodyPr wrap="none" rtlCol="0">
            <a:spAutoFit/>
          </a:bodyPr>
          <a:lstStyle/>
          <a:p>
            <a:pPr algn="r"/>
            <a:r>
              <a:rPr lang="en-US" sz="1050" dirty="0" err="1" smtClean="0">
                <a:latin typeface="Arial Narrow" panose="020B0606020202030204" pitchFamily="34" charset="0"/>
              </a:rPr>
              <a:t>Taiichi</a:t>
            </a:r>
            <a:r>
              <a:rPr lang="en-US" sz="1050" dirty="0" smtClean="0">
                <a:latin typeface="Arial Narrow" panose="020B0606020202030204" pitchFamily="34" charset="0"/>
              </a:rPr>
              <a:t> Ono </a:t>
            </a:r>
          </a:p>
          <a:p>
            <a:pPr algn="r"/>
            <a:r>
              <a:rPr lang="en-US" sz="1050" dirty="0" smtClean="0">
                <a:latin typeface="Arial Narrow" panose="020B0606020202030204" pitchFamily="34" charset="0"/>
              </a:rPr>
              <a:t>Father of  Lean (Toyota Production System)</a:t>
            </a:r>
            <a:endParaRPr lang="en-IN" sz="1050" dirty="0">
              <a:latin typeface="Arial Narrow" panose="020B0606020202030204" pitchFamily="34" charset="0"/>
            </a:endParaRPr>
          </a:p>
        </p:txBody>
      </p:sp>
    </p:spTree>
    <p:extLst>
      <p:ext uri="{BB962C8B-B14F-4D97-AF65-F5344CB8AC3E}">
        <p14:creationId xmlns:p14="http://schemas.microsoft.com/office/powerpoint/2010/main" val="89827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368733" y="106431"/>
            <a:ext cx="7028659" cy="582930"/>
          </a:xfrm>
        </p:spPr>
        <p:txBody>
          <a:bodyPr/>
          <a:lstStyle/>
          <a:p>
            <a:r>
              <a:rPr lang="en-US" sz="1800" dirty="0" smtClean="0"/>
              <a:t>Planning: </a:t>
            </a:r>
            <a:r>
              <a:rPr lang="en-US" sz="1800" b="0" dirty="0" smtClean="0"/>
              <a:t>Waterfall vs. Iterative (Predictive Planning) vs. Agile (Adaptive Planning)</a:t>
            </a:r>
            <a:endParaRPr lang="en-IN" sz="1800" b="0" dirty="0"/>
          </a:p>
        </p:txBody>
      </p:sp>
      <p:pic>
        <p:nvPicPr>
          <p:cNvPr id="2050" name="Picture 2" descr="Image result for milestones estimated agile"/>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626724" y="1047964"/>
            <a:ext cx="7215272" cy="3534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44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42701" y="126980"/>
            <a:ext cx="7501272" cy="582930"/>
          </a:xfrm>
        </p:spPr>
        <p:txBody>
          <a:bodyPr/>
          <a:lstStyle/>
          <a:p>
            <a:r>
              <a:rPr lang="en-US" sz="1800" dirty="0" smtClean="0"/>
              <a:t>The ‘Big’ Cultural Differences between CMMI and Agile</a:t>
            </a:r>
            <a:endParaRPr lang="en-IN" sz="1800" dirty="0"/>
          </a:p>
        </p:txBody>
      </p:sp>
      <p:pic>
        <p:nvPicPr>
          <p:cNvPr id="4098" name="Picture 2" descr="Image result for agile pitfal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882" y="1184805"/>
            <a:ext cx="6638689" cy="350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034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63250" y="106432"/>
            <a:ext cx="6689613" cy="582930"/>
          </a:xfrm>
        </p:spPr>
        <p:txBody>
          <a:bodyPr/>
          <a:lstStyle/>
          <a:p>
            <a:r>
              <a:rPr lang="en-US" sz="1800" i="1" dirty="0" smtClean="0"/>
              <a:t>Agile is </a:t>
            </a:r>
            <a:r>
              <a:rPr lang="en-US" sz="1800" i="1" u="sng" dirty="0" smtClean="0"/>
              <a:t>NOT</a:t>
            </a:r>
            <a:r>
              <a:rPr lang="en-US" sz="1800" i="1" dirty="0" smtClean="0"/>
              <a:t> an Iterative Adaptation of Waterfall (V-Process) Model</a:t>
            </a:r>
            <a:r>
              <a:rPr lang="en-US" sz="1800" dirty="0" smtClean="0"/>
              <a:t>!</a:t>
            </a:r>
            <a:endParaRPr lang="en-IN" sz="1800" dirty="0"/>
          </a:p>
        </p:txBody>
      </p:sp>
      <p:pic>
        <p:nvPicPr>
          <p:cNvPr id="7" name="విషయ స్థాన సంగ్రహకం 6"/>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a:stretch/>
        </p:blipFill>
        <p:spPr>
          <a:xfrm>
            <a:off x="513708" y="1115244"/>
            <a:ext cx="4123963" cy="3107436"/>
          </a:xfrm>
        </p:spPr>
      </p:pic>
      <p:sp>
        <p:nvSpPr>
          <p:cNvPr id="8" name="పాఠంపెట్టె 7"/>
          <p:cNvSpPr txBox="1"/>
          <p:nvPr/>
        </p:nvSpPr>
        <p:spPr>
          <a:xfrm>
            <a:off x="513708" y="4551856"/>
            <a:ext cx="886781" cy="276999"/>
          </a:xfrm>
          <a:prstGeom prst="rect">
            <a:avLst/>
          </a:prstGeom>
          <a:noFill/>
        </p:spPr>
        <p:txBody>
          <a:bodyPr wrap="none" rtlCol="0">
            <a:spAutoFit/>
          </a:bodyPr>
          <a:lstStyle/>
          <a:p>
            <a:r>
              <a:rPr lang="en-US" sz="1200" dirty="0" smtClean="0">
                <a:latin typeface="Arial Narrow" panose="020B0606020202030204" pitchFamily="34" charset="0"/>
              </a:rPr>
              <a:t>Source: (T2)</a:t>
            </a:r>
            <a:endParaRPr lang="en-IN" sz="1200" dirty="0">
              <a:latin typeface="Arial Narrow" panose="020B0606020202030204" pitchFamily="34" charset="0"/>
            </a:endParaRPr>
          </a:p>
        </p:txBody>
      </p:sp>
      <p:pic>
        <p:nvPicPr>
          <p:cNvPr id="1026" name="Picture 2" descr="Image result for iterative and incremental model"/>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59666" y="2949698"/>
            <a:ext cx="2626789" cy="1342582"/>
          </a:xfrm>
          <a:prstGeom prst="rect">
            <a:avLst/>
          </a:prstGeom>
          <a:noFill/>
          <a:extLst>
            <a:ext uri="{909E8E84-426E-40DD-AFC4-6F175D3DCCD1}">
              <a14:hiddenFill xmlns:a14="http://schemas.microsoft.com/office/drawing/2010/main">
                <a:solidFill>
                  <a:srgbClr val="FFFFFF"/>
                </a:solidFill>
              </a14:hiddenFill>
            </a:ext>
          </a:extLst>
        </p:spPr>
      </p:pic>
      <p:sp>
        <p:nvSpPr>
          <p:cNvPr id="4" name="పాఠంపెట్టె 3"/>
          <p:cNvSpPr txBox="1"/>
          <p:nvPr/>
        </p:nvSpPr>
        <p:spPr>
          <a:xfrm>
            <a:off x="5191584" y="1961076"/>
            <a:ext cx="466794" cy="707886"/>
          </a:xfrm>
          <a:prstGeom prst="rect">
            <a:avLst/>
          </a:prstGeom>
          <a:noFill/>
        </p:spPr>
        <p:txBody>
          <a:bodyPr wrap="none" rtlCol="0">
            <a:spAutoFit/>
          </a:bodyPr>
          <a:lstStyle/>
          <a:p>
            <a:r>
              <a:rPr lang="en-IN" sz="4000" b="1" dirty="0" smtClean="0">
                <a:sym typeface="Symbol" panose="05050102010706020507" pitchFamily="18" charset="2"/>
              </a:rPr>
              <a:t></a:t>
            </a:r>
            <a:endParaRPr lang="en-IN" sz="4000" b="1" dirty="0"/>
          </a:p>
        </p:txBody>
      </p:sp>
      <p:pic>
        <p:nvPicPr>
          <p:cNvPr id="1028" name="Picture 4" descr="Image result for v process model"/>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59666" y="1096013"/>
            <a:ext cx="2746792" cy="157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963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1109609" y="2311684"/>
            <a:ext cx="7006973" cy="461665"/>
          </a:xfrm>
          <a:prstGeom prst="rect">
            <a:avLst/>
          </a:prstGeom>
          <a:noFill/>
        </p:spPr>
        <p:txBody>
          <a:bodyPr wrap="square" rtlCol="0">
            <a:spAutoFit/>
          </a:bodyPr>
          <a:lstStyle/>
          <a:p>
            <a:pPr algn="r"/>
            <a:r>
              <a:rPr lang="en-US" sz="2400" b="1" dirty="0" smtClean="0">
                <a:solidFill>
                  <a:schemeClr val="tx2">
                    <a:lumMod val="50000"/>
                  </a:schemeClr>
                </a:solidFill>
              </a:rPr>
              <a:t>Distributed Agile </a:t>
            </a:r>
            <a:r>
              <a:rPr lang="en-US" sz="2400" dirty="0" smtClean="0">
                <a:solidFill>
                  <a:schemeClr val="tx2">
                    <a:lumMod val="50000"/>
                  </a:schemeClr>
                </a:solidFill>
              </a:rPr>
              <a:t>(Multisite/</a:t>
            </a:r>
            <a:r>
              <a:rPr lang="en-US" sz="2400" dirty="0" err="1" smtClean="0">
                <a:solidFill>
                  <a:schemeClr val="tx2">
                    <a:lumMod val="50000"/>
                  </a:schemeClr>
                </a:solidFill>
              </a:rPr>
              <a:t>Multiteam</a:t>
            </a:r>
            <a:r>
              <a:rPr lang="en-US" sz="2400" dirty="0" smtClean="0">
                <a:solidFill>
                  <a:schemeClr val="tx2">
                    <a:lumMod val="50000"/>
                  </a:schemeClr>
                </a:solidFill>
              </a:rPr>
              <a:t>) </a:t>
            </a:r>
            <a:r>
              <a:rPr lang="en-US" sz="2400" dirty="0" smtClean="0">
                <a:sym typeface="Wingdings" panose="05000000000000000000" pitchFamily="2" charset="2"/>
              </a:rPr>
              <a:t></a:t>
            </a:r>
            <a:endParaRPr lang="en-IN" sz="2400" dirty="0"/>
          </a:p>
        </p:txBody>
      </p:sp>
    </p:spTree>
    <p:extLst>
      <p:ext uri="{BB962C8B-B14F-4D97-AF65-F5344CB8AC3E}">
        <p14:creationId xmlns:p14="http://schemas.microsoft.com/office/powerpoint/2010/main" val="1841810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Multisite / </a:t>
            </a:r>
            <a:r>
              <a:rPr lang="en-US" dirty="0" err="1" smtClean="0"/>
              <a:t>Multiteam</a:t>
            </a:r>
            <a:r>
              <a:rPr lang="en-US" dirty="0" smtClean="0"/>
              <a:t> Planning</a:t>
            </a:r>
            <a:endParaRPr lang="en-IN" dirty="0"/>
          </a:p>
        </p:txBody>
      </p:sp>
      <p:sp>
        <p:nvSpPr>
          <p:cNvPr id="3" name="విషయ స్థాన సంగ్రహకం 2"/>
          <p:cNvSpPr>
            <a:spLocks noGrp="1"/>
          </p:cNvSpPr>
          <p:nvPr>
            <p:ph idx="1"/>
          </p:nvPr>
        </p:nvSpPr>
        <p:spPr>
          <a:xfrm>
            <a:off x="274320" y="754380"/>
            <a:ext cx="7698426" cy="4114800"/>
          </a:xfrm>
        </p:spPr>
        <p:txBody>
          <a:bodyPr/>
          <a:lstStyle/>
          <a:p>
            <a:pPr algn="l"/>
            <a:r>
              <a:rPr lang="en-IN" sz="1400" dirty="0" smtClean="0"/>
              <a:t>For </a:t>
            </a:r>
            <a:r>
              <a:rPr lang="en-IN" sz="1400" dirty="0"/>
              <a:t>projects that will be composed of multiple teams, </a:t>
            </a:r>
            <a:r>
              <a:rPr lang="en-IN" sz="1400" dirty="0" smtClean="0"/>
              <a:t>spread </a:t>
            </a:r>
            <a:r>
              <a:rPr lang="en-IN" sz="1400" dirty="0"/>
              <a:t>across different locations, consider </a:t>
            </a:r>
            <a:r>
              <a:rPr lang="en-IN" sz="1400" b="1" dirty="0"/>
              <a:t>doing the early iterations at one location</a:t>
            </a:r>
            <a:r>
              <a:rPr lang="en-IN" sz="1400" dirty="0"/>
              <a:t>, in one common project room, with a small group ideally composed of one or two skilled representatives from each of the </a:t>
            </a:r>
            <a:r>
              <a:rPr lang="en-IN" sz="1400" dirty="0" err="1"/>
              <a:t>subteams</a:t>
            </a:r>
            <a:r>
              <a:rPr lang="en-IN" sz="1400" dirty="0"/>
              <a:t>. </a:t>
            </a:r>
            <a:endParaRPr lang="en-IN" sz="1400" dirty="0" smtClean="0"/>
          </a:p>
          <a:p>
            <a:pPr algn="l"/>
            <a:r>
              <a:rPr lang="en-IN" sz="1400" dirty="0" smtClean="0"/>
              <a:t>During </a:t>
            </a:r>
            <a:r>
              <a:rPr lang="en-IN" sz="1400" dirty="0"/>
              <a:t>these iterations, there is an </a:t>
            </a:r>
            <a:r>
              <a:rPr lang="en-IN" sz="1400" b="1" dirty="0"/>
              <a:t>emphasis on requirements analysis</a:t>
            </a:r>
            <a:r>
              <a:rPr lang="en-IN" sz="1400" dirty="0"/>
              <a:t> and development to discover and build the core architecture of the system—the foundation. </a:t>
            </a:r>
            <a:endParaRPr lang="en-IN" sz="1400" dirty="0" smtClean="0"/>
          </a:p>
          <a:p>
            <a:pPr algn="l"/>
            <a:r>
              <a:rPr lang="en-IN" sz="1400" dirty="0" smtClean="0"/>
              <a:t>Major </a:t>
            </a:r>
            <a:r>
              <a:rPr lang="en-IN" sz="1400" dirty="0"/>
              <a:t>components, and their collaborations and </a:t>
            </a:r>
            <a:r>
              <a:rPr lang="en-IN" sz="1400" b="1" dirty="0"/>
              <a:t>interfaces are ideally clarified through early programming and testing </a:t>
            </a:r>
            <a:r>
              <a:rPr lang="en-IN" sz="1400" dirty="0"/>
              <a:t>rather than just speculative </a:t>
            </a:r>
            <a:r>
              <a:rPr lang="en-IN" sz="1400" dirty="0" smtClean="0"/>
              <a:t>design; the early project benefits from the close communication, collaboration, common vision, and technical strength of the initial group.</a:t>
            </a:r>
          </a:p>
          <a:p>
            <a:pPr algn="l"/>
            <a:r>
              <a:rPr lang="en-IN" sz="1400" dirty="0" smtClean="0"/>
              <a:t>Once </a:t>
            </a:r>
            <a:r>
              <a:rPr lang="en-IN" sz="1400" dirty="0"/>
              <a:t>the core is built, the representatives return to their respective locations, form larger teams, and the </a:t>
            </a:r>
            <a:r>
              <a:rPr lang="en-IN" sz="1400" b="1" dirty="0"/>
              <a:t>remaining work is done in parallel with multiple </a:t>
            </a:r>
            <a:r>
              <a:rPr lang="en-IN" sz="1400" b="1" dirty="0" err="1"/>
              <a:t>subteams</a:t>
            </a:r>
            <a:r>
              <a:rPr lang="en-IN" sz="1400" dirty="0"/>
              <a:t>. </a:t>
            </a:r>
            <a:endParaRPr lang="en-IN" sz="1400" dirty="0" smtClean="0"/>
          </a:p>
          <a:p>
            <a:pPr algn="l"/>
            <a:r>
              <a:rPr lang="en-IN" sz="1400" dirty="0" smtClean="0"/>
              <a:t>Each </a:t>
            </a:r>
            <a:r>
              <a:rPr lang="en-IN" sz="1400" dirty="0"/>
              <a:t>representative has developed a clearer picture of the vision and architecture, and can better convey and maintain that for the remainder of the project. Further, each acts as a liaison to the other teams. Also, after having spent some close time with the other </a:t>
            </a:r>
            <a:r>
              <a:rPr lang="en-IN" sz="1400" dirty="0" err="1"/>
              <a:t>subteam</a:t>
            </a:r>
            <a:r>
              <a:rPr lang="en-IN" sz="1400" dirty="0"/>
              <a:t> leaders, there is </a:t>
            </a:r>
            <a:r>
              <a:rPr lang="en-IN" sz="1400" b="1" dirty="0"/>
              <a:t>improved communication between the </a:t>
            </a:r>
            <a:r>
              <a:rPr lang="en-IN" sz="1400" b="1" dirty="0" err="1"/>
              <a:t>subteams</a:t>
            </a:r>
            <a:r>
              <a:rPr lang="en-IN" sz="1400" dirty="0"/>
              <a:t>. </a:t>
            </a:r>
            <a:endParaRPr lang="en-IN" sz="1400" dirty="0" smtClean="0"/>
          </a:p>
        </p:txBody>
      </p:sp>
    </p:spTree>
    <p:extLst>
      <p:ext uri="{BB962C8B-B14F-4D97-AF65-F5344CB8AC3E}">
        <p14:creationId xmlns:p14="http://schemas.microsoft.com/office/powerpoint/2010/main" val="380309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err="1" smtClean="0"/>
              <a:t>Multiteam</a:t>
            </a:r>
            <a:r>
              <a:rPr lang="en-US" dirty="0" smtClean="0"/>
              <a:t> Development</a:t>
            </a:r>
            <a:endParaRPr lang="en-IN" dirty="0"/>
          </a:p>
        </p:txBody>
      </p:sp>
      <p:pic>
        <p:nvPicPr>
          <p:cNvPr id="1026" name="Picture 2" descr="multiteam develop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5168" y="1596019"/>
            <a:ext cx="5768236" cy="3149457"/>
          </a:xfrm>
          <a:prstGeom prst="rect">
            <a:avLst/>
          </a:prstGeom>
          <a:noFill/>
          <a:extLst>
            <a:ext uri="{909E8E84-426E-40DD-AFC4-6F175D3DCCD1}">
              <a14:hiddenFill xmlns:a14="http://schemas.microsoft.com/office/drawing/2010/main">
                <a:solidFill>
                  <a:srgbClr val="FFFFFF"/>
                </a:solidFill>
              </a14:hiddenFill>
            </a:ext>
          </a:extLst>
        </p:spPr>
      </p:pic>
      <p:sp>
        <p:nvSpPr>
          <p:cNvPr id="3" name="దీర్ఘచతురస్రం 2"/>
          <p:cNvSpPr/>
          <p:nvPr/>
        </p:nvSpPr>
        <p:spPr>
          <a:xfrm>
            <a:off x="108583" y="765022"/>
            <a:ext cx="7535390" cy="738664"/>
          </a:xfrm>
          <a:prstGeom prst="rect">
            <a:avLst/>
          </a:prstGeom>
        </p:spPr>
        <p:txBody>
          <a:bodyPr wrap="square">
            <a:spAutoFit/>
          </a:bodyPr>
          <a:lstStyle/>
          <a:p>
            <a:pPr marL="285750" indent="-285750">
              <a:buFont typeface="Arial" panose="020B0604020202020204" pitchFamily="34" charset="0"/>
              <a:buChar char="•"/>
            </a:pPr>
            <a:r>
              <a:rPr lang="en-IN" sz="1400" dirty="0" smtClean="0">
                <a:latin typeface="Arial" panose="020B0604020202020204" pitchFamily="34" charset="0"/>
                <a:cs typeface="Arial" panose="020B0604020202020204" pitchFamily="34" charset="0"/>
              </a:rPr>
              <a:t>Have </a:t>
            </a:r>
            <a:r>
              <a:rPr lang="en-IN" sz="1400" dirty="0">
                <a:latin typeface="Arial" panose="020B0604020202020204" pitchFamily="34" charset="0"/>
                <a:cs typeface="Arial" panose="020B0604020202020204" pitchFamily="34" charset="0"/>
              </a:rPr>
              <a:t>all components, across all </a:t>
            </a:r>
            <a:r>
              <a:rPr lang="en-IN" sz="1400" dirty="0" err="1">
                <a:latin typeface="Arial" panose="020B0604020202020204" pitchFamily="34" charset="0"/>
                <a:cs typeface="Arial" panose="020B0604020202020204" pitchFamily="34" charset="0"/>
              </a:rPr>
              <a:t>subteams</a:t>
            </a:r>
            <a:r>
              <a:rPr lang="en-IN" sz="1400" dirty="0">
                <a:latin typeface="Arial" panose="020B0604020202020204" pitchFamily="34" charset="0"/>
                <a:cs typeface="Arial" panose="020B0604020202020204" pitchFamily="34" charset="0"/>
              </a:rPr>
              <a:t> or sites, integrated and tested together to conclude the release of a common </a:t>
            </a:r>
            <a:r>
              <a:rPr lang="en-IN" sz="1400" dirty="0" smtClean="0">
                <a:latin typeface="Arial" panose="020B0604020202020204" pitchFamily="34" charset="0"/>
                <a:cs typeface="Arial" panose="020B0604020202020204" pitchFamily="34" charset="0"/>
              </a:rPr>
              <a:t>iteration (to be relaxed in certain projects involving R&amp;D, e.g. development of 5G protocol </a:t>
            </a:r>
            <a:r>
              <a:rPr lang="en-IN" sz="1400" dirty="0">
                <a:latin typeface="Arial" panose="020B0604020202020204" pitchFamily="34" charset="0"/>
                <a:cs typeface="Arial" panose="020B0604020202020204" pitchFamily="34" charset="0"/>
              </a:rPr>
              <a:t>s</a:t>
            </a:r>
            <a:r>
              <a:rPr lang="en-IN" sz="1400" dirty="0" smtClean="0">
                <a:latin typeface="Arial" panose="020B0604020202020204" pitchFamily="34" charset="0"/>
                <a:cs typeface="Arial" panose="020B0604020202020204" pitchFamily="34" charset="0"/>
              </a:rPr>
              <a:t>tack)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6368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sz="2000" dirty="0" err="1" smtClean="0"/>
              <a:t>Subteam</a:t>
            </a:r>
            <a:r>
              <a:rPr lang="en-US" sz="2000" dirty="0" smtClean="0"/>
              <a:t> Iterations </a:t>
            </a:r>
            <a:r>
              <a:rPr lang="en-US" sz="2000" b="0" dirty="0" smtClean="0"/>
              <a:t>(for R&amp;D Projects)</a:t>
            </a:r>
            <a:endParaRPr lang="en-IN" sz="2000" b="0" dirty="0"/>
          </a:p>
        </p:txBody>
      </p:sp>
      <p:pic>
        <p:nvPicPr>
          <p:cNvPr id="2050" name="Picture 2" descr="sub-team iter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4654" y="1592808"/>
            <a:ext cx="5985056" cy="3124199"/>
          </a:xfrm>
          <a:prstGeom prst="rect">
            <a:avLst/>
          </a:prstGeom>
          <a:noFill/>
          <a:extLst>
            <a:ext uri="{909E8E84-426E-40DD-AFC4-6F175D3DCCD1}">
              <a14:hiddenFill xmlns:a14="http://schemas.microsoft.com/office/drawing/2010/main">
                <a:solidFill>
                  <a:srgbClr val="FFFFFF"/>
                </a:solidFill>
              </a14:hiddenFill>
            </a:ext>
          </a:extLst>
        </p:spPr>
      </p:pic>
      <p:sp>
        <p:nvSpPr>
          <p:cNvPr id="3" name="దీర్ఘచతురస్రం 2"/>
          <p:cNvSpPr/>
          <p:nvPr/>
        </p:nvSpPr>
        <p:spPr>
          <a:xfrm>
            <a:off x="173525" y="884612"/>
            <a:ext cx="7455808" cy="523220"/>
          </a:xfrm>
          <a:prstGeom prst="rect">
            <a:avLst/>
          </a:prstGeom>
        </p:spPr>
        <p:txBody>
          <a:bodyPr wrap="square">
            <a:spAutoFit/>
          </a:bodyPr>
          <a:lstStyle/>
          <a:p>
            <a:pPr marL="285750" indent="-285750">
              <a:buFont typeface="Arial" panose="020B0604020202020204" pitchFamily="34" charset="0"/>
              <a:buChar char="•"/>
            </a:pPr>
            <a:r>
              <a:rPr lang="en-IN" sz="1400" dirty="0" smtClean="0">
                <a:latin typeface="Arial" panose="020B0604020202020204" pitchFamily="34" charset="0"/>
                <a:cs typeface="Arial" panose="020B0604020202020204" pitchFamily="34" charset="0"/>
              </a:rPr>
              <a:t>Ideal for Multisite </a:t>
            </a:r>
            <a:r>
              <a:rPr lang="en-IN" sz="1400" dirty="0">
                <a:latin typeface="Arial" panose="020B0604020202020204" pitchFamily="34" charset="0"/>
                <a:cs typeface="Arial" panose="020B0604020202020204" pitchFamily="34" charset="0"/>
              </a:rPr>
              <a:t>research-oriented project, the preferred guideline is that all teams work together towards a common goal and integrate on a common iteration end date</a:t>
            </a:r>
          </a:p>
        </p:txBody>
      </p:sp>
    </p:spTree>
    <p:extLst>
      <p:ext uri="{BB962C8B-B14F-4D97-AF65-F5344CB8AC3E}">
        <p14:creationId xmlns:p14="http://schemas.microsoft.com/office/powerpoint/2010/main" val="3441139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sz="2000" dirty="0" smtClean="0"/>
              <a:t>Pipelining Iterations </a:t>
            </a:r>
            <a:r>
              <a:rPr lang="en-US" sz="2000" b="0" dirty="0" smtClean="0"/>
              <a:t>(for large projects)</a:t>
            </a:r>
            <a:endParaRPr lang="en-IN" sz="2000" b="0" dirty="0"/>
          </a:p>
        </p:txBody>
      </p:sp>
      <p:pic>
        <p:nvPicPr>
          <p:cNvPr id="3074" name="Picture 2" descr="pipelining iteration 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739" y="1698241"/>
            <a:ext cx="5326447" cy="3163910"/>
          </a:xfrm>
          <a:prstGeom prst="rect">
            <a:avLst/>
          </a:prstGeom>
          <a:noFill/>
          <a:extLst>
            <a:ext uri="{909E8E84-426E-40DD-AFC4-6F175D3DCCD1}">
              <a14:hiddenFill xmlns:a14="http://schemas.microsoft.com/office/drawing/2010/main">
                <a:solidFill>
                  <a:srgbClr val="FFFFFF"/>
                </a:solidFill>
              </a14:hiddenFill>
            </a:ext>
          </a:extLst>
        </p:spPr>
      </p:pic>
      <p:sp>
        <p:nvSpPr>
          <p:cNvPr id="3" name="దీర్ఘచతురస్రం 2"/>
          <p:cNvSpPr/>
          <p:nvPr/>
        </p:nvSpPr>
        <p:spPr>
          <a:xfrm>
            <a:off x="112542" y="783440"/>
            <a:ext cx="7017723" cy="830997"/>
          </a:xfrm>
          <a:prstGeom prst="rect">
            <a:avLst/>
          </a:prstGeom>
        </p:spPr>
        <p:txBody>
          <a:bodyPr wrap="square">
            <a:spAutoFit/>
          </a:bodyPr>
          <a:lstStyle/>
          <a:p>
            <a:pPr marL="285750" indent="-285750">
              <a:buFont typeface="Arial" panose="020B0604020202020204" pitchFamily="34" charset="0"/>
              <a:buChar char="•"/>
            </a:pPr>
            <a:r>
              <a:rPr lang="en-IN" sz="1200" dirty="0" smtClean="0">
                <a:latin typeface="Arial" panose="020B0604020202020204" pitchFamily="34" charset="0"/>
                <a:cs typeface="Arial" panose="020B0604020202020204" pitchFamily="34" charset="0"/>
              </a:rPr>
              <a:t>More </a:t>
            </a:r>
            <a:r>
              <a:rPr lang="en-IN" sz="1200" dirty="0">
                <a:latin typeface="Arial" panose="020B0604020202020204" pitchFamily="34" charset="0"/>
                <a:cs typeface="Arial" panose="020B0604020202020204" pitchFamily="34" charset="0"/>
              </a:rPr>
              <a:t>appropriate for larger projects, those with offsite requirements donors, or those with long, complex testing that must be performed by a separate </a:t>
            </a:r>
            <a:r>
              <a:rPr lang="en-IN" sz="1200" dirty="0" smtClean="0">
                <a:latin typeface="Arial" panose="020B0604020202020204" pitchFamily="34" charset="0"/>
                <a:cs typeface="Arial" panose="020B0604020202020204" pitchFamily="34" charset="0"/>
              </a:rPr>
              <a:t>expert team (e.g. </a:t>
            </a:r>
            <a:r>
              <a:rPr lang="en-IN" sz="1200" dirty="0">
                <a:latin typeface="Arial" panose="020B0604020202020204" pitchFamily="34" charset="0"/>
                <a:cs typeface="Arial" panose="020B0604020202020204" pitchFamily="34" charset="0"/>
              </a:rPr>
              <a:t>complex testing </a:t>
            </a:r>
            <a:r>
              <a:rPr lang="en-IN" sz="1200" dirty="0" smtClean="0">
                <a:latin typeface="Arial" panose="020B0604020202020204" pitchFamily="34" charset="0"/>
                <a:cs typeface="Arial" panose="020B0604020202020204" pitchFamily="34" charset="0"/>
              </a:rPr>
              <a:t>which includes labour-intensive </a:t>
            </a:r>
            <a:r>
              <a:rPr lang="en-IN" sz="1200" dirty="0">
                <a:latin typeface="Arial" panose="020B0604020202020204" pitchFamily="34" charset="0"/>
                <a:cs typeface="Arial" panose="020B0604020202020204" pitchFamily="34" charset="0"/>
              </a:rPr>
              <a:t>manual </a:t>
            </a:r>
            <a:r>
              <a:rPr lang="en-IN" sz="1200" dirty="0" smtClean="0">
                <a:latin typeface="Arial" panose="020B0604020202020204" pitchFamily="34" charset="0"/>
                <a:cs typeface="Arial" panose="020B0604020202020204" pitchFamily="34" charset="0"/>
              </a:rPr>
              <a:t>testing, security testing and </a:t>
            </a:r>
            <a:r>
              <a:rPr lang="en-IN" sz="1200" dirty="0">
                <a:latin typeface="Arial" panose="020B0604020202020204" pitchFamily="34" charset="0"/>
                <a:cs typeface="Arial" panose="020B0604020202020204" pitchFamily="34" charset="0"/>
              </a:rPr>
              <a:t>memory-leak stress </a:t>
            </a:r>
            <a:r>
              <a:rPr lang="en-IN" sz="1200" dirty="0" smtClean="0">
                <a:latin typeface="Arial" panose="020B0604020202020204" pitchFamily="34" charset="0"/>
                <a:cs typeface="Arial" panose="020B0604020202020204" pitchFamily="34" charset="0"/>
              </a:rPr>
              <a:t>testing, etc. </a:t>
            </a:r>
            <a:r>
              <a:rPr lang="en-IN" sz="1200" dirty="0">
                <a:latin typeface="Arial" panose="020B0604020202020204" pitchFamily="34" charset="0"/>
                <a:cs typeface="Arial" panose="020B0604020202020204" pitchFamily="34" charset="0"/>
              </a:rPr>
              <a:t>where the system needs to run for many hours or days to </a:t>
            </a:r>
            <a:r>
              <a:rPr lang="en-IN" sz="1200" dirty="0" smtClean="0">
                <a:latin typeface="Arial" panose="020B0604020202020204" pitchFamily="34" charset="0"/>
                <a:cs typeface="Arial" panose="020B0604020202020204" pitchFamily="34" charset="0"/>
              </a:rPr>
              <a:t>discover defects)</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1985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3" y="116706"/>
            <a:ext cx="7809495" cy="582930"/>
          </a:xfrm>
        </p:spPr>
        <p:txBody>
          <a:bodyPr/>
          <a:lstStyle/>
          <a:p>
            <a:r>
              <a:rPr lang="en-US" sz="1800" dirty="0" smtClean="0"/>
              <a:t>Summary: Agile Myths – Debunked / Major Challenges</a:t>
            </a:r>
            <a:endParaRPr lang="en-IN" sz="1800" dirty="0"/>
          </a:p>
        </p:txBody>
      </p:sp>
      <p:sp>
        <p:nvSpPr>
          <p:cNvPr id="3" name="విషయ స్థాన సంగ్రహకం 2"/>
          <p:cNvSpPr>
            <a:spLocks noGrp="1"/>
          </p:cNvSpPr>
          <p:nvPr>
            <p:ph idx="1"/>
          </p:nvPr>
        </p:nvSpPr>
        <p:spPr>
          <a:xfrm>
            <a:off x="245444" y="699636"/>
            <a:ext cx="7604012" cy="3625784"/>
          </a:xfrm>
        </p:spPr>
        <p:txBody>
          <a:bodyPr/>
          <a:lstStyle/>
          <a:p>
            <a:pPr algn="l"/>
            <a:r>
              <a:rPr lang="en-US" sz="1600" dirty="0" smtClean="0"/>
              <a:t>Agile is NOT an adoption of Spiral and other IID methods of ‘</a:t>
            </a:r>
            <a:r>
              <a:rPr lang="en-US" sz="1600" dirty="0" err="1" smtClean="0"/>
              <a:t>Waterfalll</a:t>
            </a:r>
            <a:r>
              <a:rPr lang="en-US" sz="1600" dirty="0" smtClean="0"/>
              <a:t> era’</a:t>
            </a:r>
          </a:p>
          <a:p>
            <a:pPr algn="l"/>
            <a:r>
              <a:rPr lang="en-US" sz="1600" dirty="0" smtClean="0"/>
              <a:t>There IS just enough Planning for meeting major milestones, but the path towards milestones can involve multiple (and unpredictable number of) iterations</a:t>
            </a:r>
          </a:p>
          <a:p>
            <a:pPr algn="l"/>
            <a:r>
              <a:rPr lang="en-US" sz="1600" dirty="0" smtClean="0"/>
              <a:t>Agile does NOT avoid Design, but evolves Design with each Iteration</a:t>
            </a:r>
          </a:p>
          <a:p>
            <a:pPr algn="l"/>
            <a:r>
              <a:rPr lang="en-US" sz="1600" dirty="0" smtClean="0"/>
              <a:t> Agile (Scrum, in particular) DOES support minimum (and agile) Process vs. (rigid and monolithic) process in Waterfall model</a:t>
            </a:r>
          </a:p>
          <a:p>
            <a:pPr algn="l"/>
            <a:r>
              <a:rPr lang="en-US" sz="1600" dirty="0" smtClean="0"/>
              <a:t>Not EVERY Iteration should lead to Production Release</a:t>
            </a:r>
          </a:p>
          <a:p>
            <a:pPr algn="l"/>
            <a:r>
              <a:rPr lang="en-US" sz="1600" dirty="0" smtClean="0"/>
              <a:t>Handling Fixed-price Contracts is a Challenge in Agile—but NOT impractical</a:t>
            </a:r>
          </a:p>
          <a:p>
            <a:pPr algn="l"/>
            <a:r>
              <a:rPr lang="en-US" sz="1600" dirty="0" smtClean="0"/>
              <a:t>Culture change is the BIG Transformation effort required before going for Agile</a:t>
            </a:r>
          </a:p>
          <a:p>
            <a:pPr algn="l"/>
            <a:r>
              <a:rPr lang="en-US" sz="1600" dirty="0" smtClean="0"/>
              <a:t>Multisite/</a:t>
            </a:r>
            <a:r>
              <a:rPr lang="en-US" sz="1600" dirty="0" err="1" smtClean="0"/>
              <a:t>Multiteam</a:t>
            </a:r>
            <a:r>
              <a:rPr lang="en-US" sz="1600" dirty="0" smtClean="0"/>
              <a:t> </a:t>
            </a:r>
            <a:r>
              <a:rPr lang="en-US" sz="1600" dirty="0"/>
              <a:t>Projects too can be handled using Agile using appropriately planned and coordinated </a:t>
            </a:r>
            <a:r>
              <a:rPr lang="en-US" sz="1600" dirty="0" smtClean="0"/>
              <a:t>Iterations across locations</a:t>
            </a:r>
            <a:endParaRPr lang="en-US" sz="1600" dirty="0"/>
          </a:p>
          <a:p>
            <a:pPr marL="0" indent="0" algn="l">
              <a:buNone/>
            </a:pPr>
            <a:endParaRPr lang="en-US" sz="1600" dirty="0" smtClean="0"/>
          </a:p>
          <a:p>
            <a:pPr algn="l"/>
            <a:endParaRPr lang="en-US" sz="1600" dirty="0" smtClean="0"/>
          </a:p>
          <a:p>
            <a:pPr algn="l"/>
            <a:endParaRPr lang="en-US" sz="1600" dirty="0" smtClean="0"/>
          </a:p>
          <a:p>
            <a:pPr algn="l"/>
            <a:endParaRPr lang="en-IN" sz="1600" dirty="0"/>
          </a:p>
        </p:txBody>
      </p:sp>
    </p:spTree>
    <p:extLst>
      <p:ext uri="{BB962C8B-B14F-4D97-AF65-F5344CB8AC3E}">
        <p14:creationId xmlns:p14="http://schemas.microsoft.com/office/powerpoint/2010/main" val="85450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Text/Reference Books</a:t>
            </a:r>
            <a:endParaRPr lang="en-US" dirty="0"/>
          </a:p>
        </p:txBody>
      </p:sp>
      <p:pic>
        <p:nvPicPr>
          <p:cNvPr id="1032" name="Picture 8" descr="Image result for agile project management for dummies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356" y="1331980"/>
            <a:ext cx="2483712" cy="313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gile for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144" y="1331980"/>
            <a:ext cx="2195988" cy="3137757"/>
          </a:xfrm>
          <a:prstGeom prst="rect">
            <a:avLst/>
          </a:prstGeom>
          <a:noFill/>
          <a:extLst>
            <a:ext uri="{909E8E84-426E-40DD-AFC4-6F175D3DCCD1}">
              <a14:hiddenFill xmlns:a14="http://schemas.microsoft.com/office/drawing/2010/main">
                <a:solidFill>
                  <a:srgbClr val="FFFFFF"/>
                </a:solidFill>
              </a14:hiddenFill>
            </a:ext>
          </a:extLst>
        </p:spPr>
      </p:pic>
      <p:sp>
        <p:nvSpPr>
          <p:cNvPr id="8" name="పాఠంపెట్టె 7"/>
          <p:cNvSpPr txBox="1"/>
          <p:nvPr/>
        </p:nvSpPr>
        <p:spPr>
          <a:xfrm>
            <a:off x="755730" y="4565015"/>
            <a:ext cx="7353081" cy="461665"/>
          </a:xfrm>
          <a:prstGeom prst="rect">
            <a:avLst/>
          </a:prstGeom>
          <a:noFill/>
        </p:spPr>
        <p:txBody>
          <a:bodyPr wrap="square" rtlCol="0">
            <a:spAutoFit/>
          </a:bodyPr>
          <a:lstStyle/>
          <a:p>
            <a:pPr algn="r"/>
            <a:r>
              <a:rPr lang="en-US" sz="1200" dirty="0" smtClean="0">
                <a:latin typeface="Arial Narrow" panose="020B0606020202030204" pitchFamily="34" charset="0"/>
                <a:sym typeface="Wingdings" panose="05000000000000000000" pitchFamily="2" charset="2"/>
              </a:rPr>
              <a:t> </a:t>
            </a:r>
            <a:r>
              <a:rPr lang="en-US" sz="1200" dirty="0" smtClean="0">
                <a:latin typeface="Arial Narrow" panose="020B0606020202030204" pitchFamily="34" charset="0"/>
              </a:rPr>
              <a:t>As this field is evolutionary, the student is advised to stay tuned to the current and emerging practices by referring to their own organization’s documentation as well as Net sources</a:t>
            </a:r>
            <a:endParaRPr lang="en-IN" sz="1200" dirty="0">
              <a:latin typeface="Arial Narrow" panose="020B0606020202030204" pitchFamily="34" charset="0"/>
            </a:endParaRPr>
          </a:p>
        </p:txBody>
      </p:sp>
      <p:grpSp>
        <p:nvGrpSpPr>
          <p:cNvPr id="9" name="సమూహం 8"/>
          <p:cNvGrpSpPr/>
          <p:nvPr/>
        </p:nvGrpSpPr>
        <p:grpSpPr>
          <a:xfrm>
            <a:off x="1103207" y="794913"/>
            <a:ext cx="6775519" cy="460525"/>
            <a:chOff x="1103207" y="794913"/>
            <a:chExt cx="6775519" cy="460525"/>
          </a:xfrm>
        </p:grpSpPr>
        <p:sp>
          <p:nvSpPr>
            <p:cNvPr id="7" name="32-బిందువుల నక్షత్రం 6"/>
            <p:cNvSpPr/>
            <p:nvPr/>
          </p:nvSpPr>
          <p:spPr>
            <a:xfrm>
              <a:off x="1103207"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T1</a:t>
              </a:r>
              <a:endParaRPr lang="en-IN" b="1" dirty="0"/>
            </a:p>
          </p:txBody>
        </p:sp>
        <p:sp>
          <p:nvSpPr>
            <p:cNvPr id="12" name="32-బిందువుల నక్షత్రం 11"/>
            <p:cNvSpPr/>
            <p:nvPr/>
          </p:nvSpPr>
          <p:spPr>
            <a:xfrm>
              <a:off x="3920834"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T2</a:t>
              </a:r>
              <a:endParaRPr lang="en-IN" b="1" dirty="0"/>
            </a:p>
          </p:txBody>
        </p:sp>
        <p:sp>
          <p:nvSpPr>
            <p:cNvPr id="14" name="32-బిందువుల నక్షత్రం 13"/>
            <p:cNvSpPr/>
            <p:nvPr/>
          </p:nvSpPr>
          <p:spPr>
            <a:xfrm>
              <a:off x="5844306" y="794913"/>
              <a:ext cx="2034420" cy="460525"/>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Compliments of IBM</a:t>
              </a:r>
              <a:endParaRPr lang="en-IN" sz="1200" b="1" dirty="0"/>
            </a:p>
          </p:txBody>
        </p:sp>
      </p:grpSp>
      <p:pic>
        <p:nvPicPr>
          <p:cNvPr id="3074" name="Picture 2" descr="Image result for iterative and evolutionary and agile Larma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05014" y="1331979"/>
            <a:ext cx="2380266" cy="3163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25394" y="1325366"/>
            <a:ext cx="2749984" cy="830997"/>
          </a:xfrm>
          <a:prstGeom prst="rect">
            <a:avLst/>
          </a:prstGeom>
          <a:noFill/>
        </p:spPr>
        <p:txBody>
          <a:bodyPr wrap="none" rtlCol="0">
            <a:spAutoFit/>
          </a:bodyPr>
          <a:lstStyle/>
          <a:p>
            <a:r>
              <a:rPr lang="en-US" sz="4800" dirty="0" smtClean="0"/>
              <a:t>Thank You</a:t>
            </a:r>
            <a:endParaRPr lang="en-IN" sz="4800" dirty="0"/>
          </a:p>
        </p:txBody>
      </p:sp>
      <p:sp>
        <p:nvSpPr>
          <p:cNvPr id="3" name="పాఠంపెట్టె 2"/>
          <p:cNvSpPr txBox="1"/>
          <p:nvPr/>
        </p:nvSpPr>
        <p:spPr>
          <a:xfrm>
            <a:off x="318879" y="4407613"/>
            <a:ext cx="6752618" cy="492443"/>
          </a:xfrm>
          <a:prstGeom prst="rect">
            <a:avLst/>
          </a:prstGeom>
          <a:noFill/>
        </p:spPr>
        <p:txBody>
          <a:bodyPr wrap="none" rtlCol="0">
            <a:spAutoFit/>
          </a:bodyPr>
          <a:lstStyle/>
          <a:p>
            <a:r>
              <a:rPr lang="en-US" sz="1200" dirty="0" smtClean="0">
                <a:latin typeface="Arial Narrow" panose="020B0606020202030204" pitchFamily="34" charset="0"/>
              </a:rPr>
              <a:t>©  Copyrights of original Authors are duly acknowledged </a:t>
            </a:r>
          </a:p>
          <a:p>
            <a:r>
              <a:rPr lang="en-US" sz="1400" dirty="0" smtClean="0">
                <a:latin typeface="Arial Narrow" panose="020B0606020202030204" pitchFamily="34" charset="0"/>
              </a:rPr>
              <a:t>™ ® </a:t>
            </a:r>
            <a:r>
              <a:rPr lang="en-US" sz="1200" dirty="0">
                <a:latin typeface="Arial Narrow" panose="020B0606020202030204" pitchFamily="34" charset="0"/>
              </a:rPr>
              <a:t> </a:t>
            </a:r>
            <a:r>
              <a:rPr lang="en-US" sz="1200" dirty="0" smtClean="0">
                <a:latin typeface="Arial Narrow" panose="020B0606020202030204" pitchFamily="34" charset="0"/>
              </a:rPr>
              <a:t>All Trademarks, Registered Trademarks referred in this document are the property of their respective owners</a:t>
            </a:r>
            <a:endParaRPr lang="en-IN" sz="1200" dirty="0">
              <a:latin typeface="Arial Narrow" panose="020B0606020202030204" pitchFamily="34" charset="0"/>
            </a:endParaRPr>
          </a:p>
        </p:txBody>
      </p:sp>
    </p:spTree>
    <p:extLst>
      <p:ext uri="{BB962C8B-B14F-4D97-AF65-F5344CB8AC3E}">
        <p14:creationId xmlns:p14="http://schemas.microsoft.com/office/powerpoint/2010/main" val="375973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pPr algn="ctr"/>
            <a:r>
              <a:rPr lang="en-US" dirty="0" smtClean="0"/>
              <a:t>Topics</a:t>
            </a:r>
            <a:endParaRPr lang="en-IN" dirty="0"/>
          </a:p>
        </p:txBody>
      </p:sp>
      <p:sp>
        <p:nvSpPr>
          <p:cNvPr id="3" name="విషయ స్థాన సంగ్రహకం 2"/>
          <p:cNvSpPr>
            <a:spLocks noGrp="1"/>
          </p:cNvSpPr>
          <p:nvPr>
            <p:ph idx="1"/>
          </p:nvPr>
        </p:nvSpPr>
        <p:spPr>
          <a:xfrm>
            <a:off x="1699491" y="793788"/>
            <a:ext cx="4146505" cy="1846669"/>
          </a:xfrm>
        </p:spPr>
        <p:txBody>
          <a:bodyPr/>
          <a:lstStyle/>
          <a:p>
            <a:pPr marL="0" lvl="0" indent="0" algn="ctr">
              <a:buNone/>
            </a:pPr>
            <a:r>
              <a:rPr lang="en-US" sz="1600" b="1" u="sng" dirty="0" smtClean="0"/>
              <a:t>Agile Myths &amp; Pitfalls</a:t>
            </a:r>
          </a:p>
          <a:p>
            <a:pPr lvl="0" algn="l"/>
            <a:r>
              <a:rPr lang="en-US" sz="1600" dirty="0"/>
              <a:t>Common </a:t>
            </a:r>
            <a:r>
              <a:rPr lang="en-US" sz="1600" dirty="0" smtClean="0"/>
              <a:t>Mistakes/Myths in </a:t>
            </a:r>
            <a:r>
              <a:rPr lang="en-US" sz="1600" dirty="0"/>
              <a:t>Agile</a:t>
            </a:r>
            <a:endParaRPr lang="en-IN" sz="1600" dirty="0"/>
          </a:p>
          <a:p>
            <a:pPr lvl="0" algn="l"/>
            <a:r>
              <a:rPr lang="en-US" sz="1600" dirty="0" smtClean="0"/>
              <a:t>Predictive Planning vs. Adaptive Planning</a:t>
            </a:r>
          </a:p>
          <a:p>
            <a:pPr lvl="0" algn="l"/>
            <a:r>
              <a:rPr lang="en-US" sz="1600" dirty="0" smtClean="0"/>
              <a:t>CMMI vs. Agile</a:t>
            </a:r>
            <a:endParaRPr lang="en-IN" sz="1600" dirty="0"/>
          </a:p>
          <a:p>
            <a:pPr algn="l"/>
            <a:r>
              <a:rPr lang="en-US" sz="1600" dirty="0" smtClean="0"/>
              <a:t>Distributed </a:t>
            </a:r>
            <a:r>
              <a:rPr lang="en-US" sz="1600" dirty="0"/>
              <a:t>Agile</a:t>
            </a:r>
            <a:endParaRPr lang="en-US" sz="1600" b="1" u="sng" dirty="0" smtClean="0"/>
          </a:p>
        </p:txBody>
      </p:sp>
      <p:pic>
        <p:nvPicPr>
          <p:cNvPr id="1026" name="Picture 2" descr="Image result for agile pitfall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325366" y="2640457"/>
            <a:ext cx="6544638" cy="238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09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Common mistakes/misunderstandings</a:t>
            </a:r>
            <a:endParaRPr lang="en-IN" dirty="0"/>
          </a:p>
        </p:txBody>
      </p:sp>
      <p:sp>
        <p:nvSpPr>
          <p:cNvPr id="3" name="విషయ స్థాన సంగ్రహకం 2"/>
          <p:cNvSpPr>
            <a:spLocks noGrp="1"/>
          </p:cNvSpPr>
          <p:nvPr>
            <p:ph idx="1"/>
          </p:nvPr>
        </p:nvSpPr>
        <p:spPr>
          <a:xfrm>
            <a:off x="245443" y="699636"/>
            <a:ext cx="8467041" cy="4443864"/>
          </a:xfrm>
        </p:spPr>
        <p:txBody>
          <a:bodyPr/>
          <a:lstStyle/>
          <a:p>
            <a:pPr marL="0" indent="0" algn="l">
              <a:buNone/>
            </a:pPr>
            <a:r>
              <a:rPr lang="en-US" sz="1600" dirty="0" smtClean="0">
                <a:sym typeface="Wingdings" panose="05000000000000000000" pitchFamily="2" charset="2"/>
              </a:rPr>
              <a:t></a:t>
            </a:r>
            <a:r>
              <a:rPr lang="en-US" sz="1400" dirty="0" smtClean="0">
                <a:sym typeface="Wingdings" panose="05000000000000000000" pitchFamily="2" charset="2"/>
              </a:rPr>
              <a:t>  </a:t>
            </a:r>
            <a:r>
              <a:rPr lang="en-US" sz="1400" dirty="0" smtClean="0"/>
              <a:t>Agile Process is Adoption/Adaptation of ‘Waterfall-inspired’ </a:t>
            </a:r>
            <a:r>
              <a:rPr lang="en-US" sz="1400" i="1" dirty="0" smtClean="0"/>
              <a:t>Predictable</a:t>
            </a:r>
            <a:r>
              <a:rPr lang="en-US" sz="1400" dirty="0" smtClean="0"/>
              <a:t> Iterative and Incremental Process</a:t>
            </a:r>
          </a:p>
          <a:p>
            <a:pPr marL="301228" lvl="1" indent="0">
              <a:buNone/>
            </a:pPr>
            <a:r>
              <a:rPr lang="en-US" sz="1050" b="0" i="1" dirty="0" smtClean="0"/>
              <a:t>“…We have adopted iterative method for two months and finished use case analysis and plan and schedule of what we’ll be doing in each iteration. After review and approval of final requirements set and iteration schedule, we’ll start programming…”</a:t>
            </a:r>
          </a:p>
          <a:p>
            <a:pPr marL="0" indent="0">
              <a:buNone/>
            </a:pPr>
            <a:r>
              <a:rPr lang="en-US" sz="1400" dirty="0" smtClean="0"/>
              <a:t> </a:t>
            </a:r>
            <a:r>
              <a:rPr lang="en-US" sz="1400" dirty="0">
                <a:sym typeface="Wingdings" panose="05000000000000000000" pitchFamily="2" charset="2"/>
              </a:rPr>
              <a:t></a:t>
            </a:r>
            <a:r>
              <a:rPr lang="en-US" sz="1100" dirty="0">
                <a:sym typeface="Wingdings" panose="05000000000000000000" pitchFamily="2" charset="2"/>
              </a:rPr>
              <a:t> </a:t>
            </a:r>
            <a:r>
              <a:rPr lang="en-US" sz="1400" dirty="0" smtClean="0"/>
              <a:t>Scrum Masters/Managers Direct the Team</a:t>
            </a:r>
          </a:p>
          <a:p>
            <a:pPr lvl="1"/>
            <a:r>
              <a:rPr lang="en-US" sz="1050" b="0" dirty="0" smtClean="0"/>
              <a:t>Scrum Master is a only a Facilitator of the Process, removes roadblocks</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No Daily-update of Sprint-backlog by Members</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New Work added to Iteration or Individual</a:t>
            </a:r>
          </a:p>
          <a:p>
            <a:pPr lvl="1"/>
            <a:r>
              <a:rPr lang="en-US" sz="1050" b="0" dirty="0" smtClean="0"/>
              <a:t>Stability is required at least once an Iteration starts</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Owner is Not Involved </a:t>
            </a:r>
            <a:r>
              <a:rPr lang="en-US" sz="1400" dirty="0" smtClean="0"/>
              <a:t>or take Decisions--too Many ‘cooks’ involved</a:t>
            </a:r>
          </a:p>
          <a:p>
            <a:pPr lvl="1"/>
            <a:r>
              <a:rPr lang="en-US" sz="1050" b="0" dirty="0" smtClean="0"/>
              <a:t> Scrum is Customer-driven and Product Owner represents Customer’s Requirements and hence defines/prioritizes Product-backlog</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Design/Diagramming is followed, Documentation is bad</a:t>
            </a:r>
          </a:p>
          <a:p>
            <a:pPr lvl="1"/>
            <a:r>
              <a:rPr lang="en-US" sz="1050" b="0" dirty="0" smtClean="0"/>
              <a:t>Scrum is pragmatic in its choice of tools—simple and value-adding (“don’t use sword when nail is enough”)</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Too many Meetings, too often</a:t>
            </a:r>
          </a:p>
          <a:p>
            <a:pPr lvl="1"/>
            <a:r>
              <a:rPr lang="en-US" sz="900" b="0" dirty="0" smtClean="0"/>
              <a:t>Short (&lt;15mins) Daily Meeting to sync-up </a:t>
            </a:r>
            <a:r>
              <a:rPr lang="en-US" sz="1050" b="0" dirty="0" smtClean="0"/>
              <a:t>on Issues (not problem-solving which happens in constant communication/collaboration among all team members)</a:t>
            </a:r>
          </a:p>
          <a:p>
            <a:pPr marL="0" indent="0">
              <a:buNone/>
            </a:pPr>
            <a:r>
              <a:rPr lang="en-US" sz="1600" dirty="0" smtClean="0">
                <a:sym typeface="Wingdings" panose="05000000000000000000" pitchFamily="2" charset="2"/>
              </a:rPr>
              <a:t></a:t>
            </a:r>
            <a:r>
              <a:rPr lang="en-US" sz="1200" dirty="0" smtClean="0">
                <a:sym typeface="Wingdings" panose="05000000000000000000" pitchFamily="2" charset="2"/>
              </a:rPr>
              <a:t> I</a:t>
            </a:r>
            <a:r>
              <a:rPr lang="en-US" sz="1650" b="0" dirty="0" smtClean="0"/>
              <a:t>teration is Not complete and without Integration testing</a:t>
            </a:r>
          </a:p>
          <a:p>
            <a:pPr lvl="1"/>
            <a:r>
              <a:rPr lang="en-US" sz="1050" b="0" dirty="0" smtClean="0"/>
              <a:t>Each Iteration is Fully Done—coded, unit-tested, integration-tested and documented; can be a release to customers (though after couple of iterations)</a:t>
            </a:r>
          </a:p>
          <a:p>
            <a:pPr lvl="1"/>
            <a:endParaRPr lang="en-US" sz="1050" b="0" dirty="0" smtClean="0"/>
          </a:p>
          <a:p>
            <a:pPr lvl="1"/>
            <a:endParaRPr lang="en-US" sz="1050" b="0" dirty="0" smtClean="0"/>
          </a:p>
          <a:p>
            <a:endParaRPr lang="en-US" sz="1650" b="0" dirty="0" smtClean="0"/>
          </a:p>
          <a:p>
            <a:pPr lvl="1"/>
            <a:endParaRPr lang="en-US" sz="1050" b="0" dirty="0" smtClean="0"/>
          </a:p>
          <a:p>
            <a:pPr marL="0" indent="0" algn="l">
              <a:buNone/>
            </a:pPr>
            <a:endParaRPr lang="en-US" sz="1400" dirty="0"/>
          </a:p>
          <a:p>
            <a:pPr marL="0" indent="0" algn="l">
              <a:buNone/>
            </a:pPr>
            <a:endParaRPr lang="en-IN" sz="1400" dirty="0" smtClean="0"/>
          </a:p>
          <a:p>
            <a:pPr marL="0" indent="0" algn="l">
              <a:buNone/>
            </a:pPr>
            <a:endParaRPr lang="en-IN" sz="1400" dirty="0"/>
          </a:p>
        </p:txBody>
      </p:sp>
    </p:spTree>
    <p:extLst>
      <p:ext uri="{BB962C8B-B14F-4D97-AF65-F5344CB8AC3E}">
        <p14:creationId xmlns:p14="http://schemas.microsoft.com/office/powerpoint/2010/main" val="766912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7696480" cy="582930"/>
          </a:xfrm>
        </p:spPr>
        <p:txBody>
          <a:bodyPr/>
          <a:lstStyle/>
          <a:p>
            <a:r>
              <a:rPr lang="en-US" dirty="0"/>
              <a:t>Common </a:t>
            </a:r>
            <a:r>
              <a:rPr lang="en-US" dirty="0" smtClean="0"/>
              <a:t>mistakes/misunderstandings </a:t>
            </a:r>
            <a:r>
              <a:rPr lang="en-US" b="0" i="1" dirty="0" smtClean="0"/>
              <a:t>(contd.,)</a:t>
            </a:r>
            <a:endParaRPr lang="en-IN" b="0" i="1" dirty="0"/>
          </a:p>
        </p:txBody>
      </p:sp>
      <p:sp>
        <p:nvSpPr>
          <p:cNvPr id="3" name="విషయ స్థాన సంగ్రహకం 2"/>
          <p:cNvSpPr>
            <a:spLocks noGrp="1"/>
          </p:cNvSpPr>
          <p:nvPr>
            <p:ph idx="1"/>
          </p:nvPr>
        </p:nvSpPr>
        <p:spPr>
          <a:xfrm>
            <a:off x="274320" y="754380"/>
            <a:ext cx="7934732" cy="4114800"/>
          </a:xfrm>
        </p:spPr>
        <p:txBody>
          <a:bodyPr/>
          <a:lstStyle/>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Applying a subset of Practices that do not complement/compensate each other </a:t>
            </a:r>
          </a:p>
          <a:p>
            <a:pPr lvl="1"/>
            <a:r>
              <a:rPr lang="en-US" sz="1050" b="0" dirty="0" smtClean="0"/>
              <a:t>e.g., Collective Code Ownership is not feasible with Testing, Continuous Integration and Coding Standards;  minimal requirements documentation is not feasible without onsite customer; frequent refactoring doesn’t work without testing, etc.</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Not Writing Unit Tests First</a:t>
            </a:r>
          </a:p>
          <a:p>
            <a:pPr lvl="1"/>
            <a:r>
              <a:rPr lang="en-IN" sz="1050" b="0" dirty="0"/>
              <a:t>Writing the tests first influences how one conceives, clarifies, and simplifies the </a:t>
            </a:r>
            <a:r>
              <a:rPr lang="en-IN" sz="1050" b="0" dirty="0" smtClean="0"/>
              <a:t>design; test-first </a:t>
            </a:r>
            <a:r>
              <a:rPr lang="en-IN" sz="1050" b="0" dirty="0"/>
              <a:t>has an interesting psychological quality of satisfaction: I write the test, and then I make it </a:t>
            </a:r>
            <a:r>
              <a:rPr lang="en-IN" sz="1050" b="0" dirty="0" smtClean="0"/>
              <a:t>succeed; there </a:t>
            </a:r>
            <a:r>
              <a:rPr lang="en-IN" sz="1050" b="0" dirty="0"/>
              <a:t>is a feeling of accomplishment </a:t>
            </a:r>
            <a:r>
              <a:rPr lang="en-IN" sz="1050" b="0" dirty="0" smtClean="0"/>
              <a:t>that </a:t>
            </a:r>
            <a:r>
              <a:rPr lang="en-IN" sz="1050" b="0" dirty="0"/>
              <a:t>sustains the </a:t>
            </a:r>
            <a:r>
              <a:rPr lang="en-IN" sz="1050" b="0" dirty="0" smtClean="0"/>
              <a:t>practice</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No Customer-owned Tests (UAT)</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Minimal Refactoring</a:t>
            </a:r>
          </a:p>
          <a:p>
            <a:pPr lvl="1"/>
            <a:r>
              <a:rPr lang="en-IN" sz="1050" b="0" dirty="0"/>
              <a:t>The XP avoidance of design thought before programming is meant to be compensated by a relatively large refactoring effort, such as 25% of total effort applied to </a:t>
            </a:r>
            <a:r>
              <a:rPr lang="en-IN" sz="1050" b="0" dirty="0" smtClean="0"/>
              <a:t>refactoring</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Many Fine-grained Tasks (Story cards)</a:t>
            </a:r>
          </a:p>
          <a:p>
            <a:pPr lvl="1"/>
            <a:r>
              <a:rPr lang="en-IN" sz="1050" b="0" dirty="0" smtClean="0"/>
              <a:t>Most </a:t>
            </a:r>
            <a:r>
              <a:rPr lang="en-IN" sz="1050" b="0" dirty="0"/>
              <a:t>task cards should be in the one or two-day range of effort. Most in the “few hours” range creates unnecessary information management</a:t>
            </a:r>
            <a:r>
              <a:rPr lang="en-IN" sz="1050" b="0" dirty="0" smtClean="0"/>
              <a:t>.</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Pairing with One Partner Too Long</a:t>
            </a:r>
          </a:p>
          <a:p>
            <a:pPr lvl="1"/>
            <a:r>
              <a:rPr lang="en-IN" sz="1000" b="0" dirty="0"/>
              <a:t> </a:t>
            </a:r>
            <a:r>
              <a:rPr lang="en-IN" sz="1050" b="0" dirty="0"/>
              <a:t>XP pairing changes frequently, often in two days or less. Variation also helps spread the learning.</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IN" sz="1400" dirty="0" smtClean="0"/>
              <a:t>Customer or </a:t>
            </a:r>
            <a:r>
              <a:rPr lang="en-IN" sz="1400" dirty="0"/>
              <a:t>manager is </a:t>
            </a:r>
            <a:r>
              <a:rPr lang="en-IN" sz="1400" dirty="0" smtClean="0"/>
              <a:t>tracker</a:t>
            </a:r>
          </a:p>
          <a:p>
            <a:pPr lvl="1"/>
            <a:r>
              <a:rPr lang="en-IN" sz="1050" b="0" dirty="0"/>
              <a:t>Programmers will feel awkward reporting slow progress.</a:t>
            </a:r>
          </a:p>
          <a:p>
            <a:pPr lvl="1"/>
            <a:endParaRPr lang="en-IN" sz="1050" b="0" dirty="0" smtClean="0"/>
          </a:p>
          <a:p>
            <a:endParaRPr lang="en-IN" sz="1400" b="0" dirty="0"/>
          </a:p>
        </p:txBody>
      </p:sp>
    </p:spTree>
    <p:extLst>
      <p:ext uri="{BB962C8B-B14F-4D97-AF65-F5344CB8AC3E}">
        <p14:creationId xmlns:p14="http://schemas.microsoft.com/office/powerpoint/2010/main" val="328260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విషయ స్థాన సంగ్రహకం 2"/>
          <p:cNvSpPr>
            <a:spLocks noGrp="1"/>
          </p:cNvSpPr>
          <p:nvPr>
            <p:ph idx="1"/>
          </p:nvPr>
        </p:nvSpPr>
        <p:spPr>
          <a:xfrm>
            <a:off x="274320" y="754380"/>
            <a:ext cx="8058022" cy="4114800"/>
          </a:xfrm>
        </p:spPr>
        <p:txBody>
          <a:bodyPr/>
          <a:lstStyle/>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Not integrating the QA Team</a:t>
            </a:r>
          </a:p>
          <a:p>
            <a:pPr lvl="1"/>
            <a:r>
              <a:rPr lang="en-IN" sz="1050" b="0" dirty="0"/>
              <a:t>Many organizations have a separate Quality Assurance team, used to having a completed system “thrown over the wall” to them</a:t>
            </a:r>
            <a:r>
              <a:rPr lang="en-IN" sz="1050" b="0" dirty="0" smtClean="0"/>
              <a:t>.</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Post development design is wrong</a:t>
            </a:r>
          </a:p>
          <a:p>
            <a:pPr lvl="1"/>
            <a:r>
              <a:rPr lang="en-IN" sz="1050" b="0" dirty="0"/>
              <a:t>XP isn't anti-documentation, but prefers programming if that's sufficient to succeed. XP can support the creation of design </a:t>
            </a:r>
            <a:r>
              <a:rPr lang="en-IN" sz="1050" b="0" dirty="0" smtClean="0"/>
              <a:t>documentation </a:t>
            </a:r>
            <a:r>
              <a:rPr lang="en-IN" sz="1050" b="0" dirty="0"/>
              <a:t>to reflect the existing code base, once the program is </a:t>
            </a:r>
            <a:r>
              <a:rPr lang="en-IN" sz="1050" b="0" dirty="0" smtClean="0"/>
              <a:t>complete</a:t>
            </a:r>
          </a:p>
          <a:p>
            <a:pPr marL="0" indent="0">
              <a:buNone/>
            </a:pPr>
            <a:r>
              <a:rPr lang="en-US" sz="1400" b="0" dirty="0" smtClean="0"/>
              <a:t> </a:t>
            </a:r>
            <a:r>
              <a:rPr lang="en-US" sz="1400" dirty="0">
                <a:sym typeface="Wingdings" panose="05000000000000000000" pitchFamily="2" charset="2"/>
              </a:rPr>
              <a:t></a:t>
            </a:r>
            <a:r>
              <a:rPr lang="en-US" sz="1100" dirty="0">
                <a:sym typeface="Wingdings" panose="05000000000000000000" pitchFamily="2" charset="2"/>
              </a:rPr>
              <a:t> </a:t>
            </a:r>
            <a:r>
              <a:rPr lang="en-US" sz="1400" b="0" dirty="0" smtClean="0"/>
              <a:t>In Pair programming, not willing to learn or explain</a:t>
            </a:r>
          </a:p>
          <a:p>
            <a:pPr lvl="1"/>
            <a:r>
              <a:rPr lang="en-IN" sz="1050" b="0" dirty="0"/>
              <a:t>For successful pair programming, an attitude of openness to learning and of explaining yourself is </a:t>
            </a:r>
            <a:r>
              <a:rPr lang="en-IN" sz="1050" b="0" dirty="0" smtClean="0"/>
              <a:t>required</a:t>
            </a:r>
            <a:r>
              <a:rPr lang="en-IN" sz="1050" dirty="0" smtClean="0"/>
              <a:t>.</a:t>
            </a:r>
          </a:p>
          <a:p>
            <a:pPr marL="0" indent="0">
              <a:buNone/>
            </a:pPr>
            <a:r>
              <a:rPr lang="en-US" sz="1400" dirty="0" smtClean="0"/>
              <a:t> </a:t>
            </a:r>
            <a:r>
              <a:rPr lang="en-US" sz="1400" dirty="0">
                <a:sym typeface="Wingdings" panose="05000000000000000000" pitchFamily="2" charset="2"/>
              </a:rPr>
              <a:t></a:t>
            </a:r>
            <a:r>
              <a:rPr lang="en-US" sz="1400" dirty="0" smtClean="0"/>
              <a:t> Iterations are NOT Time-boxed</a:t>
            </a:r>
          </a:p>
          <a:p>
            <a:pPr lvl="1"/>
            <a:r>
              <a:rPr lang="en-IN" sz="1050" b="0" dirty="0"/>
              <a:t>It is a misunderstanding to let the iteration length expand when it appears the goals can't be met within the original time </a:t>
            </a:r>
            <a:r>
              <a:rPr lang="en-IN" sz="1050" b="0" dirty="0" smtClean="0"/>
              <a:t>frame--rather</a:t>
            </a:r>
            <a:r>
              <a:rPr lang="en-IN" sz="1050" b="0" dirty="0"/>
              <a:t>, the preferred strategy is usually to remove or simplify goals for the </a:t>
            </a:r>
            <a:r>
              <a:rPr lang="en-IN" sz="1050" b="0" dirty="0" smtClean="0"/>
              <a:t>iteration and </a:t>
            </a:r>
            <a:r>
              <a:rPr lang="en-IN" sz="1050" b="0" dirty="0" err="1" smtClean="0"/>
              <a:t>analyze</a:t>
            </a:r>
            <a:r>
              <a:rPr lang="en-IN" sz="1050" b="0" dirty="0" smtClean="0"/>
              <a:t> </a:t>
            </a:r>
            <a:r>
              <a:rPr lang="en-IN" sz="1050" b="0" dirty="0"/>
              <a:t>why the estimates were </a:t>
            </a:r>
            <a:r>
              <a:rPr lang="en-IN" sz="1050" b="0" dirty="0" smtClean="0"/>
              <a:t>off the mark</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IN" sz="1400" dirty="0" smtClean="0"/>
              <a:t>Each iteration ends </a:t>
            </a:r>
            <a:r>
              <a:rPr lang="en-IN" sz="1400" dirty="0"/>
              <a:t>in a production </a:t>
            </a:r>
            <a:r>
              <a:rPr lang="en-IN" sz="1400" dirty="0" smtClean="0"/>
              <a:t>release</a:t>
            </a:r>
          </a:p>
          <a:p>
            <a:pPr lvl="1"/>
            <a:r>
              <a:rPr lang="en-IN" sz="1050" b="0" dirty="0"/>
              <a:t>The baselined software produced at the end of an iteration is an internal release rather than shippable code. It represents a subset of the final production release, which may only be ready after a dozen or more short </a:t>
            </a:r>
            <a:r>
              <a:rPr lang="en-IN" sz="1050" b="0" dirty="0" smtClean="0"/>
              <a:t>iterations</a:t>
            </a:r>
          </a:p>
          <a:p>
            <a:pPr marL="0" indent="0">
              <a:buNone/>
            </a:pPr>
            <a:r>
              <a:rPr lang="en-US" sz="1400" dirty="0">
                <a:sym typeface="Wingdings" panose="05000000000000000000" pitchFamily="2" charset="2"/>
              </a:rPr>
              <a:t></a:t>
            </a:r>
            <a:r>
              <a:rPr lang="en-US" sz="1100" dirty="0">
                <a:sym typeface="Wingdings" panose="05000000000000000000" pitchFamily="2" charset="2"/>
              </a:rPr>
              <a:t> </a:t>
            </a:r>
            <a:r>
              <a:rPr lang="en-US" sz="1400" dirty="0" smtClean="0"/>
              <a:t>Predictive Planning</a:t>
            </a:r>
          </a:p>
          <a:p>
            <a:pPr lvl="1"/>
            <a:r>
              <a:rPr lang="en-IN" sz="1050" b="0" dirty="0" smtClean="0"/>
              <a:t>It </a:t>
            </a:r>
            <a:r>
              <a:rPr lang="en-IN" sz="1050" b="0" dirty="0"/>
              <a:t>is a misunderstanding to create, at the start of the project, a believable plan laying out exactly how many iterations there will be for a long project, their lengths, and what will occur in each. This is contrasted with the agile approach: adaptive planning.</a:t>
            </a:r>
          </a:p>
        </p:txBody>
      </p:sp>
      <p:sp>
        <p:nvSpPr>
          <p:cNvPr id="4" name="విషయ స్థాన సంగ్రహకం 1"/>
          <p:cNvSpPr>
            <a:spLocks noGrp="1"/>
          </p:cNvSpPr>
          <p:nvPr>
            <p:ph sz="quarter" idx="10"/>
          </p:nvPr>
        </p:nvSpPr>
        <p:spPr>
          <a:xfrm>
            <a:off x="245444" y="116706"/>
            <a:ext cx="7624560" cy="582930"/>
          </a:xfrm>
        </p:spPr>
        <p:txBody>
          <a:bodyPr/>
          <a:lstStyle/>
          <a:p>
            <a:r>
              <a:rPr lang="en-US" dirty="0"/>
              <a:t>Common </a:t>
            </a:r>
            <a:r>
              <a:rPr lang="en-US" dirty="0" smtClean="0"/>
              <a:t>mistakes/misunderstandings </a:t>
            </a:r>
            <a:r>
              <a:rPr lang="en-US" b="0" i="1" dirty="0" smtClean="0"/>
              <a:t>(contd.,)</a:t>
            </a:r>
            <a:endParaRPr lang="en-IN" b="0" i="1" dirty="0"/>
          </a:p>
        </p:txBody>
      </p:sp>
    </p:spTree>
    <p:extLst>
      <p:ext uri="{BB962C8B-B14F-4D97-AF65-F5344CB8AC3E}">
        <p14:creationId xmlns:p14="http://schemas.microsoft.com/office/powerpoint/2010/main" val="1348392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Agile Myths in a Nutshell…</a:t>
            </a:r>
            <a:endParaRPr lang="en-IN" dirty="0"/>
          </a:p>
        </p:txBody>
      </p:sp>
      <p:sp>
        <p:nvSpPr>
          <p:cNvPr id="3" name="విషయ స్థాన సంగ్రహకం 2"/>
          <p:cNvSpPr>
            <a:spLocks noGrp="1"/>
          </p:cNvSpPr>
          <p:nvPr>
            <p:ph idx="1"/>
          </p:nvPr>
        </p:nvSpPr>
        <p:spPr>
          <a:xfrm>
            <a:off x="274320" y="754380"/>
            <a:ext cx="6825123" cy="4114800"/>
          </a:xfrm>
        </p:spPr>
        <p:txBody>
          <a:bodyPr/>
          <a:lstStyle/>
          <a:p>
            <a:pPr algn="l">
              <a:buFont typeface="Wingdings" panose="05000000000000000000" pitchFamily="2" charset="2"/>
              <a:buChar char="v"/>
            </a:pPr>
            <a:r>
              <a:rPr lang="en-IN" dirty="0"/>
              <a:t>S</a:t>
            </a:r>
            <a:r>
              <a:rPr lang="en-IN" dirty="0" smtClean="0"/>
              <a:t>hould </a:t>
            </a:r>
            <a:r>
              <a:rPr lang="en-IN" dirty="0"/>
              <a:t>customize the choice of practices without having first applied them all</a:t>
            </a:r>
            <a:r>
              <a:rPr lang="en-IN" dirty="0" smtClean="0"/>
              <a:t>.</a:t>
            </a:r>
          </a:p>
          <a:p>
            <a:pPr algn="l">
              <a:buFont typeface="Wingdings" panose="05000000000000000000" pitchFamily="2" charset="2"/>
              <a:buChar char="v"/>
            </a:pPr>
            <a:r>
              <a:rPr lang="en-IN" dirty="0" smtClean="0"/>
              <a:t>“Doing </a:t>
            </a:r>
            <a:r>
              <a:rPr lang="en-IN" dirty="0"/>
              <a:t>XP” means to avoid the waterfall model and develop iteratively, or just to avoid documentation, or just to write some unit tests</a:t>
            </a:r>
            <a:r>
              <a:rPr lang="en-IN" dirty="0" smtClean="0"/>
              <a:t>.</a:t>
            </a:r>
          </a:p>
          <a:p>
            <a:pPr algn="l">
              <a:buFont typeface="Wingdings" panose="05000000000000000000" pitchFamily="2" charset="2"/>
              <a:buChar char="v"/>
            </a:pPr>
            <a:r>
              <a:rPr lang="en-IN" dirty="0" smtClean="0"/>
              <a:t>Customers </a:t>
            </a:r>
            <a:r>
              <a:rPr lang="en-IN" dirty="0"/>
              <a:t>are not involved in the Planning Game, creating acceptance tests, or reviewing the iteration results</a:t>
            </a:r>
            <a:r>
              <a:rPr lang="en-IN" dirty="0" smtClean="0"/>
              <a:t>.</a:t>
            </a:r>
          </a:p>
          <a:p>
            <a:pPr algn="l">
              <a:buFont typeface="Wingdings" panose="05000000000000000000" pitchFamily="2" charset="2"/>
              <a:buChar char="v"/>
            </a:pPr>
            <a:r>
              <a:rPr lang="en-IN" dirty="0"/>
              <a:t>C</a:t>
            </a:r>
            <a:r>
              <a:rPr lang="en-IN" dirty="0" smtClean="0"/>
              <a:t>reate </a:t>
            </a:r>
            <a:r>
              <a:rPr lang="en-IN" dirty="0"/>
              <a:t>a plan laying out how many iterations there will be for the project, their lengths, and what will occur in </a:t>
            </a:r>
            <a:r>
              <a:rPr lang="en-IN" dirty="0" smtClean="0"/>
              <a:t>each (</a:t>
            </a:r>
            <a:r>
              <a:rPr lang="en-IN" i="1" dirty="0" smtClean="0"/>
              <a:t>Predictive Planning</a:t>
            </a:r>
            <a:r>
              <a:rPr lang="en-IN" dirty="0" smtClean="0"/>
              <a:t>)</a:t>
            </a:r>
            <a:endParaRPr lang="en-IN" dirty="0"/>
          </a:p>
        </p:txBody>
      </p:sp>
    </p:spTree>
    <p:extLst>
      <p:ext uri="{BB962C8B-B14F-4D97-AF65-F5344CB8AC3E}">
        <p14:creationId xmlns:p14="http://schemas.microsoft.com/office/powerpoint/2010/main" val="354993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Agile Pitfalls/Challenges</a:t>
            </a:r>
            <a:endParaRPr lang="en-IN" dirty="0"/>
          </a:p>
        </p:txBody>
      </p:sp>
      <p:sp>
        <p:nvSpPr>
          <p:cNvPr id="6" name="విషయ స్థాన సంగ్రహకం 2"/>
          <p:cNvSpPr txBox="1">
            <a:spLocks/>
          </p:cNvSpPr>
          <p:nvPr/>
        </p:nvSpPr>
        <p:spPr bwMode="auto">
          <a:xfrm>
            <a:off x="245444" y="792103"/>
            <a:ext cx="8037239"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sz="1400" b="1" dirty="0" smtClean="0"/>
              <a:t>Culture Change</a:t>
            </a:r>
            <a:r>
              <a:rPr lang="en-US" sz="1400" dirty="0" smtClean="0"/>
              <a:t>: Top-down, big-bang culture change, adaptation, and institutionalization; traditional management methods clash with Agile concepts and practices</a:t>
            </a:r>
          </a:p>
          <a:p>
            <a:pPr algn="l"/>
            <a:r>
              <a:rPr lang="en-US" sz="1400" b="1" dirty="0" smtClean="0"/>
              <a:t>Fixed-price Contracting</a:t>
            </a:r>
            <a:r>
              <a:rPr lang="en-US" sz="1400" dirty="0" smtClean="0"/>
              <a:t>? Not amenable to traditional fixed-price contracts for large agile projects which are complex</a:t>
            </a:r>
          </a:p>
          <a:p>
            <a:pPr algn="l"/>
            <a:r>
              <a:rPr lang="en-US" sz="1400" b="1" dirty="0" smtClean="0"/>
              <a:t>Resistance to Drop Established QA Practices</a:t>
            </a:r>
            <a:r>
              <a:rPr lang="en-US" sz="1400" dirty="0" smtClean="0"/>
              <a:t>: Not willing to integrate or totally dissolve structures related to QA and Testing functions</a:t>
            </a:r>
          </a:p>
          <a:p>
            <a:pPr algn="l"/>
            <a:r>
              <a:rPr lang="en-US" sz="1400" b="1" dirty="0" smtClean="0"/>
              <a:t>Inadequate Management/Development Tools</a:t>
            </a:r>
          </a:p>
          <a:p>
            <a:pPr algn="l"/>
            <a:r>
              <a:rPr lang="en-US" sz="1400" b="1" dirty="0" smtClean="0"/>
              <a:t>Fuzzy Interface </a:t>
            </a:r>
            <a:r>
              <a:rPr lang="en-US" sz="1400" dirty="0" smtClean="0"/>
              <a:t>with Architecture, Quality, Security and Usability functions</a:t>
            </a:r>
          </a:p>
          <a:p>
            <a:pPr algn="l"/>
            <a:r>
              <a:rPr lang="en-US" sz="1400" b="1" dirty="0" smtClean="0"/>
              <a:t>Lack of Planning</a:t>
            </a:r>
            <a:r>
              <a:rPr lang="en-US" sz="1400" dirty="0" smtClean="0"/>
              <a:t>: Non-standardization of Release and Iteration Planning</a:t>
            </a:r>
          </a:p>
          <a:p>
            <a:pPr algn="l"/>
            <a:r>
              <a:rPr lang="en-US" sz="1400" b="1" dirty="0" smtClean="0"/>
              <a:t>Lack of Trust/Teamwork</a:t>
            </a:r>
            <a:r>
              <a:rPr lang="en-US" sz="1400" dirty="0" smtClean="0"/>
              <a:t>: Tendency to Micromanage, Organizational Politics, and Conflicts between Developers and Project Managers</a:t>
            </a:r>
          </a:p>
          <a:p>
            <a:pPr algn="l"/>
            <a:r>
              <a:rPr lang="en-US" sz="1400" b="1" dirty="0" smtClean="0"/>
              <a:t>Inadequate QA: </a:t>
            </a:r>
            <a:r>
              <a:rPr lang="en-US" sz="1400" dirty="0" smtClean="0"/>
              <a:t>Inconsistent use of Agile testing, Usability, Security and other QA Practices; Inadequate testing to meet iteration time-box constraints</a:t>
            </a:r>
          </a:p>
          <a:p>
            <a:pPr algn="l"/>
            <a:r>
              <a:rPr lang="en-US" sz="1400" b="1" dirty="0" smtClean="0"/>
              <a:t>Lack of Expertise</a:t>
            </a:r>
            <a:r>
              <a:rPr lang="en-US" sz="1400" dirty="0" smtClean="0"/>
              <a:t>: Inadequate Skills and Experience (SME and Coaches)</a:t>
            </a:r>
          </a:p>
          <a:p>
            <a:pPr algn="l"/>
            <a:r>
              <a:rPr lang="en-US" sz="1400" b="1" dirty="0" smtClean="0"/>
              <a:t>Multisite/</a:t>
            </a:r>
            <a:r>
              <a:rPr lang="en-US" sz="1400" b="1" dirty="0" err="1" smtClean="0"/>
              <a:t>Multiteams</a:t>
            </a:r>
            <a:r>
              <a:rPr lang="en-US" sz="1400" b="1" dirty="0" smtClean="0"/>
              <a:t>:</a:t>
            </a:r>
            <a:r>
              <a:rPr lang="en-US" sz="1400" dirty="0" smtClean="0"/>
              <a:t> Working on complex R&amp;D/Large Projects across Locations</a:t>
            </a:r>
          </a:p>
          <a:p>
            <a:pPr algn="l"/>
            <a:endParaRPr lang="en-US" sz="1400" dirty="0" smtClean="0"/>
          </a:p>
          <a:p>
            <a:pPr algn="l"/>
            <a:endParaRPr lang="en-US" sz="1400" dirty="0" smtClean="0"/>
          </a:p>
          <a:p>
            <a:pPr algn="l"/>
            <a:endParaRPr lang="en-IN" sz="1400" dirty="0"/>
          </a:p>
        </p:txBody>
      </p:sp>
    </p:spTree>
    <p:extLst>
      <p:ext uri="{BB962C8B-B14F-4D97-AF65-F5344CB8AC3E}">
        <p14:creationId xmlns:p14="http://schemas.microsoft.com/office/powerpoint/2010/main" val="219016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1109609" y="2311684"/>
            <a:ext cx="7006973" cy="461665"/>
          </a:xfrm>
          <a:prstGeom prst="rect">
            <a:avLst/>
          </a:prstGeom>
          <a:noFill/>
        </p:spPr>
        <p:txBody>
          <a:bodyPr wrap="square" rtlCol="0">
            <a:spAutoFit/>
          </a:bodyPr>
          <a:lstStyle/>
          <a:p>
            <a:pPr algn="r"/>
            <a:r>
              <a:rPr lang="en-US" sz="2400" b="1" dirty="0" smtClean="0">
                <a:solidFill>
                  <a:schemeClr val="tx2">
                    <a:lumMod val="50000"/>
                  </a:schemeClr>
                </a:solidFill>
              </a:rPr>
              <a:t>Planning</a:t>
            </a:r>
            <a:r>
              <a:rPr lang="en-US" sz="2400" dirty="0" smtClean="0">
                <a:solidFill>
                  <a:schemeClr val="tx2">
                    <a:lumMod val="50000"/>
                  </a:schemeClr>
                </a:solidFill>
              </a:rPr>
              <a:t> (Waterfall vs. Iterative vs. Agile) </a:t>
            </a:r>
            <a:r>
              <a:rPr lang="en-US" sz="2400" dirty="0" smtClean="0">
                <a:sym typeface="Wingdings" panose="05000000000000000000" pitchFamily="2" charset="2"/>
              </a:rPr>
              <a:t></a:t>
            </a:r>
            <a:endParaRPr lang="en-IN" sz="2400" dirty="0"/>
          </a:p>
        </p:txBody>
      </p:sp>
    </p:spTree>
    <p:extLst>
      <p:ext uri="{BB962C8B-B14F-4D97-AF65-F5344CB8AC3E}">
        <p14:creationId xmlns:p14="http://schemas.microsoft.com/office/powerpoint/2010/main" val="39855561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9985</TotalTime>
  <Words>1652</Words>
  <Application>Microsoft Office PowerPoint</Application>
  <PresentationFormat>తెరపై ప్రదర్శన (16:9)</PresentationFormat>
  <Paragraphs>122</Paragraphs>
  <Slides>20</Slides>
  <Notes>0</Notes>
  <HiddenSlides>0</HiddenSlides>
  <MMClips>0</MMClips>
  <ScaleCrop>false</ScaleCrop>
  <HeadingPairs>
    <vt:vector size="6" baseType="variant">
      <vt:variant>
        <vt:lpstr>ఉపయోగించిన ఫాంట్‌లు</vt:lpstr>
      </vt:variant>
      <vt:variant>
        <vt:i4>5</vt:i4>
      </vt:variant>
      <vt:variant>
        <vt:lpstr>నేపథ్యం</vt:lpstr>
      </vt:variant>
      <vt:variant>
        <vt:i4>1</vt:i4>
      </vt:variant>
      <vt:variant>
        <vt:lpstr>స్లయిడ్ శీర్షికలు</vt:lpstr>
      </vt:variant>
      <vt:variant>
        <vt:i4>20</vt:i4>
      </vt:variant>
    </vt:vector>
  </HeadingPairs>
  <TitlesOfParts>
    <vt:vector size="26" baseType="lpstr">
      <vt:lpstr>Arial</vt:lpstr>
      <vt:lpstr>Arial Narrow</vt:lpstr>
      <vt:lpstr>Calibri</vt:lpstr>
      <vt:lpstr>Symbol</vt:lpstr>
      <vt:lpstr>Wingdings</vt:lpstr>
      <vt:lpstr>BITS_PPT_template</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కోనేరు గోపాలకృష్ణ</cp:lastModifiedBy>
  <cp:revision>494</cp:revision>
  <dcterms:created xsi:type="dcterms:W3CDTF">2015-06-09T08:31:04Z</dcterms:created>
  <dcterms:modified xsi:type="dcterms:W3CDTF">2018-02-18T23:14:04Z</dcterms:modified>
</cp:coreProperties>
</file>