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9"/>
  </p:notesMasterIdLst>
  <p:handoutMasterIdLst>
    <p:handoutMasterId r:id="rId20"/>
  </p:handoutMasterIdLst>
  <p:sldIdLst>
    <p:sldId id="388" r:id="rId2"/>
    <p:sldId id="390" r:id="rId3"/>
    <p:sldId id="396" r:id="rId4"/>
    <p:sldId id="494" r:id="rId5"/>
    <p:sldId id="498" r:id="rId6"/>
    <p:sldId id="484" r:id="rId7"/>
    <p:sldId id="485" r:id="rId8"/>
    <p:sldId id="496" r:id="rId9"/>
    <p:sldId id="493" r:id="rId10"/>
    <p:sldId id="492" r:id="rId11"/>
    <p:sldId id="441" r:id="rId12"/>
    <p:sldId id="480" r:id="rId13"/>
    <p:sldId id="499" r:id="rId14"/>
    <p:sldId id="495" r:id="rId15"/>
    <p:sldId id="483" r:id="rId16"/>
    <p:sldId id="497" r:id="rId17"/>
    <p:sldId id="395" r:id="rId18"/>
  </p:sldIdLst>
  <p:sldSz cx="9144000" cy="5143500" type="screen16x9"/>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485" autoAdjust="0"/>
    <p:restoredTop sz="86511" autoAdjust="0"/>
  </p:normalViewPr>
  <p:slideViewPr>
    <p:cSldViewPr snapToGrid="0">
      <p:cViewPr varScale="1">
        <p:scale>
          <a:sx n="85" d="100"/>
          <a:sy n="85" d="100"/>
        </p:scale>
        <p:origin x="1482" y="78"/>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74"/>
    </p:cViewPr>
  </p:sorterViewPr>
  <p:notesViewPr>
    <p:cSldViewPr snapToGrid="0">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pPr/>
              <a:t>2/19/2018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pPr/>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pPr/>
              <a:t>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pPr/>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508856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508856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508856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550556"/>
            <a:ext cx="2209800" cy="607441"/>
            <a:chOff x="76200" y="2209800"/>
            <a:chExt cx="2209800" cy="809923"/>
          </a:xfrm>
        </p:grpSpPr>
        <p:sp>
          <p:nvSpPr>
            <p:cNvPr id="10" name="TextBox 9"/>
            <p:cNvSpPr txBox="1"/>
            <p:nvPr userDrawn="1"/>
          </p:nvSpPr>
          <p:spPr>
            <a:xfrm>
              <a:off x="76200" y="2209800"/>
              <a:ext cx="2209800" cy="738664"/>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6"/>
              <a:ext cx="1905000" cy="307777"/>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hasCustomPrompt="1"/>
          </p:nvPr>
        </p:nvSpPr>
        <p:spPr>
          <a:xfrm>
            <a:off x="304800" y="3486150"/>
            <a:ext cx="8458200" cy="120015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Topic name</a:t>
            </a:r>
          </a:p>
          <a:p>
            <a:pPr lvl="1"/>
            <a:r>
              <a:rPr lang="en-US" dirty="0"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16"/>
          <p:cNvSpPr>
            <a:spLocks noGrp="1"/>
          </p:cNvSpPr>
          <p:nvPr>
            <p:ph sz="quarter" idx="10" hasCustomPrompt="1"/>
          </p:nvPr>
        </p:nvSpPr>
        <p:spPr>
          <a:xfrm>
            <a:off x="245444" y="116706"/>
            <a:ext cx="6537960" cy="582930"/>
          </a:xfrm>
          <a:prstGeom prst="rect">
            <a:avLst/>
          </a:prstGeom>
        </p:spPr>
        <p:txBody>
          <a:bodyPr lIns="0" tIns="0" rIns="0" bIns="0" anchor="ctr">
            <a:noAutofit/>
          </a:bodyPr>
          <a:lstStyle>
            <a:lvl1pPr marL="0" indent="0" algn="l">
              <a:lnSpc>
                <a:spcPct val="100000"/>
              </a:lnSpc>
              <a:spcBef>
                <a:spcPts val="0"/>
              </a:spcBef>
              <a:buNone/>
              <a:defRPr sz="2200" b="1" spc="225" baseline="0">
                <a:solidFill>
                  <a:srgbClr val="FF0000"/>
                </a:solidFill>
                <a:effectLst/>
                <a:latin typeface="Arial" pitchFamily="34" charset="0"/>
                <a:cs typeface="Arial" pitchFamily="34" charset="0"/>
              </a:defRPr>
            </a:lvl1pPr>
          </a:lstStyle>
          <a:p>
            <a:pPr lvl="0"/>
            <a:r>
              <a:rPr lang="en-US" dirty="0" smtClean="0"/>
              <a:t>Topic name here</a:t>
            </a:r>
          </a:p>
        </p:txBody>
      </p:sp>
      <p:sp>
        <p:nvSpPr>
          <p:cNvPr id="4"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grpSp>
        <p:nvGrpSpPr>
          <p:cNvPr id="5" name="Group 4"/>
          <p:cNvGrpSpPr/>
          <p:nvPr userDrawn="1"/>
        </p:nvGrpSpPr>
        <p:grpSpPr>
          <a:xfrm>
            <a:off x="0" y="685801"/>
            <a:ext cx="7010400" cy="3428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43200" y="3547795"/>
            <a:ext cx="6143089" cy="674884"/>
          </a:xfrm>
        </p:spPr>
        <p:txBody>
          <a:bodyPr/>
          <a:lstStyle/>
          <a:p>
            <a:pPr algn="r"/>
            <a:r>
              <a:rPr lang="en-US" sz="3200" dirty="0" smtClean="0"/>
              <a:t>Ensuring Agile Success</a:t>
            </a:r>
          </a:p>
          <a:p>
            <a:pPr algn="r"/>
            <a:r>
              <a:rPr lang="en-US" sz="1800" b="0" dirty="0" smtClean="0">
                <a:solidFill>
                  <a:schemeClr val="tx1">
                    <a:lumMod val="50000"/>
                    <a:lumOff val="50000"/>
                  </a:schemeClr>
                </a:solidFill>
              </a:rPr>
              <a:t>- Prof  K G Krishna</a:t>
            </a:r>
            <a:endParaRPr lang="en-IN" sz="1800" b="0" dirty="0">
              <a:solidFill>
                <a:schemeClr val="tx1">
                  <a:lumMod val="50000"/>
                  <a:lumOff val="50000"/>
                </a:schemeClr>
              </a:solidFill>
            </a:endParaRPr>
          </a:p>
        </p:txBody>
      </p:sp>
      <p:pic>
        <p:nvPicPr>
          <p:cNvPr id="2050" name="Picture 2" descr="Image result for agile success sto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693" y="3547795"/>
            <a:ext cx="2515751" cy="117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7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Agile is an Attitude, Not a Technique…</a:t>
            </a:r>
            <a:endParaRPr lang="en-IN" dirty="0"/>
          </a:p>
        </p:txBody>
      </p:sp>
      <p:sp>
        <p:nvSpPr>
          <p:cNvPr id="3" name="పాఠంపెట్టె 2"/>
          <p:cNvSpPr txBox="1"/>
          <p:nvPr/>
        </p:nvSpPr>
        <p:spPr>
          <a:xfrm>
            <a:off x="615113" y="1419794"/>
            <a:ext cx="6264466" cy="1631216"/>
          </a:xfrm>
          <a:prstGeom prst="rect">
            <a:avLst/>
          </a:prstGeom>
          <a:noFill/>
        </p:spPr>
        <p:txBody>
          <a:bodyPr wrap="square" rtlCol="0">
            <a:spAutoFit/>
          </a:bodyPr>
          <a:lstStyle/>
          <a:p>
            <a:r>
              <a:rPr lang="en-US" sz="2000" dirty="0" smtClean="0">
                <a:latin typeface="Cambria" panose="02040503050406030204" pitchFamily="18" charset="0"/>
              </a:rPr>
              <a:t>“</a:t>
            </a:r>
            <a:r>
              <a:rPr lang="en-US" sz="2000" dirty="0" smtClean="0">
                <a:solidFill>
                  <a:schemeClr val="accent1">
                    <a:lumMod val="50000"/>
                  </a:schemeClr>
                </a:solidFill>
                <a:latin typeface="Cambria" panose="02040503050406030204" pitchFamily="18" charset="0"/>
              </a:rPr>
              <a:t>Agile…is an attitude, not a technique with boundaries.  An attitude has no boundaries, so we wouldn’t ask ‘can I use agile here’, but rather ‘how would I act in the agile way here?’ or ‘how agile can we be, here?’”</a:t>
            </a:r>
          </a:p>
          <a:p>
            <a:pPr algn="r"/>
            <a:r>
              <a:rPr lang="en-US" sz="2000" dirty="0" smtClean="0">
                <a:latin typeface="Cambria" panose="02040503050406030204" pitchFamily="18" charset="0"/>
              </a:rPr>
              <a:t>- </a:t>
            </a:r>
            <a:r>
              <a:rPr lang="en-US" sz="2000" i="1" dirty="0" smtClean="0">
                <a:latin typeface="Cambria" panose="02040503050406030204" pitchFamily="18" charset="0"/>
              </a:rPr>
              <a:t>Alistair Cockburn  </a:t>
            </a:r>
            <a:r>
              <a:rPr lang="en-US" sz="2000" dirty="0" smtClean="0">
                <a:latin typeface="Cambria" panose="02040503050406030204" pitchFamily="18" charset="0"/>
              </a:rPr>
              <a:t>(Agile </a:t>
            </a:r>
            <a:r>
              <a:rPr lang="en-US" sz="2000" i="1" dirty="0" smtClean="0">
                <a:latin typeface="Cambria" panose="02040503050406030204" pitchFamily="18" charset="0"/>
              </a:rPr>
              <a:t>Guru</a:t>
            </a:r>
            <a:r>
              <a:rPr lang="en-US" sz="2000" dirty="0" smtClean="0">
                <a:latin typeface="Cambria" panose="02040503050406030204" pitchFamily="18" charset="0"/>
              </a:rPr>
              <a:t>)</a:t>
            </a:r>
            <a:endParaRPr lang="en-IN" sz="2000" dirty="0">
              <a:latin typeface="Cambria" panose="02040503050406030204" pitchFamily="18" charset="0"/>
            </a:endParaRPr>
          </a:p>
        </p:txBody>
      </p:sp>
    </p:spTree>
    <p:extLst>
      <p:ext uri="{BB962C8B-B14F-4D97-AF65-F5344CB8AC3E}">
        <p14:creationId xmlns:p14="http://schemas.microsoft.com/office/powerpoint/2010/main" val="892426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913259" y="1920632"/>
            <a:ext cx="7006973" cy="523220"/>
          </a:xfrm>
          <a:prstGeom prst="rect">
            <a:avLst/>
          </a:prstGeom>
          <a:noFill/>
        </p:spPr>
        <p:txBody>
          <a:bodyPr wrap="square" rtlCol="0">
            <a:spAutoFit/>
          </a:bodyPr>
          <a:lstStyle/>
          <a:p>
            <a:pPr algn="r"/>
            <a:r>
              <a:rPr lang="en-US" sz="2800" b="1" dirty="0" smtClean="0">
                <a:solidFill>
                  <a:schemeClr val="tx2">
                    <a:lumMod val="50000"/>
                  </a:schemeClr>
                </a:solidFill>
              </a:rPr>
              <a:t>Evolution of Agile </a:t>
            </a:r>
            <a:r>
              <a:rPr lang="en-US" sz="2800" dirty="0" smtClean="0">
                <a:solidFill>
                  <a:schemeClr val="tx2">
                    <a:lumMod val="50000"/>
                  </a:schemeClr>
                </a:solidFill>
              </a:rPr>
              <a:t>with the Times </a:t>
            </a:r>
            <a:r>
              <a:rPr lang="en-US" sz="2800" dirty="0" smtClean="0">
                <a:sym typeface="Wingdings" panose="05000000000000000000" pitchFamily="2" charset="2"/>
              </a:rPr>
              <a:t></a:t>
            </a:r>
            <a:endParaRPr lang="en-IN" sz="2800" dirty="0"/>
          </a:p>
        </p:txBody>
      </p:sp>
      <p:pic>
        <p:nvPicPr>
          <p:cNvPr id="1028" name="Picture 4" descr="Image result for devops wor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40" y="2522875"/>
            <a:ext cx="4886025" cy="141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810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63250" y="106432"/>
            <a:ext cx="7063544" cy="582930"/>
          </a:xfrm>
        </p:spPr>
        <p:txBody>
          <a:bodyPr/>
          <a:lstStyle/>
          <a:p>
            <a:r>
              <a:rPr lang="en-US" sz="1800" dirty="0" smtClean="0"/>
              <a:t>Agile is a </a:t>
            </a:r>
            <a:r>
              <a:rPr lang="en-US" sz="1800" i="1" dirty="0" smtClean="0"/>
              <a:t>Natural Evolution </a:t>
            </a:r>
            <a:r>
              <a:rPr lang="en-US" sz="1800" dirty="0" smtClean="0"/>
              <a:t>towards Survival in this Digital Era, and Scrum is just the Beginning…</a:t>
            </a:r>
            <a:endParaRPr lang="en-IN" sz="1800" dirty="0"/>
          </a:p>
        </p:txBody>
      </p:sp>
      <p:pic>
        <p:nvPicPr>
          <p:cNvPr id="7" name="విషయ స్థాన సంగ్రహకం 6"/>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a:stretch/>
        </p:blipFill>
        <p:spPr>
          <a:xfrm>
            <a:off x="449851" y="780835"/>
            <a:ext cx="5601628" cy="4220867"/>
          </a:xfrm>
        </p:spPr>
      </p:pic>
      <p:sp>
        <p:nvSpPr>
          <p:cNvPr id="8" name="పాఠంపెట్టె 7"/>
          <p:cNvSpPr txBox="1"/>
          <p:nvPr/>
        </p:nvSpPr>
        <p:spPr>
          <a:xfrm>
            <a:off x="6340013" y="4602823"/>
            <a:ext cx="886781" cy="276999"/>
          </a:xfrm>
          <a:prstGeom prst="rect">
            <a:avLst/>
          </a:prstGeom>
          <a:noFill/>
        </p:spPr>
        <p:txBody>
          <a:bodyPr wrap="none" rtlCol="0">
            <a:spAutoFit/>
          </a:bodyPr>
          <a:lstStyle/>
          <a:p>
            <a:r>
              <a:rPr lang="en-US" sz="1200" dirty="0" smtClean="0">
                <a:latin typeface="Arial Narrow" panose="020B0606020202030204" pitchFamily="34" charset="0"/>
              </a:rPr>
              <a:t>Source: (T2)</a:t>
            </a:r>
            <a:endParaRPr lang="en-IN" sz="1200" dirty="0">
              <a:latin typeface="Arial Narrow" panose="020B0606020202030204" pitchFamily="34" charset="0"/>
            </a:endParaRPr>
          </a:p>
        </p:txBody>
      </p:sp>
    </p:spTree>
    <p:extLst>
      <p:ext uri="{BB962C8B-B14F-4D97-AF65-F5344CB8AC3E}">
        <p14:creationId xmlns:p14="http://schemas.microsoft.com/office/powerpoint/2010/main" val="2796963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Agile Adoption in Recent Years…</a:t>
            </a:r>
            <a:endParaRPr lang="en-IN" dirty="0"/>
          </a:p>
        </p:txBody>
      </p:sp>
      <p:pic>
        <p:nvPicPr>
          <p:cNvPr id="3074" name="Picture 2" descr="Image result for trends in agile software develop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684" y="878098"/>
            <a:ext cx="6492470" cy="3759818"/>
          </a:xfrm>
          <a:prstGeom prst="rect">
            <a:avLst/>
          </a:prstGeom>
          <a:noFill/>
          <a:extLst>
            <a:ext uri="{909E8E84-426E-40DD-AFC4-6F175D3DCCD1}">
              <a14:hiddenFill xmlns:a14="http://schemas.microsoft.com/office/drawing/2010/main">
                <a:solidFill>
                  <a:srgbClr val="FFFFFF"/>
                </a:solidFill>
              </a14:hiddenFill>
            </a:ext>
          </a:extLst>
        </p:spPr>
      </p:pic>
      <p:sp>
        <p:nvSpPr>
          <p:cNvPr id="4" name="పాఠంపెట్టె 3"/>
          <p:cNvSpPr txBox="1"/>
          <p:nvPr/>
        </p:nvSpPr>
        <p:spPr>
          <a:xfrm>
            <a:off x="766285" y="4554768"/>
            <a:ext cx="1372492" cy="261610"/>
          </a:xfrm>
          <a:prstGeom prst="rect">
            <a:avLst/>
          </a:prstGeom>
          <a:noFill/>
        </p:spPr>
        <p:txBody>
          <a:bodyPr wrap="none" rtlCol="0">
            <a:spAutoFit/>
          </a:bodyPr>
          <a:lstStyle/>
          <a:p>
            <a:r>
              <a:rPr lang="en-US" sz="1100" dirty="0" smtClean="0"/>
              <a:t>Source: Tech Beacon</a:t>
            </a:r>
            <a:endParaRPr lang="en-IN" sz="1100" dirty="0"/>
          </a:p>
        </p:txBody>
      </p:sp>
    </p:spTree>
    <p:extLst>
      <p:ext uri="{BB962C8B-B14F-4D97-AF65-F5344CB8AC3E}">
        <p14:creationId xmlns:p14="http://schemas.microsoft.com/office/powerpoint/2010/main" val="1754084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dn.ttgtmedia.com/rms/onlineImages/software_quality-emerging_dev_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113609" y="1625600"/>
            <a:ext cx="3804515" cy="303671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విషయ స్థాన సంగ్రహకం 1"/>
          <p:cNvSpPr>
            <a:spLocks noGrp="1"/>
          </p:cNvSpPr>
          <p:nvPr>
            <p:ph sz="quarter" idx="10"/>
          </p:nvPr>
        </p:nvSpPr>
        <p:spPr/>
        <p:txBody>
          <a:bodyPr/>
          <a:lstStyle/>
          <a:p>
            <a:r>
              <a:rPr lang="en-US" dirty="0" smtClean="0"/>
              <a:t>Agile-driven Transformations</a:t>
            </a:r>
            <a:endParaRPr lang="en-IN" dirty="0"/>
          </a:p>
        </p:txBody>
      </p:sp>
      <p:sp>
        <p:nvSpPr>
          <p:cNvPr id="3" name="విషయ స్థాన సంగ్రహకం 2"/>
          <p:cNvSpPr>
            <a:spLocks noGrp="1"/>
          </p:cNvSpPr>
          <p:nvPr>
            <p:ph idx="1"/>
          </p:nvPr>
        </p:nvSpPr>
        <p:spPr>
          <a:xfrm>
            <a:off x="82410" y="788247"/>
            <a:ext cx="5268523" cy="4114800"/>
          </a:xfrm>
        </p:spPr>
        <p:txBody>
          <a:bodyPr/>
          <a:lstStyle/>
          <a:p>
            <a:pPr algn="l"/>
            <a:r>
              <a:rPr lang="en-US" sz="1400" dirty="0" smtClean="0"/>
              <a:t>Agile + DevOps </a:t>
            </a:r>
            <a:r>
              <a:rPr lang="en-US" sz="1400" dirty="0" smtClean="0">
                <a:sym typeface="Wingdings" panose="05000000000000000000" pitchFamily="2" charset="2"/>
              </a:rPr>
              <a:t> </a:t>
            </a:r>
            <a:r>
              <a:rPr lang="en-US" sz="1400" dirty="0" err="1" smtClean="0">
                <a:solidFill>
                  <a:schemeClr val="accent1">
                    <a:lumMod val="50000"/>
                  </a:schemeClr>
                </a:solidFill>
                <a:sym typeface="Wingdings" panose="05000000000000000000" pitchFamily="2" charset="2"/>
              </a:rPr>
              <a:t>AgileDevOps</a:t>
            </a:r>
            <a:endParaRPr lang="en-US" sz="1400" dirty="0" smtClean="0">
              <a:solidFill>
                <a:schemeClr val="accent1">
                  <a:lumMod val="50000"/>
                </a:schemeClr>
              </a:solidFill>
              <a:sym typeface="Wingdings" panose="05000000000000000000" pitchFamily="2" charset="2"/>
            </a:endParaRPr>
          </a:p>
          <a:p>
            <a:pPr lvl="1"/>
            <a:r>
              <a:rPr lang="en-US" b="0" dirty="0"/>
              <a:t>(Development + Operations) /w Daily build (CI) = DevOps </a:t>
            </a:r>
            <a:endParaRPr lang="en-US" b="0" dirty="0" smtClean="0"/>
          </a:p>
          <a:p>
            <a:pPr lvl="1"/>
            <a:r>
              <a:rPr lang="en-US" b="0" dirty="0" smtClean="0"/>
              <a:t>Evolving with Cloud, Mobile Infrastructure &amp; </a:t>
            </a:r>
            <a:r>
              <a:rPr lang="en-US" b="0" dirty="0" err="1" smtClean="0"/>
              <a:t>SoA</a:t>
            </a:r>
            <a:r>
              <a:rPr lang="en-US" b="0" dirty="0"/>
              <a:t> </a:t>
            </a:r>
            <a:r>
              <a:rPr lang="en-US" b="0" dirty="0" smtClean="0"/>
              <a:t>(</a:t>
            </a:r>
            <a:r>
              <a:rPr lang="en-US" b="0" dirty="0" err="1" smtClean="0"/>
              <a:t>Microservices</a:t>
            </a:r>
            <a:r>
              <a:rPr lang="en-US" b="0" dirty="0" smtClean="0"/>
              <a:t> Architecture)</a:t>
            </a:r>
            <a:endParaRPr lang="en-US" b="0" dirty="0"/>
          </a:p>
          <a:p>
            <a:pPr lvl="1"/>
            <a:r>
              <a:rPr lang="en-US" b="0" dirty="0" smtClean="0">
                <a:sym typeface="Wingdings" panose="05000000000000000000" pitchFamily="2" charset="2"/>
              </a:rPr>
              <a:t>Infrastructure + Programming Frameworks  Containerized Apps (infrastructure independent development/deployment on Cloud)</a:t>
            </a:r>
          </a:p>
          <a:p>
            <a:pPr lvl="1"/>
            <a:r>
              <a:rPr lang="en-US" b="0" dirty="0" smtClean="0">
                <a:sym typeface="Wingdings" panose="05000000000000000000" pitchFamily="2" charset="2"/>
              </a:rPr>
              <a:t>Code heavy Development  Low-code/No-code Platforms/API/</a:t>
            </a:r>
            <a:r>
              <a:rPr lang="en-US" b="0" dirty="0" err="1" smtClean="0">
                <a:sym typeface="Wingdings" panose="05000000000000000000" pitchFamily="2" charset="2"/>
              </a:rPr>
              <a:t>Microservices</a:t>
            </a:r>
            <a:r>
              <a:rPr lang="en-US" b="0" dirty="0">
                <a:sym typeface="Wingdings" panose="05000000000000000000" pitchFamily="2" charset="2"/>
              </a:rPr>
              <a:t>-</a:t>
            </a:r>
            <a:r>
              <a:rPr lang="en-US" b="0" dirty="0" smtClean="0">
                <a:sym typeface="Wingdings" panose="05000000000000000000" pitchFamily="2" charset="2"/>
              </a:rPr>
              <a:t>driven development frameworks</a:t>
            </a:r>
          </a:p>
          <a:p>
            <a:pPr algn="l"/>
            <a:r>
              <a:rPr lang="en-US" sz="1400" b="0" dirty="0" smtClean="0">
                <a:sym typeface="Wingdings" panose="05000000000000000000" pitchFamily="2" charset="2"/>
              </a:rPr>
              <a:t>Agile Software Processes  </a:t>
            </a:r>
            <a:r>
              <a:rPr lang="en-US" sz="1400" b="0" dirty="0" smtClean="0">
                <a:solidFill>
                  <a:schemeClr val="accent1">
                    <a:lumMod val="50000"/>
                  </a:schemeClr>
                </a:solidFill>
                <a:sym typeface="Wingdings" panose="05000000000000000000" pitchFamily="2" charset="2"/>
              </a:rPr>
              <a:t>Agile Methods </a:t>
            </a:r>
            <a:r>
              <a:rPr lang="en-US" sz="1400" dirty="0" smtClean="0">
                <a:solidFill>
                  <a:schemeClr val="accent1">
                    <a:lumMod val="50000"/>
                  </a:schemeClr>
                </a:solidFill>
                <a:sym typeface="Wingdings" panose="05000000000000000000" pitchFamily="2" charset="2"/>
              </a:rPr>
              <a:t>in any </a:t>
            </a:r>
            <a:r>
              <a:rPr lang="en-US" sz="1400" dirty="0" smtClean="0">
                <a:solidFill>
                  <a:schemeClr val="accent1">
                    <a:lumMod val="50000"/>
                  </a:schemeClr>
                </a:solidFill>
                <a:sym typeface="Wingdings" panose="05000000000000000000" pitchFamily="2" charset="2"/>
              </a:rPr>
              <a:t>Product </a:t>
            </a:r>
            <a:r>
              <a:rPr lang="en-US" sz="1400" dirty="0" smtClean="0">
                <a:solidFill>
                  <a:schemeClr val="accent1">
                    <a:lumMod val="50000"/>
                  </a:schemeClr>
                </a:solidFill>
                <a:sym typeface="Wingdings" panose="05000000000000000000" pitchFamily="2" charset="2"/>
              </a:rPr>
              <a:t>Development</a:t>
            </a:r>
          </a:p>
          <a:p>
            <a:pPr algn="l"/>
            <a:r>
              <a:rPr lang="en-US" sz="1400" dirty="0" smtClean="0">
                <a:sym typeface="Wingdings" panose="05000000000000000000" pitchFamily="2" charset="2"/>
              </a:rPr>
              <a:t>Transformation of Organization Structures: Top-down, Hierarchical and Networked Structures  </a:t>
            </a:r>
            <a:r>
              <a:rPr lang="en-US" sz="1400" dirty="0" smtClean="0">
                <a:solidFill>
                  <a:schemeClr val="accent1">
                    <a:lumMod val="50000"/>
                  </a:schemeClr>
                </a:solidFill>
                <a:sym typeface="Wingdings" panose="05000000000000000000" pitchFamily="2" charset="2"/>
              </a:rPr>
              <a:t>Self-organizing Empowered Agile Teams</a:t>
            </a:r>
          </a:p>
          <a:p>
            <a:pPr algn="l"/>
            <a:r>
              <a:rPr lang="en-US" sz="1400" dirty="0" smtClean="0">
                <a:sym typeface="Wingdings" panose="05000000000000000000" pitchFamily="2" charset="2"/>
              </a:rPr>
              <a:t>Agile is the </a:t>
            </a:r>
            <a:r>
              <a:rPr lang="en-US" sz="1400" dirty="0" smtClean="0">
                <a:solidFill>
                  <a:srgbClr val="7030A0"/>
                </a:solidFill>
                <a:sym typeface="Wingdings" panose="05000000000000000000" pitchFamily="2" charset="2"/>
              </a:rPr>
              <a:t>language of Startups </a:t>
            </a:r>
            <a:r>
              <a:rPr lang="en-US" sz="1400" dirty="0" smtClean="0">
                <a:sym typeface="Wingdings" panose="05000000000000000000" pitchFamily="2" charset="2"/>
              </a:rPr>
              <a:t>who dream game-changing products and services in this digital era</a:t>
            </a:r>
            <a:endParaRPr lang="en-US" sz="1400" b="0" dirty="0" smtClean="0">
              <a:sym typeface="Wingdings" panose="05000000000000000000" pitchFamily="2" charset="2"/>
            </a:endParaRPr>
          </a:p>
          <a:p>
            <a:pPr algn="l"/>
            <a:endParaRPr lang="en-IN" sz="1400" dirty="0"/>
          </a:p>
        </p:txBody>
      </p:sp>
      <p:sp>
        <p:nvSpPr>
          <p:cNvPr id="5" name="పాఠంపెట్టె 4"/>
          <p:cNvSpPr txBox="1"/>
          <p:nvPr/>
        </p:nvSpPr>
        <p:spPr>
          <a:xfrm>
            <a:off x="5516897" y="4546895"/>
            <a:ext cx="2997937" cy="230832"/>
          </a:xfrm>
          <a:prstGeom prst="rect">
            <a:avLst/>
          </a:prstGeom>
          <a:noFill/>
        </p:spPr>
        <p:txBody>
          <a:bodyPr wrap="none" rtlCol="0">
            <a:spAutoFit/>
          </a:bodyPr>
          <a:lstStyle/>
          <a:p>
            <a:r>
              <a:rPr lang="en-US" sz="900" dirty="0" smtClean="0">
                <a:latin typeface="Arial Narrow" panose="020B0606020202030204" pitchFamily="34" charset="0"/>
              </a:rPr>
              <a:t>Source: 2017 Survey of 5000 Development Professionals by CAST</a:t>
            </a:r>
            <a:endParaRPr lang="en-IN" sz="900" dirty="0">
              <a:latin typeface="Arial Narrow" panose="020B0606020202030204" pitchFamily="34" charset="0"/>
            </a:endParaRPr>
          </a:p>
        </p:txBody>
      </p:sp>
    </p:spTree>
    <p:extLst>
      <p:ext uri="{BB962C8B-B14F-4D97-AF65-F5344CB8AC3E}">
        <p14:creationId xmlns:p14="http://schemas.microsoft.com/office/powerpoint/2010/main" val="1170717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అండాకారం 4"/>
          <p:cNvSpPr/>
          <p:nvPr/>
        </p:nvSpPr>
        <p:spPr>
          <a:xfrm>
            <a:off x="1140178" y="1490133"/>
            <a:ext cx="2065866" cy="53057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విషయ స్థాన సంగ్రహకం 1"/>
          <p:cNvSpPr>
            <a:spLocks noGrp="1"/>
          </p:cNvSpPr>
          <p:nvPr>
            <p:ph sz="quarter" idx="10"/>
          </p:nvPr>
        </p:nvSpPr>
        <p:spPr/>
        <p:txBody>
          <a:bodyPr/>
          <a:lstStyle/>
          <a:p>
            <a:r>
              <a:rPr lang="en-US" dirty="0" smtClean="0"/>
              <a:t>Let’s “Google-walk” the Agile</a:t>
            </a:r>
            <a:endParaRPr lang="en-IN" dirty="0"/>
          </a:p>
        </p:txBody>
      </p:sp>
      <p:pic>
        <p:nvPicPr>
          <p:cNvPr id="4" name="విషయ స్థాన సంగ్రహకం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371" y="910264"/>
            <a:ext cx="8504237" cy="3734664"/>
          </a:xfrm>
          <a:prstGeom prst="rect">
            <a:avLst/>
          </a:prstGeom>
        </p:spPr>
      </p:pic>
      <p:sp>
        <p:nvSpPr>
          <p:cNvPr id="6" name="అండాకారం 5"/>
          <p:cNvSpPr/>
          <p:nvPr/>
        </p:nvSpPr>
        <p:spPr>
          <a:xfrm>
            <a:off x="1140178" y="1490133"/>
            <a:ext cx="2065866" cy="530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0034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Summary: Ensuring Agile Success</a:t>
            </a:r>
            <a:endParaRPr lang="en-IN" dirty="0"/>
          </a:p>
        </p:txBody>
      </p:sp>
      <p:sp>
        <p:nvSpPr>
          <p:cNvPr id="3" name="విషయ స్థాన సంగ్రహకం 2"/>
          <p:cNvSpPr>
            <a:spLocks noGrp="1"/>
          </p:cNvSpPr>
          <p:nvPr>
            <p:ph idx="1"/>
          </p:nvPr>
        </p:nvSpPr>
        <p:spPr>
          <a:xfrm>
            <a:off x="274321" y="754380"/>
            <a:ext cx="6634479" cy="4114800"/>
          </a:xfrm>
        </p:spPr>
        <p:txBody>
          <a:bodyPr/>
          <a:lstStyle/>
          <a:p>
            <a:pPr algn="l"/>
            <a:r>
              <a:rPr lang="en-US" sz="1600" dirty="0" smtClean="0"/>
              <a:t>Transform Organizational Culture towards Agile Teams (micromanaging </a:t>
            </a:r>
            <a:r>
              <a:rPr lang="en-US" sz="1600" dirty="0" smtClean="0">
                <a:sym typeface="Wingdings" panose="05000000000000000000" pitchFamily="2" charset="2"/>
              </a:rPr>
              <a:t> self-managing teams)</a:t>
            </a:r>
            <a:endParaRPr lang="en-US" sz="1600" dirty="0" smtClean="0"/>
          </a:p>
          <a:p>
            <a:pPr algn="l"/>
            <a:r>
              <a:rPr lang="en-US" sz="1600" dirty="0" smtClean="0"/>
              <a:t>Managing Change with a dedicated Agile Champion (Agile Coach) for driving transformation with communication and training</a:t>
            </a:r>
          </a:p>
          <a:p>
            <a:pPr algn="l"/>
            <a:r>
              <a:rPr lang="en-US" sz="1600" dirty="0" smtClean="0"/>
              <a:t>Start with identifying a Simple Lighthouse Project as a ripe candidate for going Agile</a:t>
            </a:r>
          </a:p>
          <a:p>
            <a:pPr algn="l"/>
            <a:r>
              <a:rPr lang="en-US" sz="1600" dirty="0" smtClean="0"/>
              <a:t>In these times of rapid digital transformation, evolve Agile Practices in tune with technology/business trends</a:t>
            </a:r>
          </a:p>
          <a:p>
            <a:pPr marL="0" indent="0" algn="l">
              <a:buNone/>
            </a:pPr>
            <a:endParaRPr lang="en-US" sz="1600" dirty="0" smtClean="0"/>
          </a:p>
          <a:p>
            <a:pPr marL="0" indent="0" algn="ctr">
              <a:buNone/>
            </a:pPr>
            <a:r>
              <a:rPr lang="en-US" sz="1600" dirty="0" smtClean="0">
                <a:solidFill>
                  <a:srgbClr val="7030A0"/>
                </a:solidFill>
              </a:rPr>
              <a:t>Let’s look forward to the day when the words ‘Agile’ and ‘Customer Orientation’ would disappear or get subsumed the way of ‘Quality’ and ‘Management’ in Organizational Vocabulary !!!!</a:t>
            </a:r>
          </a:p>
          <a:p>
            <a:pPr algn="l"/>
            <a:endParaRPr lang="en-IN" sz="1600" dirty="0"/>
          </a:p>
        </p:txBody>
      </p:sp>
    </p:spTree>
    <p:extLst>
      <p:ext uri="{BB962C8B-B14F-4D97-AF65-F5344CB8AC3E}">
        <p14:creationId xmlns:p14="http://schemas.microsoft.com/office/powerpoint/2010/main" val="2644396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25394" y="1325366"/>
            <a:ext cx="2749984" cy="830997"/>
          </a:xfrm>
          <a:prstGeom prst="rect">
            <a:avLst/>
          </a:prstGeom>
          <a:noFill/>
        </p:spPr>
        <p:txBody>
          <a:bodyPr wrap="none" rtlCol="0">
            <a:spAutoFit/>
          </a:bodyPr>
          <a:lstStyle/>
          <a:p>
            <a:r>
              <a:rPr lang="en-US" sz="4800" dirty="0" smtClean="0"/>
              <a:t>Thank You</a:t>
            </a:r>
            <a:endParaRPr lang="en-IN" sz="4800" dirty="0"/>
          </a:p>
        </p:txBody>
      </p:sp>
      <p:sp>
        <p:nvSpPr>
          <p:cNvPr id="3" name="పాఠంపెట్టె 2"/>
          <p:cNvSpPr txBox="1"/>
          <p:nvPr/>
        </p:nvSpPr>
        <p:spPr>
          <a:xfrm>
            <a:off x="318879" y="4407613"/>
            <a:ext cx="6752618" cy="492443"/>
          </a:xfrm>
          <a:prstGeom prst="rect">
            <a:avLst/>
          </a:prstGeom>
          <a:noFill/>
        </p:spPr>
        <p:txBody>
          <a:bodyPr wrap="none" rtlCol="0">
            <a:spAutoFit/>
          </a:bodyPr>
          <a:lstStyle/>
          <a:p>
            <a:r>
              <a:rPr lang="en-US" sz="1200" dirty="0" smtClean="0">
                <a:latin typeface="Arial Narrow" panose="020B0606020202030204" pitchFamily="34" charset="0"/>
              </a:rPr>
              <a:t>©  Copyrights of original Authors are duly acknowledged </a:t>
            </a:r>
          </a:p>
          <a:p>
            <a:r>
              <a:rPr lang="en-US" sz="1400" dirty="0" smtClean="0">
                <a:latin typeface="Arial Narrow" panose="020B0606020202030204" pitchFamily="34" charset="0"/>
              </a:rPr>
              <a:t>™ ® </a:t>
            </a:r>
            <a:r>
              <a:rPr lang="en-US" sz="1200" dirty="0">
                <a:latin typeface="Arial Narrow" panose="020B0606020202030204" pitchFamily="34" charset="0"/>
              </a:rPr>
              <a:t> </a:t>
            </a:r>
            <a:r>
              <a:rPr lang="en-US" sz="1200" dirty="0" smtClean="0">
                <a:latin typeface="Arial Narrow" panose="020B0606020202030204" pitchFamily="34" charset="0"/>
              </a:rPr>
              <a:t>All Trademarks, Registered Trademarks referred in this document are the property of their respective owners</a:t>
            </a:r>
            <a:endParaRPr lang="en-IN" sz="1200" dirty="0">
              <a:latin typeface="Arial Narrow" panose="020B0606020202030204" pitchFamily="34" charset="0"/>
            </a:endParaRPr>
          </a:p>
        </p:txBody>
      </p:sp>
    </p:spTree>
    <p:extLst>
      <p:ext uri="{BB962C8B-B14F-4D97-AF65-F5344CB8AC3E}">
        <p14:creationId xmlns:p14="http://schemas.microsoft.com/office/powerpoint/2010/main" val="3759731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Text/Reference Books</a:t>
            </a:r>
            <a:endParaRPr lang="en-US" dirty="0"/>
          </a:p>
        </p:txBody>
      </p:sp>
      <p:pic>
        <p:nvPicPr>
          <p:cNvPr id="1032" name="Picture 8" descr="Image result for agile project management for dummies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356" y="1331980"/>
            <a:ext cx="2483712" cy="3137757"/>
          </a:xfrm>
          <a:prstGeom prst="rect">
            <a:avLst/>
          </a:prstGeom>
          <a:noFill/>
          <a:extLst>
            <a:ext uri="{909E8E84-426E-40DD-AFC4-6F175D3DCCD1}">
              <a14:hiddenFill xmlns:a14="http://schemas.microsoft.com/office/drawing/2010/main">
                <a:solidFill>
                  <a:srgbClr val="FFFFFF"/>
                </a:solidFill>
              </a14:hiddenFill>
            </a:ext>
          </a:extLst>
        </p:spPr>
      </p:pic>
      <p:sp>
        <p:nvSpPr>
          <p:cNvPr id="8" name="పాఠంపెట్టె 7"/>
          <p:cNvSpPr txBox="1"/>
          <p:nvPr/>
        </p:nvSpPr>
        <p:spPr>
          <a:xfrm>
            <a:off x="755730" y="4565015"/>
            <a:ext cx="7353081" cy="461665"/>
          </a:xfrm>
          <a:prstGeom prst="rect">
            <a:avLst/>
          </a:prstGeom>
          <a:noFill/>
        </p:spPr>
        <p:txBody>
          <a:bodyPr wrap="square" rtlCol="0">
            <a:spAutoFit/>
          </a:bodyPr>
          <a:lstStyle/>
          <a:p>
            <a:pPr algn="r"/>
            <a:r>
              <a:rPr lang="en-US" sz="1200" dirty="0" smtClean="0">
                <a:latin typeface="Arial Narrow" panose="020B0606020202030204" pitchFamily="34" charset="0"/>
                <a:sym typeface="Wingdings" panose="05000000000000000000" pitchFamily="2" charset="2"/>
              </a:rPr>
              <a:t> </a:t>
            </a:r>
            <a:r>
              <a:rPr lang="en-US" sz="1200" dirty="0" smtClean="0">
                <a:latin typeface="Arial Narrow" panose="020B0606020202030204" pitchFamily="34" charset="0"/>
              </a:rPr>
              <a:t>As this field is evolutionary, the student is advised to stay tuned to the current and emerging practices by referring to their own organization’s documentation as well as Net sources</a:t>
            </a:r>
            <a:endParaRPr lang="en-IN" sz="1200" dirty="0">
              <a:latin typeface="Arial Narrow" panose="020B0606020202030204" pitchFamily="34" charset="0"/>
            </a:endParaRPr>
          </a:p>
        </p:txBody>
      </p:sp>
      <p:grpSp>
        <p:nvGrpSpPr>
          <p:cNvPr id="9" name="సమూహం 8"/>
          <p:cNvGrpSpPr/>
          <p:nvPr/>
        </p:nvGrpSpPr>
        <p:grpSpPr>
          <a:xfrm>
            <a:off x="1103207" y="794913"/>
            <a:ext cx="6775519" cy="460525"/>
            <a:chOff x="1103207" y="794913"/>
            <a:chExt cx="6775519" cy="460525"/>
          </a:xfrm>
        </p:grpSpPr>
        <p:sp>
          <p:nvSpPr>
            <p:cNvPr id="7" name="32-బిందువుల నక్షత్రం 6"/>
            <p:cNvSpPr/>
            <p:nvPr/>
          </p:nvSpPr>
          <p:spPr>
            <a:xfrm>
              <a:off x="1103207"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T1</a:t>
              </a:r>
              <a:endParaRPr lang="en-IN" b="1" dirty="0"/>
            </a:p>
          </p:txBody>
        </p:sp>
        <p:sp>
          <p:nvSpPr>
            <p:cNvPr id="12" name="32-బిందువుల నక్షత్రం 11"/>
            <p:cNvSpPr/>
            <p:nvPr/>
          </p:nvSpPr>
          <p:spPr>
            <a:xfrm>
              <a:off x="3920834"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T2</a:t>
              </a:r>
              <a:endParaRPr lang="en-IN" b="1" dirty="0"/>
            </a:p>
          </p:txBody>
        </p:sp>
        <p:sp>
          <p:nvSpPr>
            <p:cNvPr id="14" name="32-బిందువుల నక్షత్రం 13"/>
            <p:cNvSpPr/>
            <p:nvPr/>
          </p:nvSpPr>
          <p:spPr>
            <a:xfrm>
              <a:off x="5844306" y="794913"/>
              <a:ext cx="2034420" cy="460525"/>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Compliments of IBM</a:t>
              </a:r>
              <a:endParaRPr lang="en-IN" sz="1200" b="1" dirty="0"/>
            </a:p>
          </p:txBody>
        </p:sp>
      </p:grpSp>
      <p:pic>
        <p:nvPicPr>
          <p:cNvPr id="3074" name="Picture 2" descr="Image result for iterative and evolutionary and agile Larma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5014" y="1331979"/>
            <a:ext cx="2380266" cy="31632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DevOps for dummi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09144" y="1325226"/>
            <a:ext cx="1992839" cy="3128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pPr algn="ctr"/>
            <a:r>
              <a:rPr lang="en-US" dirty="0" smtClean="0"/>
              <a:t>Topics</a:t>
            </a:r>
            <a:endParaRPr lang="en-IN" dirty="0"/>
          </a:p>
        </p:txBody>
      </p:sp>
      <p:sp>
        <p:nvSpPr>
          <p:cNvPr id="3" name="విషయ స్థాన సంగ్రహకం 2"/>
          <p:cNvSpPr>
            <a:spLocks noGrp="1"/>
          </p:cNvSpPr>
          <p:nvPr>
            <p:ph idx="1"/>
          </p:nvPr>
        </p:nvSpPr>
        <p:spPr>
          <a:xfrm>
            <a:off x="1503363" y="876772"/>
            <a:ext cx="3012194" cy="1846669"/>
          </a:xfrm>
        </p:spPr>
        <p:txBody>
          <a:bodyPr/>
          <a:lstStyle/>
          <a:p>
            <a:pPr marL="0" lvl="0" indent="0" algn="ctr">
              <a:buNone/>
            </a:pPr>
            <a:r>
              <a:rPr lang="en-US" b="1" u="sng" dirty="0"/>
              <a:t>E</a:t>
            </a:r>
            <a:r>
              <a:rPr lang="en-US" b="1" u="sng" dirty="0" smtClean="0"/>
              <a:t>nsuring Agile Success</a:t>
            </a:r>
          </a:p>
          <a:p>
            <a:pPr lvl="0"/>
            <a:r>
              <a:rPr lang="en-US" dirty="0" smtClean="0"/>
              <a:t>Managing Change</a:t>
            </a:r>
            <a:endParaRPr lang="en-IN" dirty="0"/>
          </a:p>
          <a:p>
            <a:pPr lvl="0"/>
            <a:r>
              <a:rPr lang="en-US" dirty="0" smtClean="0"/>
              <a:t>Agile Success Factors</a:t>
            </a:r>
            <a:endParaRPr lang="en-IN" dirty="0"/>
          </a:p>
          <a:p>
            <a:pPr lvl="0"/>
            <a:r>
              <a:rPr lang="en-US" dirty="0" smtClean="0"/>
              <a:t>Agile Evolving with Times</a:t>
            </a:r>
            <a:endParaRPr lang="en-US" b="1" u="sng" dirty="0" smtClean="0"/>
          </a:p>
        </p:txBody>
      </p:sp>
      <p:pic>
        <p:nvPicPr>
          <p:cNvPr id="1026" name="Picture 2" descr="Image result for agile pitfa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11" y="2584488"/>
            <a:ext cx="7284691" cy="226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09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5116778" cy="582930"/>
          </a:xfrm>
        </p:spPr>
        <p:txBody>
          <a:bodyPr/>
          <a:lstStyle/>
          <a:p>
            <a:r>
              <a:rPr lang="en-US" sz="2000" dirty="0" smtClean="0"/>
              <a:t>10 Key Factors for Agile Success</a:t>
            </a:r>
            <a:endParaRPr lang="en-IN" sz="2000" dirty="0"/>
          </a:p>
        </p:txBody>
      </p:sp>
      <p:sp>
        <p:nvSpPr>
          <p:cNvPr id="3" name="విషయ స్థాన సంగ్రహకం 2"/>
          <p:cNvSpPr>
            <a:spLocks noGrp="1"/>
          </p:cNvSpPr>
          <p:nvPr>
            <p:ph idx="1"/>
          </p:nvPr>
        </p:nvSpPr>
        <p:spPr>
          <a:xfrm>
            <a:off x="87399" y="699637"/>
            <a:ext cx="8842112" cy="4244896"/>
          </a:xfrm>
        </p:spPr>
        <p:txBody>
          <a:bodyPr/>
          <a:lstStyle/>
          <a:p>
            <a:pPr algn="l"/>
            <a:r>
              <a:rPr lang="en-US" sz="1100" b="1" dirty="0" smtClean="0"/>
              <a:t>Dedicated Team Members </a:t>
            </a:r>
            <a:r>
              <a:rPr lang="en-US" sz="1100" dirty="0" smtClean="0"/>
              <a:t>(“Task switching wastes 40% of time”)</a:t>
            </a:r>
          </a:p>
          <a:p>
            <a:pPr lvl="1"/>
            <a:r>
              <a:rPr lang="en-IN" sz="1000" b="0" dirty="0" smtClean="0"/>
              <a:t>Team </a:t>
            </a:r>
            <a:r>
              <a:rPr lang="en-IN" sz="1000" b="0" dirty="0"/>
              <a:t>members should be dedicated — product owner, development team members, as well as scrum master — to a single project at a </a:t>
            </a:r>
            <a:r>
              <a:rPr lang="en-IN" sz="1000" b="0" dirty="0" smtClean="0"/>
              <a:t>time </a:t>
            </a:r>
          </a:p>
          <a:p>
            <a:pPr algn="l"/>
            <a:r>
              <a:rPr lang="en-IN" sz="1100" b="1" dirty="0" smtClean="0"/>
              <a:t>Collocation</a:t>
            </a:r>
          </a:p>
          <a:p>
            <a:pPr lvl="1"/>
            <a:r>
              <a:rPr lang="en-IN" sz="900" b="0" dirty="0"/>
              <a:t> </a:t>
            </a:r>
            <a:r>
              <a:rPr lang="en-IN" sz="1000" b="0" dirty="0"/>
              <a:t>The Agile Manifesto lists individuals and interactions as the first value. The way you get this value right is by collocating team members to be able to have clear, effective, and direct communication throughout a project</a:t>
            </a:r>
            <a:r>
              <a:rPr lang="en-IN" sz="1000" b="0" dirty="0" smtClean="0"/>
              <a:t>.</a:t>
            </a:r>
          </a:p>
          <a:p>
            <a:pPr algn="l"/>
            <a:r>
              <a:rPr lang="en-US" sz="1100" b="1" dirty="0" smtClean="0"/>
              <a:t>Automated Testing</a:t>
            </a:r>
          </a:p>
          <a:p>
            <a:pPr lvl="1"/>
            <a:r>
              <a:rPr lang="en-IN" sz="1000" b="0" dirty="0"/>
              <a:t>Development teams cannot develop at the rate technology and market conditions change if they have to manually test their work every time they integrate new pieces of functionality throughout the sprint</a:t>
            </a:r>
            <a:r>
              <a:rPr lang="en-IN" sz="1000" b="0" dirty="0" smtClean="0"/>
              <a:t>.</a:t>
            </a:r>
          </a:p>
          <a:p>
            <a:pPr algn="l"/>
            <a:r>
              <a:rPr lang="en-US" sz="1100" b="1" dirty="0" smtClean="0"/>
              <a:t>Enforced Definition of </a:t>
            </a:r>
            <a:r>
              <a:rPr lang="en-US" sz="1100" b="1" i="1" dirty="0" smtClean="0"/>
              <a:t>Done</a:t>
            </a:r>
          </a:p>
          <a:p>
            <a:pPr lvl="1"/>
            <a:r>
              <a:rPr lang="en-IN" sz="1000" b="0" dirty="0"/>
              <a:t>Ending sprints with non-shippable functionality is an anti-pattern to becoming more agile. Your definition of done should clarify the following</a:t>
            </a:r>
            <a:r>
              <a:rPr lang="en-IN" sz="1000" b="0" dirty="0" smtClean="0"/>
              <a:t>: The </a:t>
            </a:r>
            <a:r>
              <a:rPr lang="en-IN" sz="1000" b="0" dirty="0"/>
              <a:t>environment in which the functionality should be </a:t>
            </a:r>
            <a:r>
              <a:rPr lang="en-IN" sz="1000" b="0" dirty="0" smtClean="0"/>
              <a:t>integrated; The </a:t>
            </a:r>
            <a:r>
              <a:rPr lang="en-IN" sz="1000" b="0" dirty="0"/>
              <a:t>types of </a:t>
            </a:r>
            <a:r>
              <a:rPr lang="en-IN" sz="1000" b="0" dirty="0" smtClean="0"/>
              <a:t>testing; The </a:t>
            </a:r>
            <a:r>
              <a:rPr lang="en-IN" sz="1000" b="0" dirty="0"/>
              <a:t>types of required </a:t>
            </a:r>
            <a:r>
              <a:rPr lang="en-IN" sz="1000" b="0" dirty="0" smtClean="0"/>
              <a:t>documentation</a:t>
            </a:r>
          </a:p>
          <a:p>
            <a:pPr algn="l"/>
            <a:r>
              <a:rPr lang="en-US" sz="1100" b="1" dirty="0" smtClean="0"/>
              <a:t>Clear Product Vision and Roadmap </a:t>
            </a:r>
            <a:r>
              <a:rPr lang="en-US" sz="1100" dirty="0" smtClean="0"/>
              <a:t>(“The best </a:t>
            </a:r>
            <a:r>
              <a:rPr lang="en-US" sz="1100" dirty="0"/>
              <a:t>r</a:t>
            </a:r>
            <a:r>
              <a:rPr lang="en-US" sz="1100" dirty="0" smtClean="0"/>
              <a:t>equirements, and designs emerge from self-organizing teams”)</a:t>
            </a:r>
          </a:p>
          <a:p>
            <a:pPr lvl="1"/>
            <a:r>
              <a:rPr lang="en-IN" sz="1000" b="0" dirty="0" smtClean="0"/>
              <a:t>Product owner owns the Product Vision and Roadmap; however, </a:t>
            </a:r>
            <a:r>
              <a:rPr lang="en-IN" sz="1000" b="0" dirty="0"/>
              <a:t>o</a:t>
            </a:r>
            <a:r>
              <a:rPr lang="en-IN" sz="1000" b="0" dirty="0" smtClean="0"/>
              <a:t>wnership is with all the members; </a:t>
            </a:r>
          </a:p>
          <a:p>
            <a:pPr algn="l"/>
            <a:r>
              <a:rPr lang="en-US" sz="1100" b="1" dirty="0" smtClean="0"/>
              <a:t>Product Owner Empowerment (</a:t>
            </a:r>
            <a:r>
              <a:rPr lang="en-IN" sz="1100" b="0" dirty="0" smtClean="0"/>
              <a:t>The </a:t>
            </a:r>
            <a:r>
              <a:rPr lang="en-IN" sz="1100" b="0" dirty="0"/>
              <a:t>product owner’s role is to optimize the value produced by the development </a:t>
            </a:r>
            <a:r>
              <a:rPr lang="en-IN" sz="1100" b="0" dirty="0" smtClean="0"/>
              <a:t>team</a:t>
            </a:r>
            <a:r>
              <a:rPr lang="en-IN" sz="1100" dirty="0"/>
              <a:t>)</a:t>
            </a:r>
            <a:endParaRPr lang="en-IN" sz="1100" b="0" dirty="0" smtClean="0"/>
          </a:p>
          <a:p>
            <a:pPr algn="l"/>
            <a:r>
              <a:rPr lang="en-US" sz="1100" b="1" dirty="0" smtClean="0"/>
              <a:t>Developer Versatility </a:t>
            </a:r>
          </a:p>
          <a:p>
            <a:pPr algn="l"/>
            <a:r>
              <a:rPr lang="en-US" sz="1100" b="1" dirty="0" smtClean="0"/>
              <a:t>Scrum Master Clout (empowered Scrum Master to work with leadership of the organization)</a:t>
            </a:r>
          </a:p>
          <a:p>
            <a:pPr lvl="1"/>
            <a:r>
              <a:rPr lang="en-IN" sz="1000" b="0" dirty="0"/>
              <a:t>Scrum </a:t>
            </a:r>
            <a:r>
              <a:rPr lang="en-IN" sz="1000" b="0" dirty="0" smtClean="0"/>
              <a:t>master empowered </a:t>
            </a:r>
            <a:r>
              <a:rPr lang="en-IN" sz="1000" b="0" dirty="0"/>
              <a:t>by leadership to work with members of the scrum team, stakeholders, and other third parties to </a:t>
            </a:r>
            <a:r>
              <a:rPr lang="en-IN" sz="1000" b="0" dirty="0" smtClean="0"/>
              <a:t>remove roadblocks</a:t>
            </a:r>
          </a:p>
          <a:p>
            <a:pPr algn="l"/>
            <a:r>
              <a:rPr lang="en-US" sz="1100" b="1" dirty="0" smtClean="0"/>
              <a:t>Management Support for Learning</a:t>
            </a:r>
          </a:p>
          <a:p>
            <a:pPr algn="l"/>
            <a:r>
              <a:rPr lang="en-US" sz="1100" b="1" dirty="0" smtClean="0"/>
              <a:t>Transition Support</a:t>
            </a:r>
          </a:p>
          <a:p>
            <a:pPr lvl="1"/>
            <a:r>
              <a:rPr lang="en-IN" sz="1000" b="0" dirty="0" smtClean="0"/>
              <a:t>Coaching </a:t>
            </a:r>
            <a:r>
              <a:rPr lang="en-IN" sz="1000" b="0" dirty="0"/>
              <a:t>at leadership and team levels increases </a:t>
            </a:r>
            <a:r>
              <a:rPr lang="en-IN" sz="1000" b="0" dirty="0" smtClean="0"/>
              <a:t>chances </a:t>
            </a:r>
            <a:r>
              <a:rPr lang="en-IN" sz="1000" b="0" dirty="0"/>
              <a:t>to </a:t>
            </a:r>
            <a:r>
              <a:rPr lang="en-IN" sz="1000" b="0" dirty="0" smtClean="0"/>
              <a:t>succeed</a:t>
            </a:r>
            <a:r>
              <a:rPr lang="en-IN" sz="1000" b="0" dirty="0"/>
              <a:t> </a:t>
            </a:r>
            <a:r>
              <a:rPr lang="en-IN" sz="1000" b="0" dirty="0" smtClean="0"/>
              <a:t>(training, one-on-one </a:t>
            </a:r>
            <a:r>
              <a:rPr lang="en-IN" sz="1000" b="0" dirty="0"/>
              <a:t>mentoring for specific role-based </a:t>
            </a:r>
            <a:r>
              <a:rPr lang="en-IN" sz="1000" b="0" dirty="0" smtClean="0"/>
              <a:t>challenges)</a:t>
            </a:r>
            <a:endParaRPr lang="en-IN" sz="1600" b="0" i="1" dirty="0"/>
          </a:p>
        </p:txBody>
      </p:sp>
    </p:spTree>
    <p:extLst>
      <p:ext uri="{BB962C8B-B14F-4D97-AF65-F5344CB8AC3E}">
        <p14:creationId xmlns:p14="http://schemas.microsoft.com/office/powerpoint/2010/main" val="3342442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Getting Commitment to Agile Transition</a:t>
            </a:r>
            <a:endParaRPr lang="en-IN" dirty="0"/>
          </a:p>
        </p:txBody>
      </p:sp>
      <p:sp>
        <p:nvSpPr>
          <p:cNvPr id="3" name="విషయ స్థాన సంగ్రహకం 2"/>
          <p:cNvSpPr>
            <a:spLocks noGrp="1"/>
          </p:cNvSpPr>
          <p:nvPr>
            <p:ph idx="1"/>
          </p:nvPr>
        </p:nvSpPr>
        <p:spPr>
          <a:xfrm>
            <a:off x="274320" y="754380"/>
            <a:ext cx="7989147" cy="4114800"/>
          </a:xfrm>
        </p:spPr>
        <p:txBody>
          <a:bodyPr/>
          <a:lstStyle/>
          <a:p>
            <a:pPr algn="l"/>
            <a:r>
              <a:rPr lang="en-IN" sz="1600" b="1" dirty="0" smtClean="0"/>
              <a:t>Identify an Agile Champion</a:t>
            </a:r>
            <a:r>
              <a:rPr lang="en-IN" sz="1600" dirty="0" smtClean="0"/>
              <a:t>: a </a:t>
            </a:r>
            <a:r>
              <a:rPr lang="en-IN" sz="1600" dirty="0"/>
              <a:t>senior-level manager or executive who can help ensure organizational </a:t>
            </a:r>
            <a:r>
              <a:rPr lang="en-IN" sz="1600" dirty="0" smtClean="0"/>
              <a:t>change; the </a:t>
            </a:r>
            <a:r>
              <a:rPr lang="en-IN" sz="1600" dirty="0"/>
              <a:t>fundamental process changes that accompany agile transitions require support from the people who make and enforce business </a:t>
            </a:r>
            <a:r>
              <a:rPr lang="en-IN" sz="1600" dirty="0" smtClean="0"/>
              <a:t>decisions and a </a:t>
            </a:r>
            <a:r>
              <a:rPr lang="en-IN" sz="1600" dirty="0"/>
              <a:t>good agile champion is able to rally the organization and its people around process changes</a:t>
            </a:r>
            <a:r>
              <a:rPr lang="en-IN" sz="1600" dirty="0" smtClean="0"/>
              <a:t>.</a:t>
            </a:r>
          </a:p>
          <a:p>
            <a:pPr algn="l"/>
            <a:r>
              <a:rPr lang="en-US" sz="1600" b="1" dirty="0" smtClean="0"/>
              <a:t>Identify Problems </a:t>
            </a:r>
            <a:r>
              <a:rPr lang="en-US" sz="1600" dirty="0" smtClean="0"/>
              <a:t>that can be best be solved using Agile Methods: Illustrate how Agile can provide greater benefits by addressing the existing issues in the current projects:</a:t>
            </a:r>
          </a:p>
          <a:p>
            <a:pPr lvl="1"/>
            <a:r>
              <a:rPr lang="en-IN" dirty="0"/>
              <a:t>Profit benefits</a:t>
            </a:r>
            <a:r>
              <a:rPr lang="en-IN" b="0" dirty="0"/>
              <a:t>: Agile approaches allow project teams to deliver products to market quicker than with traditional approaches. Agile organizations can realize higher return on investment.</a:t>
            </a:r>
          </a:p>
          <a:p>
            <a:pPr lvl="1"/>
            <a:r>
              <a:rPr lang="en-IN" dirty="0"/>
              <a:t>Defect reduction</a:t>
            </a:r>
            <a:r>
              <a:rPr lang="en-IN" b="0" dirty="0"/>
              <a:t>: Quality is a key part of agile approaches. Proactive quality measures, continuous integration and testing, and continuous improvement all contribute to higher-quality products.</a:t>
            </a:r>
          </a:p>
          <a:p>
            <a:pPr lvl="1"/>
            <a:r>
              <a:rPr lang="en-IN" dirty="0"/>
              <a:t>Improved morale</a:t>
            </a:r>
            <a:r>
              <a:rPr lang="en-IN" b="0" dirty="0"/>
              <a:t>: Agile practices such as sustainable development and self-managing development teams can mean happier employees, improved efficiency, and less company turnover.</a:t>
            </a:r>
          </a:p>
          <a:p>
            <a:pPr lvl="1"/>
            <a:r>
              <a:rPr lang="en-IN" dirty="0"/>
              <a:t>Happier customers</a:t>
            </a:r>
            <a:r>
              <a:rPr lang="en-IN" b="0" dirty="0"/>
              <a:t>: Agile projects often have higher customer satisfaction because agile project teams produce working products quickly, can respond to change, and collaborate with customers as partners.</a:t>
            </a:r>
          </a:p>
          <a:p>
            <a:pPr algn="l"/>
            <a:endParaRPr lang="en-IN" sz="1600" dirty="0"/>
          </a:p>
        </p:txBody>
      </p:sp>
    </p:spTree>
    <p:extLst>
      <p:ext uri="{BB962C8B-B14F-4D97-AF65-F5344CB8AC3E}">
        <p14:creationId xmlns:p14="http://schemas.microsoft.com/office/powerpoint/2010/main" val="281999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54533" y="126980"/>
            <a:ext cx="6977289" cy="582930"/>
          </a:xfrm>
        </p:spPr>
        <p:txBody>
          <a:bodyPr/>
          <a:lstStyle/>
          <a:p>
            <a:r>
              <a:rPr lang="en-US" sz="2000" dirty="0" smtClean="0"/>
              <a:t>Projects that can benefit from going Agile</a:t>
            </a:r>
            <a:endParaRPr lang="en-IN" sz="2000" dirty="0"/>
          </a:p>
        </p:txBody>
      </p:sp>
      <p:pic>
        <p:nvPicPr>
          <p:cNvPr id="4" name="విషయ స్థాన సంగ్రహకం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851" y="867078"/>
            <a:ext cx="4568290" cy="3838486"/>
          </a:xfrm>
          <a:prstGeom prst="rect">
            <a:avLst/>
          </a:prstGeom>
        </p:spPr>
      </p:pic>
      <p:sp>
        <p:nvSpPr>
          <p:cNvPr id="3" name="పాఠంపెట్టె 2"/>
          <p:cNvSpPr txBox="1"/>
          <p:nvPr/>
        </p:nvSpPr>
        <p:spPr>
          <a:xfrm>
            <a:off x="6265333" y="4428565"/>
            <a:ext cx="1372492" cy="276999"/>
          </a:xfrm>
          <a:prstGeom prst="rect">
            <a:avLst/>
          </a:prstGeom>
          <a:noFill/>
        </p:spPr>
        <p:txBody>
          <a:bodyPr wrap="none" rtlCol="0">
            <a:spAutoFit/>
          </a:bodyPr>
          <a:lstStyle/>
          <a:p>
            <a:r>
              <a:rPr lang="en-US" sz="1200" dirty="0" smtClean="0">
                <a:latin typeface="Arial Narrow" panose="020B0606020202030204" pitchFamily="34" charset="0"/>
              </a:rPr>
              <a:t>Source: (T2-Chap17)</a:t>
            </a:r>
            <a:endParaRPr lang="en-IN" sz="1200" dirty="0">
              <a:latin typeface="Arial Narrow" panose="020B0606020202030204" pitchFamily="34" charset="0"/>
            </a:endParaRPr>
          </a:p>
        </p:txBody>
      </p:sp>
    </p:spTree>
    <p:extLst>
      <p:ext uri="{BB962C8B-B14F-4D97-AF65-F5344CB8AC3E}">
        <p14:creationId xmlns:p14="http://schemas.microsoft.com/office/powerpoint/2010/main" val="766912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“Change is not Smooth”  (</a:t>
            </a:r>
            <a:r>
              <a:rPr lang="en-US" i="1" dirty="0" err="1" smtClean="0"/>
              <a:t>Satir’s</a:t>
            </a:r>
            <a:r>
              <a:rPr lang="en-US" i="1" dirty="0" smtClean="0"/>
              <a:t> Curve</a:t>
            </a:r>
            <a:r>
              <a:rPr lang="en-US" dirty="0" smtClean="0"/>
              <a:t>)</a:t>
            </a:r>
            <a:endParaRPr lang="en-IN" dirty="0"/>
          </a:p>
        </p:txBody>
      </p:sp>
      <p:pic>
        <p:nvPicPr>
          <p:cNvPr id="1026" name="Picture 2" descr="Image result for satir curv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5095" y="995707"/>
            <a:ext cx="4942105" cy="3571357"/>
          </a:xfrm>
          <a:prstGeom prst="rect">
            <a:avLst/>
          </a:prstGeom>
          <a:noFill/>
          <a:extLst>
            <a:ext uri="{909E8E84-426E-40DD-AFC4-6F175D3DCCD1}">
              <a14:hiddenFill xmlns:a14="http://schemas.microsoft.com/office/drawing/2010/main">
                <a:solidFill>
                  <a:srgbClr val="FFFFFF"/>
                </a:solidFill>
              </a14:hiddenFill>
            </a:ext>
          </a:extLst>
        </p:spPr>
      </p:pic>
      <p:sp>
        <p:nvSpPr>
          <p:cNvPr id="4" name="పాఠంపెట్టె 3"/>
          <p:cNvSpPr txBox="1"/>
          <p:nvPr/>
        </p:nvSpPr>
        <p:spPr>
          <a:xfrm>
            <a:off x="6265333" y="4428565"/>
            <a:ext cx="1372492" cy="276999"/>
          </a:xfrm>
          <a:prstGeom prst="rect">
            <a:avLst/>
          </a:prstGeom>
          <a:noFill/>
        </p:spPr>
        <p:txBody>
          <a:bodyPr wrap="none" rtlCol="0">
            <a:spAutoFit/>
          </a:bodyPr>
          <a:lstStyle/>
          <a:p>
            <a:r>
              <a:rPr lang="en-US" sz="1200" dirty="0" smtClean="0">
                <a:latin typeface="Arial Narrow" panose="020B0606020202030204" pitchFamily="34" charset="0"/>
              </a:rPr>
              <a:t>Source: (T2-Chap17)</a:t>
            </a:r>
            <a:endParaRPr lang="en-IN" sz="1200" dirty="0">
              <a:latin typeface="Arial Narrow" panose="020B0606020202030204" pitchFamily="34" charset="0"/>
            </a:endParaRPr>
          </a:p>
        </p:txBody>
      </p:sp>
    </p:spTree>
    <p:extLst>
      <p:ext uri="{BB962C8B-B14F-4D97-AF65-F5344CB8AC3E}">
        <p14:creationId xmlns:p14="http://schemas.microsoft.com/office/powerpoint/2010/main" val="143045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Managing Change (12 Steps)</a:t>
            </a:r>
            <a:endParaRPr lang="en-IN" dirty="0"/>
          </a:p>
        </p:txBody>
      </p:sp>
      <p:sp>
        <p:nvSpPr>
          <p:cNvPr id="3" name="విషయ స్థాన సంగ్రహకం 2"/>
          <p:cNvSpPr>
            <a:spLocks noGrp="1"/>
          </p:cNvSpPr>
          <p:nvPr>
            <p:ph idx="1"/>
          </p:nvPr>
        </p:nvSpPr>
        <p:spPr>
          <a:xfrm>
            <a:off x="245444" y="699636"/>
            <a:ext cx="7784864" cy="4114800"/>
          </a:xfrm>
        </p:spPr>
        <p:txBody>
          <a:bodyPr/>
          <a:lstStyle/>
          <a:p>
            <a:pPr marL="228600" indent="-228600" algn="l">
              <a:buFont typeface="+mj-lt"/>
              <a:buAutoNum type="arabicPeriod"/>
            </a:pPr>
            <a:r>
              <a:rPr lang="en-US" sz="1200" b="1" dirty="0" smtClean="0"/>
              <a:t>Conduct Implementation Strategy </a:t>
            </a:r>
            <a:r>
              <a:rPr lang="en-US" sz="1200" dirty="0" smtClean="0"/>
              <a:t>by Identifying: </a:t>
            </a:r>
            <a:r>
              <a:rPr lang="en-US" sz="1200" b="0" dirty="0" smtClean="0"/>
              <a:t>Success Factors; Current Process vs. Agile Methodology; Step-by-Step Plan to implement Agile; Benefits and Challenges; </a:t>
            </a:r>
          </a:p>
          <a:p>
            <a:pPr marL="228600" indent="-228600" algn="l">
              <a:buFont typeface="+mj-lt"/>
              <a:buAutoNum type="arabicPeriod"/>
            </a:pPr>
            <a:r>
              <a:rPr lang="en-US" sz="1200" b="1" dirty="0" smtClean="0"/>
              <a:t>Establish a Transformation Team</a:t>
            </a:r>
            <a:r>
              <a:rPr lang="en-US" sz="1200" dirty="0" smtClean="0"/>
              <a:t>: </a:t>
            </a:r>
            <a:r>
              <a:rPr lang="en-US" sz="1200" b="0" dirty="0" smtClean="0"/>
              <a:t>Responsible for Agile transformation at the organization level (a Champion with Management Support); Focus on areas of Change for Agile Transformation</a:t>
            </a:r>
          </a:p>
          <a:p>
            <a:pPr marL="228600" indent="-228600" algn="l">
              <a:buFont typeface="+mj-lt"/>
              <a:buAutoNum type="arabicPeriod"/>
            </a:pPr>
            <a:r>
              <a:rPr lang="en-US" sz="1200" b="1" dirty="0" smtClean="0"/>
              <a:t>Build Awareness and Excitement</a:t>
            </a:r>
            <a:r>
              <a:rPr lang="en-US" sz="1200" dirty="0" smtClean="0"/>
              <a:t>: </a:t>
            </a:r>
            <a:r>
              <a:rPr lang="en-US" sz="1200" b="0" dirty="0" smtClean="0"/>
              <a:t>Educate people across the organization on the benefits of Agile through wide communication via newsletters, town-hall meetings and encouraging pioneers, etc.</a:t>
            </a:r>
          </a:p>
          <a:p>
            <a:pPr marL="228600" indent="-228600" algn="l">
              <a:buFont typeface="+mj-lt"/>
              <a:buAutoNum type="arabicPeriod"/>
            </a:pPr>
            <a:r>
              <a:rPr lang="en-US" sz="1200" b="1" dirty="0" smtClean="0"/>
              <a:t>Identify a Pilot Project: </a:t>
            </a:r>
            <a:r>
              <a:rPr lang="en-US" sz="1200" b="0" dirty="0" smtClean="0"/>
              <a:t>Select a small project which is important, visible, clear and containable and measurable</a:t>
            </a:r>
          </a:p>
          <a:p>
            <a:pPr marL="228600" indent="-228600" algn="l">
              <a:buFont typeface="+mj-lt"/>
              <a:buAutoNum type="arabicPeriod"/>
            </a:pPr>
            <a:r>
              <a:rPr lang="en-US" sz="1200" b="1" dirty="0" smtClean="0"/>
              <a:t>Identify Success Metrics</a:t>
            </a:r>
            <a:r>
              <a:rPr lang="en-US" sz="1200" dirty="0" smtClean="0"/>
              <a:t>: </a:t>
            </a:r>
            <a:r>
              <a:rPr lang="en-US" sz="1200" b="0" dirty="0" smtClean="0"/>
              <a:t>Rate of Sprint Goal success, No. of defects, Responding to change, Income generation potential, Customer satisfaction, Stakeholder Happiness,…</a:t>
            </a:r>
          </a:p>
          <a:p>
            <a:pPr marL="228600" indent="-228600" algn="l">
              <a:buFont typeface="+mj-lt"/>
              <a:buAutoNum type="arabicPeriod"/>
            </a:pPr>
            <a:r>
              <a:rPr lang="en-US" sz="1200" b="1" dirty="0" smtClean="0"/>
              <a:t>Train Sufficiently</a:t>
            </a:r>
            <a:r>
              <a:rPr lang="en-US" sz="1200" dirty="0" smtClean="0"/>
              <a:t>: </a:t>
            </a:r>
            <a:r>
              <a:rPr lang="en-US" sz="1200" b="0" dirty="0" smtClean="0"/>
              <a:t>Training by an Agile coach in a face-to-face workshop setting, work-exercises based on real-life challenges</a:t>
            </a:r>
          </a:p>
          <a:p>
            <a:pPr marL="228600" indent="-228600" algn="l">
              <a:buFont typeface="+mj-lt"/>
              <a:buAutoNum type="arabicPeriod"/>
            </a:pPr>
            <a:r>
              <a:rPr lang="en-US" sz="1200" b="1" dirty="0" smtClean="0"/>
              <a:t>Develop a Product Strategy</a:t>
            </a:r>
            <a:r>
              <a:rPr lang="en-US" sz="1200" dirty="0" smtClean="0"/>
              <a:t>: </a:t>
            </a:r>
            <a:r>
              <a:rPr lang="en-US" sz="1200" b="0" dirty="0" smtClean="0"/>
              <a:t>Start with Product Vision and Roadmap exercise</a:t>
            </a:r>
          </a:p>
          <a:p>
            <a:pPr marL="228600" indent="-228600">
              <a:buFont typeface="+mj-lt"/>
              <a:buAutoNum type="arabicPeriod"/>
            </a:pPr>
            <a:r>
              <a:rPr lang="en-US" sz="1200" b="1" dirty="0" smtClean="0"/>
              <a:t>Develop Product Roadmap</a:t>
            </a:r>
            <a:r>
              <a:rPr lang="en-US" sz="1200" dirty="0" smtClean="0"/>
              <a:t>, Product Backlog, Sprint Backlog and Estimates</a:t>
            </a:r>
          </a:p>
          <a:p>
            <a:pPr marL="228600" indent="-228600">
              <a:buFont typeface="+mj-lt"/>
              <a:buAutoNum type="arabicPeriod"/>
            </a:pPr>
            <a:r>
              <a:rPr lang="en-US" sz="1200" b="1" dirty="0" smtClean="0"/>
              <a:t>Run the First Sprint</a:t>
            </a:r>
          </a:p>
          <a:p>
            <a:pPr marL="228600" indent="-228600">
              <a:buFont typeface="+mj-lt"/>
              <a:buAutoNum type="arabicPeriod"/>
            </a:pPr>
            <a:r>
              <a:rPr lang="en-US" sz="1200" b="1" dirty="0" smtClean="0"/>
              <a:t>Gather Feedback, Analyze and Improve</a:t>
            </a:r>
          </a:p>
          <a:p>
            <a:pPr marL="228600" indent="-228600">
              <a:buFont typeface="+mj-lt"/>
              <a:buAutoNum type="arabicPeriod"/>
            </a:pPr>
            <a:r>
              <a:rPr lang="en-US" sz="1200" b="1" dirty="0" smtClean="0"/>
              <a:t>Maturity by Constant Inspection and </a:t>
            </a:r>
            <a:r>
              <a:rPr lang="en-US" sz="1200" b="1" dirty="0" err="1" smtClean="0"/>
              <a:t>Adpatation</a:t>
            </a:r>
            <a:endParaRPr lang="en-US" sz="1200" b="1" dirty="0" smtClean="0"/>
          </a:p>
          <a:p>
            <a:pPr marL="228600" indent="-228600">
              <a:buFont typeface="+mj-lt"/>
              <a:buAutoNum type="arabicPeriod"/>
            </a:pPr>
            <a:r>
              <a:rPr lang="en-US" sz="1200" b="1" dirty="0" smtClean="0"/>
              <a:t>Scale Vertically </a:t>
            </a:r>
            <a:r>
              <a:rPr lang="en-US" sz="1200" dirty="0" smtClean="0"/>
              <a:t>by creating Evangelists / Agile Ambassadors</a:t>
            </a:r>
          </a:p>
          <a:p>
            <a:pPr marL="228600" indent="-228600">
              <a:buFont typeface="+mj-lt"/>
              <a:buAutoNum type="arabicPeriod"/>
            </a:pPr>
            <a:endParaRPr lang="en-IN" sz="1200" dirty="0"/>
          </a:p>
        </p:txBody>
      </p:sp>
    </p:spTree>
    <p:extLst>
      <p:ext uri="{BB962C8B-B14F-4D97-AF65-F5344CB8AC3E}">
        <p14:creationId xmlns:p14="http://schemas.microsoft.com/office/powerpoint/2010/main" val="512916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Agile Success Metrics</a:t>
            </a:r>
            <a:endParaRPr lang="en-IN" dirty="0"/>
          </a:p>
        </p:txBody>
      </p:sp>
      <p:sp>
        <p:nvSpPr>
          <p:cNvPr id="3" name="విషయ స్థాన సంగ్రహకం 2"/>
          <p:cNvSpPr>
            <a:spLocks noGrp="1"/>
          </p:cNvSpPr>
          <p:nvPr>
            <p:ph idx="1"/>
          </p:nvPr>
        </p:nvSpPr>
        <p:spPr>
          <a:xfrm>
            <a:off x="274320" y="754380"/>
            <a:ext cx="8131126" cy="4860974"/>
          </a:xfrm>
        </p:spPr>
        <p:txBody>
          <a:bodyPr/>
          <a:lstStyle/>
          <a:p>
            <a:pPr algn="l">
              <a:buFont typeface="Wingdings" panose="05000000000000000000" pitchFamily="2" charset="2"/>
              <a:buChar char="ü"/>
            </a:pPr>
            <a:r>
              <a:rPr lang="en-IN" sz="1600" dirty="0" smtClean="0"/>
              <a:t>How often did the scrum team meet sprint goals? Did the rate of sprint goal success rise throughout the project? </a:t>
            </a:r>
          </a:p>
          <a:p>
            <a:pPr algn="l">
              <a:buFont typeface="Wingdings" panose="05000000000000000000" pitchFamily="2" charset="2"/>
              <a:buChar char="ü"/>
            </a:pPr>
            <a:r>
              <a:rPr lang="en-IN" sz="1600" dirty="0" smtClean="0"/>
              <a:t>Did the number of defects in each sprint decrease throughout the project? How much time lapsed between finding and fixing defects? </a:t>
            </a:r>
          </a:p>
          <a:p>
            <a:pPr algn="l">
              <a:buFont typeface="Wingdings" panose="05000000000000000000" pitchFamily="2" charset="2"/>
              <a:buChar char="ü"/>
            </a:pPr>
            <a:r>
              <a:rPr lang="en-IN" sz="1600" dirty="0" smtClean="0"/>
              <a:t>How soon was the scrum team able to release a valuable product to the marketplace? How often did the scrum team provide valuable updates? </a:t>
            </a:r>
          </a:p>
          <a:p>
            <a:pPr algn="l">
              <a:buFont typeface="Wingdings" panose="05000000000000000000" pitchFamily="2" charset="2"/>
              <a:buChar char="ü"/>
            </a:pPr>
            <a:r>
              <a:rPr lang="en-IN" sz="1600" dirty="0" smtClean="0"/>
              <a:t>If the product generated income, when did the first dollar come in</a:t>
            </a:r>
            <a:r>
              <a:rPr lang="en-IN" sz="1600" dirty="0"/>
              <a:t>? </a:t>
            </a:r>
            <a:r>
              <a:rPr lang="en-IN" sz="1600" dirty="0" smtClean="0"/>
              <a:t>What was the overall return on investment? </a:t>
            </a:r>
          </a:p>
          <a:p>
            <a:pPr algn="l">
              <a:buFont typeface="Wingdings" panose="05000000000000000000" pitchFamily="2" charset="2"/>
              <a:buChar char="ü"/>
            </a:pPr>
            <a:r>
              <a:rPr lang="en-IN" sz="1600" dirty="0" smtClean="0"/>
              <a:t>How did the agile project time to market and return on investment compare with that of past projects using the company’s old methodologies? </a:t>
            </a:r>
          </a:p>
          <a:p>
            <a:pPr algn="l">
              <a:buFont typeface="Wingdings" panose="05000000000000000000" pitchFamily="2" charset="2"/>
              <a:buChar char="ü"/>
            </a:pPr>
            <a:r>
              <a:rPr lang="en-IN" sz="1600" dirty="0" smtClean="0"/>
              <a:t>Is the customer happy? Are stakeholders happy? Did customer and/or stakeholder satisfaction</a:t>
            </a:r>
            <a:r>
              <a:rPr lang="en-IN" sz="1600" dirty="0"/>
              <a:t>	</a:t>
            </a:r>
            <a:r>
              <a:rPr lang="en-IN" sz="1600" dirty="0" smtClean="0"/>
              <a:t>increase throughout the project? </a:t>
            </a:r>
          </a:p>
          <a:p>
            <a:pPr algn="l">
              <a:buFont typeface="Wingdings" panose="05000000000000000000" pitchFamily="2" charset="2"/>
              <a:buChar char="ü"/>
            </a:pPr>
            <a:r>
              <a:rPr lang="en-IN" sz="1600" dirty="0" smtClean="0"/>
              <a:t>Did scrum team member satisfaction increase throughout the project? What other types of metrics does your organization value? </a:t>
            </a:r>
          </a:p>
          <a:p>
            <a:pPr algn="l">
              <a:buFont typeface="Wingdings" panose="05000000000000000000" pitchFamily="2" charset="2"/>
              <a:buChar char="ü"/>
            </a:pPr>
            <a:r>
              <a:rPr lang="en-IN" sz="1600" dirty="0" smtClean="0"/>
              <a:t>Can your project demonstrate any specific company goals</a:t>
            </a:r>
            <a:r>
              <a:rPr lang="en-IN" sz="1600" dirty="0"/>
              <a:t>?</a:t>
            </a:r>
          </a:p>
        </p:txBody>
      </p:sp>
    </p:spTree>
    <p:extLst>
      <p:ext uri="{BB962C8B-B14F-4D97-AF65-F5344CB8AC3E}">
        <p14:creationId xmlns:p14="http://schemas.microsoft.com/office/powerpoint/2010/main" val="1881849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9274</TotalTime>
  <Words>911</Words>
  <Application>Microsoft Office PowerPoint</Application>
  <PresentationFormat>తెరపై ప్రదర్శన (16:9)</PresentationFormat>
  <Paragraphs>92</Paragraphs>
  <Slides>17</Slides>
  <Notes>0</Notes>
  <HiddenSlides>0</HiddenSlides>
  <MMClips>0</MMClips>
  <ScaleCrop>false</ScaleCrop>
  <HeadingPairs>
    <vt:vector size="6" baseType="variant">
      <vt:variant>
        <vt:lpstr>ఉపయోగించిన ఫాంట్‌లు</vt:lpstr>
      </vt:variant>
      <vt:variant>
        <vt:i4>5</vt:i4>
      </vt:variant>
      <vt:variant>
        <vt:lpstr>నేపథ్యం</vt:lpstr>
      </vt:variant>
      <vt:variant>
        <vt:i4>1</vt:i4>
      </vt:variant>
      <vt:variant>
        <vt:lpstr>స్లయిడ్ శీర్షికలు</vt:lpstr>
      </vt:variant>
      <vt:variant>
        <vt:i4>17</vt:i4>
      </vt:variant>
    </vt:vector>
  </HeadingPairs>
  <TitlesOfParts>
    <vt:vector size="23" baseType="lpstr">
      <vt:lpstr>Arial</vt:lpstr>
      <vt:lpstr>Arial Narrow</vt:lpstr>
      <vt:lpstr>Calibri</vt:lpstr>
      <vt:lpstr>Cambria</vt:lpstr>
      <vt:lpstr>Wingdings</vt:lpstr>
      <vt:lpstr>BITS_PPT_template</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కోనేరు గోపాలకృష్ణ</cp:lastModifiedBy>
  <cp:revision>490</cp:revision>
  <dcterms:created xsi:type="dcterms:W3CDTF">2015-06-09T08:31:04Z</dcterms:created>
  <dcterms:modified xsi:type="dcterms:W3CDTF">2018-02-18T23:24:18Z</dcterms:modified>
</cp:coreProperties>
</file>