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388" r:id="rId2"/>
    <p:sldId id="390" r:id="rId3"/>
    <p:sldId id="396" r:id="rId4"/>
    <p:sldId id="397" r:id="rId5"/>
    <p:sldId id="403" r:id="rId6"/>
    <p:sldId id="405" r:id="rId7"/>
    <p:sldId id="406" r:id="rId8"/>
    <p:sldId id="398" r:id="rId9"/>
    <p:sldId id="401" r:id="rId10"/>
    <p:sldId id="402" r:id="rId11"/>
    <p:sldId id="404" r:id="rId12"/>
    <p:sldId id="399" r:id="rId13"/>
    <p:sldId id="400" r:id="rId14"/>
    <p:sldId id="407" r:id="rId15"/>
    <p:sldId id="409" r:id="rId16"/>
    <p:sldId id="410" r:id="rId17"/>
    <p:sldId id="411" r:id="rId18"/>
    <p:sldId id="412" r:id="rId19"/>
    <p:sldId id="413" r:id="rId20"/>
    <p:sldId id="414" r:id="rId21"/>
    <p:sldId id="391" r:id="rId22"/>
    <p:sldId id="395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08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28090" y="3547795"/>
            <a:ext cx="8458200" cy="674884"/>
          </a:xfrm>
        </p:spPr>
        <p:txBody>
          <a:bodyPr/>
          <a:lstStyle/>
          <a:p>
            <a:pPr algn="r"/>
            <a:r>
              <a:rPr lang="en-US" sz="3600" dirty="0" smtClean="0"/>
              <a:t>Agile Software Development</a:t>
            </a:r>
          </a:p>
          <a:p>
            <a:pPr algn="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Prof  K G Krishna</a:t>
            </a:r>
            <a:endParaRPr lang="en-IN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7213594" cy="582930"/>
          </a:xfrm>
        </p:spPr>
        <p:txBody>
          <a:bodyPr/>
          <a:lstStyle/>
          <a:p>
            <a:r>
              <a:rPr lang="en-US" sz="2000" dirty="0" smtClean="0"/>
              <a:t>Risk-Driven, Customer-Driven Iterative Planning</a:t>
            </a:r>
            <a:endParaRPr lang="en-IN" sz="2000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4605905" cy="1269629"/>
          </a:xfrm>
        </p:spPr>
        <p:txBody>
          <a:bodyPr/>
          <a:lstStyle/>
          <a:p>
            <a:r>
              <a:rPr lang="en-US" dirty="0" smtClean="0"/>
              <a:t>Early Iterations with Highest Risk</a:t>
            </a:r>
          </a:p>
          <a:p>
            <a:r>
              <a:rPr lang="en-US" dirty="0" smtClean="0"/>
              <a:t>Ensure Early Visibility of Key Features</a:t>
            </a:r>
          </a:p>
          <a:p>
            <a:r>
              <a:rPr lang="en-US" dirty="0" smtClean="0"/>
              <a:t>Focus on Stabilizing Architectural Choices</a:t>
            </a:r>
          </a:p>
          <a:p>
            <a:endParaRPr lang="en-IN" dirty="0"/>
          </a:p>
        </p:txBody>
      </p:sp>
      <p:pic>
        <p:nvPicPr>
          <p:cNvPr id="3074" name="Picture 2" descr="Image result for Risk-driven plan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0638"/>
          <a:stretch/>
        </p:blipFill>
        <p:spPr bwMode="auto">
          <a:xfrm>
            <a:off x="4063429" y="1855782"/>
            <a:ext cx="4140485" cy="28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3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52977" y="116706"/>
            <a:ext cx="7593738" cy="582930"/>
          </a:xfrm>
        </p:spPr>
        <p:txBody>
          <a:bodyPr/>
          <a:lstStyle/>
          <a:p>
            <a:r>
              <a:rPr lang="en-US" sz="2000" dirty="0" smtClean="0"/>
              <a:t>Evolutionary Analysis &amp; Design in Early Iterations</a:t>
            </a:r>
            <a:endParaRPr lang="en-IN" sz="2000" dirty="0"/>
          </a:p>
        </p:txBody>
      </p:sp>
      <p:pic>
        <p:nvPicPr>
          <p:cNvPr id="4" name="విషయ స్థాన సంగ్రహక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09" y="797238"/>
            <a:ext cx="4796367" cy="40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i="1" dirty="0" smtClean="0"/>
              <a:t>Iteration </a:t>
            </a:r>
            <a:r>
              <a:rPr lang="en-US" dirty="0" smtClean="0"/>
              <a:t>includes…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321689" cy="4114800"/>
          </a:xfrm>
        </p:spPr>
        <p:txBody>
          <a:bodyPr/>
          <a:lstStyle/>
          <a:p>
            <a:pPr algn="l"/>
            <a:r>
              <a:rPr lang="en-US" dirty="0" smtClean="0"/>
              <a:t>Well-defined, </a:t>
            </a:r>
            <a:r>
              <a:rPr lang="en-US" b="1" dirty="0" smtClean="0"/>
              <a:t>Prioritized</a:t>
            </a:r>
            <a:r>
              <a:rPr lang="en-US" dirty="0" smtClean="0"/>
              <a:t> Set of Requirements</a:t>
            </a:r>
          </a:p>
          <a:p>
            <a:pPr algn="l"/>
            <a:r>
              <a:rPr lang="en-US" b="1" dirty="0" smtClean="0"/>
              <a:t>Time-boxed</a:t>
            </a:r>
            <a:r>
              <a:rPr lang="en-US" dirty="0" smtClean="0"/>
              <a:t> Schedule (Deadline = ‘</a:t>
            </a:r>
            <a:r>
              <a:rPr lang="en-US" dirty="0" err="1" smtClean="0"/>
              <a:t>Dead’line</a:t>
            </a:r>
            <a:r>
              <a:rPr lang="en-US" dirty="0" smtClean="0"/>
              <a:t>!)</a:t>
            </a:r>
          </a:p>
          <a:p>
            <a:pPr algn="l"/>
            <a:r>
              <a:rPr lang="en-US" dirty="0" smtClean="0"/>
              <a:t>Output Deliverable: Tested, Integrated and </a:t>
            </a:r>
            <a:r>
              <a:rPr lang="en-US" i="1" dirty="0" smtClean="0"/>
              <a:t>Partial</a:t>
            </a:r>
            <a:r>
              <a:rPr lang="en-US" dirty="0" smtClean="0"/>
              <a:t> Usable System</a:t>
            </a:r>
          </a:p>
          <a:p>
            <a:pPr algn="l"/>
            <a:r>
              <a:rPr lang="en-US" dirty="0" smtClean="0"/>
              <a:t>Each Iteration includes its own </a:t>
            </a:r>
            <a:r>
              <a:rPr lang="en-US" b="1" dirty="0" smtClean="0"/>
              <a:t>Requirements</a:t>
            </a:r>
            <a:r>
              <a:rPr lang="en-US" dirty="0" smtClean="0"/>
              <a:t> </a:t>
            </a:r>
            <a:r>
              <a:rPr lang="en-US" i="1" dirty="0" err="1" smtClean="0"/>
              <a:t>Analysis</a:t>
            </a:r>
            <a:r>
              <a:rPr lang="en-US" i="1" dirty="0" err="1" smtClean="0">
                <a:sym typeface="Wingdings" panose="05000000000000000000" pitchFamily="2" charset="2"/>
              </a:rPr>
              <a:t>DesignProgramming</a:t>
            </a:r>
            <a:r>
              <a:rPr lang="en-US" i="1" dirty="0" smtClean="0">
                <a:sym typeface="Wingdings" panose="05000000000000000000" pitchFamily="2" charset="2"/>
              </a:rPr>
              <a:t>…Testing </a:t>
            </a:r>
            <a:r>
              <a:rPr lang="en-US" dirty="0" smtClean="0">
                <a:sym typeface="Wingdings" panose="05000000000000000000" pitchFamily="2" charset="2"/>
              </a:rPr>
              <a:t>Cycles (mini-waterfall)</a:t>
            </a:r>
          </a:p>
          <a:p>
            <a:pPr algn="l"/>
            <a:r>
              <a:rPr lang="en-US" dirty="0" smtClean="0">
                <a:sym typeface="Wingdings" panose="05000000000000000000" pitchFamily="2" charset="2"/>
              </a:rPr>
              <a:t>Incorporates </a:t>
            </a:r>
            <a:r>
              <a:rPr lang="en-US" b="1" dirty="0" smtClean="0">
                <a:sym typeface="Wingdings" panose="05000000000000000000" pitchFamily="2" charset="2"/>
              </a:rPr>
              <a:t>Feedback</a:t>
            </a:r>
            <a:r>
              <a:rPr lang="en-US" dirty="0" smtClean="0">
                <a:sym typeface="Wingdings" panose="05000000000000000000" pitchFamily="2" charset="2"/>
              </a:rPr>
              <a:t> (from Customer and other Key Stakeholders) after every Iteration</a:t>
            </a:r>
          </a:p>
          <a:p>
            <a:pPr algn="l"/>
            <a:endParaRPr lang="en-IN" dirty="0"/>
          </a:p>
        </p:txBody>
      </p:sp>
      <p:pic>
        <p:nvPicPr>
          <p:cNvPr id="1028" name="Picture 4" descr="Image result for iterative and evolutionary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46" y="2217934"/>
            <a:ext cx="18859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Time-Boxed Iteration with </a:t>
            </a:r>
            <a:r>
              <a:rPr lang="en-US" i="1" dirty="0" smtClean="0"/>
              <a:t>Feedback</a:t>
            </a:r>
            <a:endParaRPr lang="en-IN" i="1" dirty="0"/>
          </a:p>
        </p:txBody>
      </p:sp>
      <p:pic>
        <p:nvPicPr>
          <p:cNvPr id="4" name="Picture 2" descr="Image result for iterative and evolutionary developmen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0"/>
          <a:stretch/>
        </p:blipFill>
        <p:spPr bwMode="auto">
          <a:xfrm>
            <a:off x="369254" y="905337"/>
            <a:ext cx="7130881" cy="3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1705511" y="2106202"/>
            <a:ext cx="538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Review Few </a:t>
            </a:r>
            <a:r>
              <a:rPr lang="en-US" sz="2400" b="1" dirty="0" smtClean="0"/>
              <a:t>Popular Agile Methods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(Lean, Extreme Programming, SCRUM)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8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Agile Frameworks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45444" y="699636"/>
            <a:ext cx="6640189" cy="4114800"/>
          </a:xfrm>
        </p:spPr>
        <p:txBody>
          <a:bodyPr/>
          <a:lstStyle/>
          <a:p>
            <a:pPr algn="l"/>
            <a:r>
              <a:rPr lang="en-IN" dirty="0" smtClean="0"/>
              <a:t>Common Frameworks (Methods</a:t>
            </a:r>
            <a:r>
              <a:rPr lang="en-IN" b="1" dirty="0" smtClean="0"/>
              <a:t> </a:t>
            </a:r>
            <a:r>
              <a:rPr lang="en-IN" dirty="0" smtClean="0"/>
              <a:t>&amp; Techniques in </a:t>
            </a:r>
            <a:r>
              <a:rPr lang="en-IN" b="1" dirty="0" smtClean="0"/>
              <a:t>Practice</a:t>
            </a:r>
            <a:r>
              <a:rPr lang="en-IN" dirty="0" smtClean="0"/>
              <a:t>) that embrace characteristics of </a:t>
            </a:r>
            <a:r>
              <a:rPr lang="en-IN" i="1" dirty="0" smtClean="0"/>
              <a:t>Agile</a:t>
            </a:r>
            <a:r>
              <a:rPr lang="en-IN" dirty="0" smtClean="0"/>
              <a:t> :</a:t>
            </a:r>
          </a:p>
          <a:p>
            <a:pPr lvl="1"/>
            <a:r>
              <a:rPr lang="en-IN" sz="1400" b="0" dirty="0" smtClean="0"/>
              <a:t>Lean Software Development (Kanban)</a:t>
            </a:r>
          </a:p>
          <a:p>
            <a:pPr lvl="1"/>
            <a:r>
              <a:rPr lang="en-IN" sz="1400" b="0" dirty="0" smtClean="0"/>
              <a:t>Extreme Programming (XP)</a:t>
            </a:r>
          </a:p>
          <a:p>
            <a:pPr lvl="1"/>
            <a:r>
              <a:rPr lang="en-IN" sz="1400" b="0" dirty="0" smtClean="0"/>
              <a:t>SCRUM (widely adopted today)</a:t>
            </a:r>
          </a:p>
          <a:p>
            <a:pPr algn="l"/>
            <a:r>
              <a:rPr lang="en-IN" dirty="0" smtClean="0"/>
              <a:t>Common </a:t>
            </a:r>
            <a:r>
              <a:rPr lang="en-IN" b="1" dirty="0" smtClean="0"/>
              <a:t>Principles</a:t>
            </a:r>
            <a:r>
              <a:rPr lang="en-IN" dirty="0" smtClean="0"/>
              <a:t> that Govern The Agile Frameworks</a:t>
            </a:r>
          </a:p>
          <a:p>
            <a:pPr lvl="1"/>
            <a:r>
              <a:rPr lang="en-IN" sz="1400" b="0" dirty="0" smtClean="0"/>
              <a:t>Iterative Development: by Multiple Iterations</a:t>
            </a:r>
          </a:p>
          <a:p>
            <a:pPr lvl="1"/>
            <a:r>
              <a:rPr lang="en-IN" sz="1400" b="0" dirty="0" smtClean="0"/>
              <a:t>Simplicity, Transparency and Situational-strategies (being ‘street-smart’ for ‘rubber-meets-the-road’ challenges)</a:t>
            </a:r>
          </a:p>
          <a:p>
            <a:pPr lvl="1"/>
            <a:r>
              <a:rPr lang="en-IN" sz="1400" b="0" dirty="0" smtClean="0"/>
              <a:t>Cross-functional, Self-organizing Teams</a:t>
            </a:r>
          </a:p>
          <a:p>
            <a:pPr lvl="1"/>
            <a:r>
              <a:rPr lang="en-IN" sz="1400" b="0" dirty="0" smtClean="0"/>
              <a:t>Visible Progress: measured by Working Software at any instant</a:t>
            </a:r>
          </a:p>
          <a:p>
            <a:pPr algn="l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986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74320" y="85883"/>
            <a:ext cx="6915644" cy="582930"/>
          </a:xfrm>
        </p:spPr>
        <p:txBody>
          <a:bodyPr/>
          <a:lstStyle/>
          <a:p>
            <a:r>
              <a:rPr lang="en-IN" dirty="0" smtClean="0"/>
              <a:t>Projects with Agile Frameworks: </a:t>
            </a:r>
          </a:p>
          <a:p>
            <a:r>
              <a:rPr lang="en-IN" sz="1800" dirty="0" smtClean="0"/>
              <a:t>Defining Structure vs. Being Prescriptive </a:t>
            </a:r>
            <a:endParaRPr lang="en-IN" sz="1800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381225" y="887944"/>
            <a:ext cx="6543557" cy="3221719"/>
          </a:xfrm>
        </p:spPr>
        <p:txBody>
          <a:bodyPr/>
          <a:lstStyle/>
          <a:p>
            <a:pPr algn="l"/>
            <a:r>
              <a:rPr lang="en-IN" dirty="0" smtClean="0"/>
              <a:t>Projects adopting </a:t>
            </a:r>
            <a:r>
              <a:rPr lang="en-IN" b="1" dirty="0" smtClean="0"/>
              <a:t>Lean Methods </a:t>
            </a:r>
            <a:r>
              <a:rPr lang="en-IN" dirty="0" smtClean="0"/>
              <a:t>&amp; </a:t>
            </a:r>
            <a:r>
              <a:rPr lang="en-IN" b="1" dirty="0" smtClean="0"/>
              <a:t>SCRUM</a:t>
            </a:r>
            <a:r>
              <a:rPr lang="en-IN" dirty="0" smtClean="0"/>
              <a:t> focus on well-defined Structure and Roles</a:t>
            </a:r>
          </a:p>
          <a:p>
            <a:pPr algn="l"/>
            <a:r>
              <a:rPr lang="en-IN" dirty="0" smtClean="0"/>
              <a:t>Extreme Programming (</a:t>
            </a:r>
            <a:r>
              <a:rPr lang="en-IN" b="1" dirty="0" smtClean="0"/>
              <a:t>XP</a:t>
            </a:r>
            <a:r>
              <a:rPr lang="en-IN" dirty="0" smtClean="0"/>
              <a:t>) Techniques like </a:t>
            </a:r>
            <a:r>
              <a:rPr lang="en-IN" i="1" dirty="0" smtClean="0"/>
              <a:t>Pair-programming, Release Planning Game, Test-driven Development (TDD)</a:t>
            </a:r>
            <a:r>
              <a:rPr lang="en-IN" dirty="0" smtClean="0"/>
              <a:t>, etc., are more prescriptive in the nature of project activities</a:t>
            </a:r>
          </a:p>
          <a:p>
            <a:pPr algn="l"/>
            <a:r>
              <a:rPr lang="en-IN" dirty="0" smtClean="0"/>
              <a:t>While SCRUM is the most popular Methods practiced in organizations, individual developers/entrepreneurial setups adopt a creative combination of the methods to meet the project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1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Lean Methods – Inspiration for Agile 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94300" cy="4114800"/>
          </a:xfrm>
        </p:spPr>
        <p:txBody>
          <a:bodyPr/>
          <a:lstStyle/>
          <a:p>
            <a:pPr algn="l"/>
            <a:r>
              <a:rPr lang="en-IN" dirty="0" smtClean="0"/>
              <a:t>Originated in Japanese Manufacturing Organizations (Toyota’s </a:t>
            </a:r>
            <a:r>
              <a:rPr lang="en-IN" i="1" dirty="0" smtClean="0"/>
              <a:t>Kanban </a:t>
            </a:r>
            <a:r>
              <a:rPr lang="en-IN" dirty="0" smtClean="0"/>
              <a:t>system), Lean Methods </a:t>
            </a:r>
            <a:r>
              <a:rPr lang="en-IN" b="1" dirty="0" smtClean="0"/>
              <a:t>Focus</a:t>
            </a:r>
            <a:r>
              <a:rPr lang="en-IN" dirty="0" smtClean="0"/>
              <a:t> on:</a:t>
            </a:r>
          </a:p>
          <a:p>
            <a:pPr lvl="1"/>
            <a:r>
              <a:rPr lang="en-IN" sz="1400" b="0" dirty="0" smtClean="0"/>
              <a:t>Eliminating Wastage in mass-manufacturing processes (Just-In-Time Production System)</a:t>
            </a:r>
          </a:p>
          <a:p>
            <a:pPr lvl="1"/>
            <a:r>
              <a:rPr lang="en-IN" sz="1400" b="0" dirty="0" smtClean="0"/>
              <a:t>Focus on Humans in the Decision-making in the Production Process (vs. Expensive Machines)</a:t>
            </a:r>
          </a:p>
          <a:p>
            <a:pPr lvl="1"/>
            <a:r>
              <a:rPr lang="en-IN" sz="1400" b="0" dirty="0" smtClean="0"/>
              <a:t>Ownership by Shop-floor Workers (vs. Supervisors/Managers)</a:t>
            </a:r>
            <a:endParaRPr lang="en-IN" b="0" dirty="0" smtClean="0"/>
          </a:p>
          <a:p>
            <a:pPr marL="327422" indent="-285750" algn="l"/>
            <a:r>
              <a:rPr lang="en-IN" b="1" dirty="0" smtClean="0"/>
              <a:t>Principles</a:t>
            </a:r>
            <a:r>
              <a:rPr lang="en-IN" dirty="0" smtClean="0"/>
              <a:t> of Lean:</a:t>
            </a:r>
          </a:p>
          <a:p>
            <a:pPr marL="628650" lvl="1" indent="-285750"/>
            <a:r>
              <a:rPr lang="en-IN" sz="1400" b="0" dirty="0" smtClean="0"/>
              <a:t>Optimize the Whole, Build Quality, Learn Constantly, Deliver Fast, Engage Everyone, Continuous Improvement (</a:t>
            </a:r>
            <a:r>
              <a:rPr lang="en-IN" sz="1400" b="0" i="1" dirty="0" smtClean="0"/>
              <a:t>Kaizen</a:t>
            </a:r>
            <a:r>
              <a:rPr lang="en-IN" sz="1400" b="0" dirty="0" smtClean="0"/>
              <a:t>)</a:t>
            </a:r>
          </a:p>
          <a:p>
            <a:pPr marL="327422" indent="-285750"/>
            <a:r>
              <a:rPr lang="en-IN" dirty="0" smtClean="0"/>
              <a:t>Lean applied to </a:t>
            </a:r>
            <a:r>
              <a:rPr lang="en-IN" b="1" dirty="0" smtClean="0"/>
              <a:t>Software Product Development</a:t>
            </a:r>
            <a:r>
              <a:rPr lang="en-IN" dirty="0" smtClean="0"/>
              <a:t>:</a:t>
            </a:r>
          </a:p>
          <a:p>
            <a:pPr marL="628650" lvl="1" indent="-285750"/>
            <a:r>
              <a:rPr lang="en-IN" sz="1400" b="0" dirty="0" smtClean="0"/>
              <a:t>Avoid ‘</a:t>
            </a:r>
            <a:r>
              <a:rPr lang="en-IN" sz="1400" dirty="0"/>
              <a:t>U</a:t>
            </a:r>
            <a:r>
              <a:rPr lang="en-IN" sz="1400" dirty="0" smtClean="0"/>
              <a:t>nnecessary</a:t>
            </a:r>
            <a:r>
              <a:rPr lang="en-IN" sz="1400" b="0" dirty="0" smtClean="0"/>
              <a:t>’ features</a:t>
            </a:r>
          </a:p>
          <a:p>
            <a:pPr marL="628650" lvl="1" indent="-285750"/>
            <a:r>
              <a:rPr lang="en-IN" sz="1400" dirty="0" smtClean="0"/>
              <a:t>People</a:t>
            </a:r>
            <a:r>
              <a:rPr lang="en-IN" sz="1400" b="0" dirty="0" smtClean="0"/>
              <a:t> (not Machines) are central to Project – they add real value</a:t>
            </a:r>
          </a:p>
          <a:p>
            <a:pPr marL="628650" lvl="1" indent="-285750"/>
            <a:r>
              <a:rPr lang="en-IN" sz="1400" b="0" dirty="0" smtClean="0"/>
              <a:t>Involve Customers early-on and </a:t>
            </a:r>
            <a:r>
              <a:rPr lang="en-IN" sz="1400" dirty="0" smtClean="0"/>
              <a:t>Prioritize</a:t>
            </a:r>
            <a:r>
              <a:rPr lang="en-IN" sz="1400" b="0" dirty="0" smtClean="0"/>
              <a:t> Requirements</a:t>
            </a:r>
          </a:p>
          <a:p>
            <a:pPr marL="628650" lvl="1" indent="-285750"/>
            <a:r>
              <a:rPr lang="en-IN" sz="1400" b="0" dirty="0" smtClean="0"/>
              <a:t>Constant </a:t>
            </a:r>
            <a:r>
              <a:rPr lang="en-IN" sz="1400" dirty="0" smtClean="0"/>
              <a:t>Communication</a:t>
            </a:r>
            <a:r>
              <a:rPr lang="en-IN" sz="1400" b="0" dirty="0" smtClean="0"/>
              <a:t> among All Stakeholders (using Tools)</a:t>
            </a:r>
          </a:p>
          <a:p>
            <a:pPr marL="628650" lvl="1" indent="-285750"/>
            <a:endParaRPr lang="en-IN" sz="1400" b="0" dirty="0" smtClean="0"/>
          </a:p>
          <a:p>
            <a:pPr marL="628650" lvl="1" indent="-285750"/>
            <a:endParaRPr lang="en-IN" dirty="0" smtClean="0"/>
          </a:p>
          <a:p>
            <a:pPr marL="41672" indent="0" algn="l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1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Extreme Programming (XP) 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12107" cy="4114800"/>
          </a:xfrm>
        </p:spPr>
        <p:txBody>
          <a:bodyPr/>
          <a:lstStyle/>
          <a:p>
            <a:pPr algn="l"/>
            <a:r>
              <a:rPr lang="en-IN" dirty="0" smtClean="0"/>
              <a:t>Guiding Spirit: </a:t>
            </a:r>
            <a:r>
              <a:rPr lang="en-IN" i="1" dirty="0" smtClean="0"/>
              <a:t>Extreme Focus on Customer and Projects are like War-rooms</a:t>
            </a:r>
          </a:p>
          <a:p>
            <a:pPr lvl="1"/>
            <a:r>
              <a:rPr lang="en-IN" sz="1400" b="0" dirty="0" smtClean="0"/>
              <a:t>Features to be developed when Customer needs them</a:t>
            </a:r>
          </a:p>
          <a:p>
            <a:pPr lvl="1"/>
            <a:r>
              <a:rPr lang="en-IN" sz="1400" b="0" dirty="0" smtClean="0"/>
              <a:t>New Requests (or Change-requests) accepted as part of daily routine</a:t>
            </a:r>
          </a:p>
          <a:p>
            <a:pPr lvl="1"/>
            <a:r>
              <a:rPr lang="en-IN" sz="1400" b="0" dirty="0" smtClean="0"/>
              <a:t>Dynamic Self-organization of Teams around Customer Problems or Issues as and when they surface</a:t>
            </a:r>
          </a:p>
          <a:p>
            <a:pPr algn="l"/>
            <a:r>
              <a:rPr lang="en-IN" dirty="0" smtClean="0"/>
              <a:t>Principles of XP:</a:t>
            </a:r>
          </a:p>
          <a:p>
            <a:pPr lvl="1"/>
            <a:r>
              <a:rPr lang="en-IN" sz="1400" b="0" dirty="0" smtClean="0"/>
              <a:t>Coding is the Language of the Product and Communication</a:t>
            </a:r>
          </a:p>
          <a:p>
            <a:pPr lvl="1"/>
            <a:r>
              <a:rPr lang="en-IN" sz="1400" b="0" dirty="0" smtClean="0"/>
              <a:t>Extensive Testing: Coding doesn’t start unless Success-criteria is defined;</a:t>
            </a:r>
          </a:p>
          <a:p>
            <a:pPr marL="342900" lvl="1" indent="0">
              <a:buNone/>
            </a:pPr>
            <a:r>
              <a:rPr lang="en-IN" sz="1400" b="0" i="1" dirty="0" smtClean="0"/>
              <a:t>	“A bug is not a failure of code, it’s a failure to define the right test”</a:t>
            </a:r>
          </a:p>
          <a:p>
            <a:pPr lvl="1"/>
            <a:r>
              <a:rPr lang="en-IN" sz="1400" b="0" dirty="0" smtClean="0"/>
              <a:t>Direct Communication between Programmer and Customer</a:t>
            </a:r>
          </a:p>
          <a:p>
            <a:pPr lvl="1"/>
            <a:r>
              <a:rPr lang="en-IN" sz="1400" b="0" dirty="0" smtClean="0"/>
              <a:t>Design during </a:t>
            </a:r>
            <a:r>
              <a:rPr lang="en-IN" sz="1400" b="0" i="1" dirty="0" smtClean="0"/>
              <a:t>Refactoring</a:t>
            </a:r>
            <a:r>
              <a:rPr lang="en-IN" sz="1400" b="0" dirty="0" smtClean="0"/>
              <a:t> to reduce Complexity and Maintainability</a:t>
            </a:r>
          </a:p>
          <a:p>
            <a:pPr lvl="1"/>
            <a:endParaRPr lang="en-IN" sz="1400" b="0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XP – Key Practices</a:t>
            </a:r>
            <a:endParaRPr lang="en-IN" dirty="0"/>
          </a:p>
        </p:txBody>
      </p:sp>
      <p:pic>
        <p:nvPicPr>
          <p:cNvPr id="1028" name="Picture 4" descr="Core Practices of X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/>
          <a:stretch/>
        </p:blipFill>
        <p:spPr bwMode="auto">
          <a:xfrm>
            <a:off x="245444" y="797531"/>
            <a:ext cx="3082547" cy="226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treme Programming key Pract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14" y="3061957"/>
            <a:ext cx="5499342" cy="171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పాఠంపెట్టె 3"/>
          <p:cNvSpPr txBox="1"/>
          <p:nvPr/>
        </p:nvSpPr>
        <p:spPr>
          <a:xfrm>
            <a:off x="3485330" y="964866"/>
            <a:ext cx="413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Planning Game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: All Members of the Team Should Participate in Planning – No Disconnect between Business and Technical People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Text/Reference Books</a:t>
            </a:r>
            <a:endParaRPr lang="en-US" dirty="0"/>
          </a:p>
        </p:txBody>
      </p:sp>
      <p:pic>
        <p:nvPicPr>
          <p:cNvPr id="1032" name="Picture 8" descr="Image result for agile project management for dummies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56" y="1331980"/>
            <a:ext cx="248371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gile for dumm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44" y="1331980"/>
            <a:ext cx="2195988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755730" y="4565015"/>
            <a:ext cx="73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latin typeface="Arial Narrow" panose="020B0606020202030204" pitchFamily="34" charset="0"/>
              </a:rPr>
              <a:t>As this field is evolutionary, the student is advised to stay tuned to the current and emerging practices by referring to their own organization’s documentation as well as Net sources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grpSp>
        <p:nvGrpSpPr>
          <p:cNvPr id="9" name="సమూహం 8"/>
          <p:cNvGrpSpPr/>
          <p:nvPr/>
        </p:nvGrpSpPr>
        <p:grpSpPr>
          <a:xfrm>
            <a:off x="1103207" y="794913"/>
            <a:ext cx="6775519" cy="460525"/>
            <a:chOff x="1103207" y="794913"/>
            <a:chExt cx="6775519" cy="460525"/>
          </a:xfrm>
        </p:grpSpPr>
        <p:sp>
          <p:nvSpPr>
            <p:cNvPr id="7" name="32-బిందువుల నక్షత్రం 6"/>
            <p:cNvSpPr/>
            <p:nvPr/>
          </p:nvSpPr>
          <p:spPr>
            <a:xfrm>
              <a:off x="1103207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T1</a:t>
              </a:r>
              <a:endParaRPr lang="en-IN" b="1" dirty="0"/>
            </a:p>
          </p:txBody>
        </p:sp>
        <p:sp>
          <p:nvSpPr>
            <p:cNvPr id="12" name="32-బిందువుల నక్షత్రం 11"/>
            <p:cNvSpPr/>
            <p:nvPr/>
          </p:nvSpPr>
          <p:spPr>
            <a:xfrm>
              <a:off x="3920834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T2</a:t>
              </a:r>
              <a:endParaRPr lang="en-IN" b="1" dirty="0"/>
            </a:p>
          </p:txBody>
        </p:sp>
        <p:sp>
          <p:nvSpPr>
            <p:cNvPr id="14" name="32-బిందువుల నక్షత్రం 13"/>
            <p:cNvSpPr/>
            <p:nvPr/>
          </p:nvSpPr>
          <p:spPr>
            <a:xfrm>
              <a:off x="5844306" y="794913"/>
              <a:ext cx="2034420" cy="460525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Compliments of IBM</a:t>
              </a:r>
              <a:endParaRPr lang="en-IN" sz="1200" b="1" dirty="0"/>
            </a:p>
          </p:txBody>
        </p:sp>
      </p:grpSp>
      <p:pic>
        <p:nvPicPr>
          <p:cNvPr id="3074" name="Picture 2" descr="Image result for iterative and evolutionary and agile Larm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4" y="1331979"/>
            <a:ext cx="2380266" cy="31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60383" y="84808"/>
            <a:ext cx="7082898" cy="582930"/>
          </a:xfrm>
        </p:spPr>
        <p:txBody>
          <a:bodyPr/>
          <a:lstStyle/>
          <a:p>
            <a:r>
              <a:rPr lang="en-IN" sz="2000" dirty="0" smtClean="0"/>
              <a:t>SCRUM – </a:t>
            </a:r>
            <a:r>
              <a:rPr lang="en-IN" sz="2000" b="0" dirty="0" smtClean="0"/>
              <a:t>The Common Agile Project Management Framework </a:t>
            </a:r>
            <a:endParaRPr lang="en-IN" sz="2000" b="0" dirty="0"/>
          </a:p>
        </p:txBody>
      </p:sp>
      <p:pic>
        <p:nvPicPr>
          <p:cNvPr id="8" name="విషయ స్థాన సంగ్రహక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41" y="991589"/>
            <a:ext cx="6444660" cy="2664833"/>
          </a:xfrm>
          <a:prstGeom prst="rect">
            <a:avLst/>
          </a:prstGeom>
        </p:spPr>
      </p:pic>
      <p:sp>
        <p:nvSpPr>
          <p:cNvPr id="6" name="పాఠంపెట్టె 5"/>
          <p:cNvSpPr txBox="1"/>
          <p:nvPr/>
        </p:nvSpPr>
        <p:spPr>
          <a:xfrm>
            <a:off x="665390" y="3821986"/>
            <a:ext cx="6577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Product Owner</a:t>
            </a:r>
            <a:r>
              <a:rPr lang="en-IN" sz="1400" dirty="0" smtClean="0"/>
              <a:t>: Responsible for End-to-end Product Development</a:t>
            </a:r>
          </a:p>
          <a:p>
            <a:r>
              <a:rPr lang="en-IN" sz="1400" b="1" dirty="0" smtClean="0"/>
              <a:t>SCRUM Master</a:t>
            </a:r>
            <a:r>
              <a:rPr lang="en-IN" sz="1400" dirty="0" smtClean="0"/>
              <a:t>: Manages the SCRUM Process (Not a </a:t>
            </a:r>
            <a:r>
              <a:rPr lang="en-IN" sz="1400" i="1" dirty="0" smtClean="0"/>
              <a:t>Manager</a:t>
            </a:r>
            <a:r>
              <a:rPr lang="en-IN" sz="1400" dirty="0" smtClean="0"/>
              <a:t> of Teams)</a:t>
            </a:r>
          </a:p>
          <a:p>
            <a:r>
              <a:rPr lang="en-IN" sz="1400" b="1" dirty="0" smtClean="0"/>
              <a:t>Cross-functional Teams</a:t>
            </a:r>
            <a:r>
              <a:rPr lang="en-IN" sz="1400" dirty="0" smtClean="0"/>
              <a:t>: Involving Developers, Designers, Testers, and Operations Teams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959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Agile Software Development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44" y="958519"/>
            <a:ext cx="6669064" cy="3601863"/>
          </a:xfrm>
        </p:spPr>
        <p:txBody>
          <a:bodyPr/>
          <a:lstStyle/>
          <a:p>
            <a:pPr algn="l"/>
            <a:r>
              <a:rPr lang="en-US" dirty="0" smtClean="0"/>
              <a:t>Customer and the Developer (Programmer) is at the Centre of any Agile Project Management Framework</a:t>
            </a:r>
          </a:p>
          <a:p>
            <a:pPr algn="l"/>
            <a:r>
              <a:rPr lang="en-US" dirty="0" smtClean="0"/>
              <a:t>Core Characteristics of Agile: Time-Boxed and Iterative Development (via Short Iterations or Sprints); Continuous Feedback; Direct Involvement of all Key Stakeholders; Constant Communication; Transparency; Cross-functional and Self-organizing Teams,..</a:t>
            </a:r>
          </a:p>
          <a:p>
            <a:pPr algn="l"/>
            <a:r>
              <a:rPr lang="en-US" dirty="0" smtClean="0"/>
              <a:t>Agile Methods: Lean (Kanban), XP and SCRUM</a:t>
            </a:r>
          </a:p>
          <a:p>
            <a:pPr algn="l"/>
            <a:r>
              <a:rPr lang="en-US" dirty="0" smtClean="0"/>
              <a:t>SCRUM is the Common Agile Framework adopted in most Software Product Organizations</a:t>
            </a:r>
          </a:p>
          <a:p>
            <a:pPr marL="0" indent="0" algn="l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25394" y="1325366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  <p:sp>
        <p:nvSpPr>
          <p:cNvPr id="3" name="పాఠంపెట్టె 2"/>
          <p:cNvSpPr txBox="1"/>
          <p:nvPr/>
        </p:nvSpPr>
        <p:spPr>
          <a:xfrm>
            <a:off x="318879" y="4407613"/>
            <a:ext cx="67526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©  Copyrights of original Authors are duly acknowledged 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™ ® 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All Trademarks, Registered Trademarks referred in this document are the property of their respective owners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448981" y="795477"/>
            <a:ext cx="5263450" cy="2060739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u="sng" dirty="0" smtClean="0"/>
              <a:t>Basics of Agile Software Development</a:t>
            </a:r>
          </a:p>
          <a:p>
            <a:pPr lvl="0"/>
            <a:r>
              <a:rPr lang="en-US" dirty="0" smtClean="0"/>
              <a:t>Iterative </a:t>
            </a:r>
            <a:r>
              <a:rPr lang="en-US" dirty="0"/>
              <a:t>and Incremental Approaches</a:t>
            </a:r>
            <a:endParaRPr lang="en-IN" dirty="0"/>
          </a:p>
          <a:p>
            <a:pPr lvl="0"/>
            <a:r>
              <a:rPr lang="en-US" dirty="0"/>
              <a:t>Risk driven and client driven development</a:t>
            </a:r>
            <a:endParaRPr lang="en-IN" dirty="0"/>
          </a:p>
          <a:p>
            <a:pPr lvl="0"/>
            <a:r>
              <a:rPr lang="en-US" dirty="0"/>
              <a:t>Time-boxed development</a:t>
            </a:r>
            <a:endParaRPr lang="en-IN" dirty="0"/>
          </a:p>
          <a:p>
            <a:r>
              <a:rPr lang="en-US" dirty="0"/>
              <a:t>Adaptive and Evolutionary development</a:t>
            </a:r>
            <a:endParaRPr lang="en-IN" dirty="0"/>
          </a:p>
        </p:txBody>
      </p:sp>
      <p:grpSp>
        <p:nvGrpSpPr>
          <p:cNvPr id="5" name="సమూహం 4"/>
          <p:cNvGrpSpPr/>
          <p:nvPr/>
        </p:nvGrpSpPr>
        <p:grpSpPr>
          <a:xfrm>
            <a:off x="808576" y="2743202"/>
            <a:ext cx="6251117" cy="2156580"/>
            <a:chOff x="448981" y="2732927"/>
            <a:chExt cx="6251117" cy="2156580"/>
          </a:xfrm>
        </p:grpSpPr>
        <p:pic>
          <p:nvPicPr>
            <p:cNvPr id="4098" name="Picture 2" descr="Image result for iterative and evolutionary and agile Larm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81" y="2732927"/>
              <a:ext cx="6251117" cy="1938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పాఠంపెట్టె 3"/>
            <p:cNvSpPr txBox="1"/>
            <p:nvPr/>
          </p:nvSpPr>
          <p:spPr>
            <a:xfrm>
              <a:off x="448981" y="4612508"/>
              <a:ext cx="1128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© Scott Adams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Customer Requirements? Hard To Get!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346240" y="1677120"/>
            <a:ext cx="6742930" cy="4114800"/>
          </a:xfrm>
        </p:spPr>
        <p:txBody>
          <a:bodyPr/>
          <a:lstStyle/>
          <a:p>
            <a:r>
              <a:rPr lang="en-IN" dirty="0" smtClean="0"/>
              <a:t>“Requirements </a:t>
            </a:r>
            <a:r>
              <a:rPr lang="en-IN" dirty="0"/>
              <a:t>are capabilities and conditions to which the system—and more broadly, the project—must </a:t>
            </a:r>
            <a:r>
              <a:rPr lang="en-IN" dirty="0" smtClean="0"/>
              <a:t>conform”</a:t>
            </a:r>
          </a:p>
          <a:p>
            <a:r>
              <a:rPr lang="en-IN" dirty="0" smtClean="0"/>
              <a:t>“A </a:t>
            </a:r>
            <a:r>
              <a:rPr lang="en-IN" dirty="0"/>
              <a:t>prime challenge of requirements analysis is to find, communicate, and remember (that usually means write down) what is really needed, in a form that clearly speaks to the client and development team members</a:t>
            </a:r>
            <a:r>
              <a:rPr lang="en-IN" dirty="0" smtClean="0"/>
              <a:t>.” </a:t>
            </a:r>
          </a:p>
          <a:p>
            <a:r>
              <a:rPr lang="en-US" dirty="0" smtClean="0"/>
              <a:t>More than 50% of Requirements keep changing through the Development cycle (particularly true while working with Oriental Customers like Japanese)</a:t>
            </a:r>
            <a:endParaRPr lang="en-IN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245445" y="852755"/>
            <a:ext cx="6843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“Ours </a:t>
            </a:r>
            <a:r>
              <a:rPr lang="en-IN" i="1" dirty="0">
                <a:solidFill>
                  <a:schemeClr val="tx2"/>
                </a:solidFill>
                <a:latin typeface="Arial Narrow" panose="020B0606020202030204" pitchFamily="34" charset="0"/>
              </a:rPr>
              <a:t>is a world where people don't know what they want and are willing to go through hell to get it</a:t>
            </a:r>
            <a:r>
              <a:rPr lang="en-IN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.”</a:t>
            </a:r>
            <a:endParaRPr lang="en-IN" i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i="1" dirty="0">
                <a:solidFill>
                  <a:schemeClr val="tx2"/>
                </a:solidFill>
                <a:latin typeface="Arial Narrow" panose="020B0606020202030204" pitchFamily="34" charset="0"/>
              </a:rPr>
              <a:t>—Don Marquis</a:t>
            </a:r>
          </a:p>
        </p:txBody>
      </p:sp>
    </p:spTree>
    <p:extLst>
      <p:ext uri="{BB962C8B-B14F-4D97-AF65-F5344CB8AC3E}">
        <p14:creationId xmlns:p14="http://schemas.microsoft.com/office/powerpoint/2010/main" val="79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Waterfall is nightmare…Don’t Go For It!</a:t>
            </a:r>
            <a:endParaRPr lang="en-IN" dirty="0"/>
          </a:p>
        </p:txBody>
      </p:sp>
      <p:pic>
        <p:nvPicPr>
          <p:cNvPr id="4" name="విషయ స్థాన సంగ్రహక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11" y="1144481"/>
            <a:ext cx="4481087" cy="333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ills of Waterfall…</a:t>
            </a:r>
            <a:endParaRPr lang="en-IN" dirty="0"/>
          </a:p>
        </p:txBody>
      </p:sp>
      <p:sp>
        <p:nvSpPr>
          <p:cNvPr id="6" name="విషయ స్థాన సంగ్రహకం 5"/>
          <p:cNvSpPr>
            <a:spLocks noGrp="1"/>
          </p:cNvSpPr>
          <p:nvPr>
            <p:ph idx="1"/>
          </p:nvPr>
        </p:nvSpPr>
        <p:spPr>
          <a:xfrm>
            <a:off x="274319" y="754380"/>
            <a:ext cx="7390201" cy="4114800"/>
          </a:xfrm>
        </p:spPr>
        <p:txBody>
          <a:bodyPr/>
          <a:lstStyle/>
          <a:p>
            <a:pPr algn="l"/>
            <a:r>
              <a:rPr lang="en-IN" dirty="0" smtClean="0"/>
              <a:t>Originated in the Mainframe era (suited for Large Enterprise Projects)</a:t>
            </a:r>
          </a:p>
          <a:p>
            <a:pPr algn="l"/>
            <a:r>
              <a:rPr lang="en-IN" dirty="0" smtClean="0"/>
              <a:t>Freezing Requirements Upfront (</a:t>
            </a:r>
            <a:r>
              <a:rPr lang="en-IN" i="1" dirty="0" smtClean="0"/>
              <a:t>Reality is different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Long Project Life-cycles (&gt;&gt;2 years)</a:t>
            </a:r>
          </a:p>
          <a:p>
            <a:pPr algn="l"/>
            <a:r>
              <a:rPr lang="en-IN" dirty="0" smtClean="0"/>
              <a:t>Lack of Transparency and Visibility to Customer</a:t>
            </a:r>
          </a:p>
          <a:p>
            <a:pPr algn="l"/>
            <a:r>
              <a:rPr lang="en-IN" dirty="0" smtClean="0"/>
              <a:t>“Last-minute surprises to Customer upon Delivery”</a:t>
            </a:r>
          </a:p>
          <a:p>
            <a:pPr algn="l"/>
            <a:r>
              <a:rPr lang="en-IN" dirty="0" smtClean="0"/>
              <a:t>Documentation overhead (“non-value-adding?”)</a:t>
            </a:r>
          </a:p>
          <a:p>
            <a:pPr algn="l"/>
            <a:r>
              <a:rPr lang="en-IN" dirty="0" smtClean="0"/>
              <a:t>“Work fills available schedule”</a:t>
            </a:r>
          </a:p>
          <a:p>
            <a:pPr algn="l"/>
            <a:r>
              <a:rPr lang="en-IN" dirty="0" smtClean="0"/>
              <a:t>Hierarchical Team Structures</a:t>
            </a:r>
          </a:p>
          <a:p>
            <a:pPr algn="l"/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7" name="చిత్రం 6"/>
          <p:cNvPicPr>
            <a:picLocks noChangeAspect="1"/>
          </p:cNvPicPr>
          <p:nvPr/>
        </p:nvPicPr>
        <p:blipFill rotWithShape="1">
          <a:blip r:embed="rId2"/>
          <a:srcRect l="3010" b="3033"/>
          <a:stretch/>
        </p:blipFill>
        <p:spPr>
          <a:xfrm>
            <a:off x="5619964" y="2473428"/>
            <a:ext cx="2969061" cy="22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6925918" cy="582930"/>
          </a:xfrm>
        </p:spPr>
        <p:txBody>
          <a:bodyPr/>
          <a:lstStyle/>
          <a:p>
            <a:r>
              <a:rPr lang="en-US" dirty="0" smtClean="0"/>
              <a:t>Iterations in Waterfall? No Good Either…</a:t>
            </a:r>
            <a:endParaRPr lang="en-IN" dirty="0"/>
          </a:p>
        </p:txBody>
      </p:sp>
      <p:pic>
        <p:nvPicPr>
          <p:cNvPr id="4" name="విషయ స్థాన సంగ్రహక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8"/>
          <a:stretch/>
        </p:blipFill>
        <p:spPr>
          <a:xfrm>
            <a:off x="493160" y="887627"/>
            <a:ext cx="4188641" cy="3674099"/>
          </a:xfrm>
          <a:prstGeom prst="rect">
            <a:avLst/>
          </a:prstGeom>
        </p:spPr>
      </p:pic>
      <p:sp>
        <p:nvSpPr>
          <p:cNvPr id="5" name="పాఠంపెట్టె 4"/>
          <p:cNvSpPr txBox="1"/>
          <p:nvPr/>
        </p:nvSpPr>
        <p:spPr>
          <a:xfrm>
            <a:off x="2373330" y="1191802"/>
            <a:ext cx="564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“We Don’t Know Everything When We Start The Project…”</a:t>
            </a:r>
            <a:endParaRPr lang="en-IN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terative and evolutionary and agile Lar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291" y="2824538"/>
            <a:ext cx="2516141" cy="199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6925918" cy="582930"/>
          </a:xfrm>
        </p:spPr>
        <p:txBody>
          <a:bodyPr/>
          <a:lstStyle/>
          <a:p>
            <a:r>
              <a:rPr lang="en-US" i="1" dirty="0" smtClean="0"/>
              <a:t>Iterative &amp; Incremental</a:t>
            </a:r>
            <a:r>
              <a:rPr lang="en-US" dirty="0" smtClean="0"/>
              <a:t>…is the Way To Go!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327639" y="1459971"/>
            <a:ext cx="6052613" cy="3240905"/>
          </a:xfrm>
        </p:spPr>
        <p:txBody>
          <a:bodyPr/>
          <a:lstStyle/>
          <a:p>
            <a:pPr algn="l"/>
            <a:r>
              <a:rPr lang="en-US" sz="1600" dirty="0" smtClean="0"/>
              <a:t>Early Programming &amp; Testing of Partial System, in Repeating Cycles in Agile vs. Early Upfront Speculative Requirements Freeze before Programming in Waterfall Models</a:t>
            </a:r>
          </a:p>
          <a:p>
            <a:pPr algn="l"/>
            <a:r>
              <a:rPr lang="en-US" sz="1600" dirty="0" smtClean="0"/>
              <a:t>Refinement of the System through Successive Fixed-length Iterations (mini-projects or Sprints)</a:t>
            </a:r>
          </a:p>
          <a:p>
            <a:pPr algn="l"/>
            <a:r>
              <a:rPr lang="en-US" sz="1600" dirty="0" smtClean="0"/>
              <a:t>Common </a:t>
            </a:r>
            <a:r>
              <a:rPr lang="en-US" sz="1600" b="1" dirty="0" smtClean="0"/>
              <a:t>Agile Processes</a:t>
            </a:r>
            <a:r>
              <a:rPr lang="en-US" sz="1600" dirty="0" smtClean="0"/>
              <a:t>: Scrum, Lean Development, Unified Process, Test-Driven Development (TDD), Feature-Driven Development (FDD), Adaptive Software Development, etc.</a:t>
            </a:r>
          </a:p>
          <a:p>
            <a:pPr algn="l"/>
            <a:endParaRPr lang="en-IN" sz="1600" dirty="0"/>
          </a:p>
        </p:txBody>
      </p:sp>
      <p:sp>
        <p:nvSpPr>
          <p:cNvPr id="4" name="దీర్ఘచతురస్రం 3"/>
          <p:cNvSpPr/>
          <p:nvPr/>
        </p:nvSpPr>
        <p:spPr>
          <a:xfrm>
            <a:off x="-473747" y="787416"/>
            <a:ext cx="685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i="1" dirty="0">
                <a:solidFill>
                  <a:schemeClr val="tx2"/>
                </a:solidFill>
                <a:latin typeface="Arial Narrow" panose="020B0606020202030204" pitchFamily="34" charset="0"/>
              </a:rPr>
              <a:t>You should use iterative development only on projects that you want to succeed.</a:t>
            </a:r>
          </a:p>
          <a:p>
            <a:pPr algn="r"/>
            <a:r>
              <a:rPr lang="en-IN" sz="1600" i="1" dirty="0">
                <a:solidFill>
                  <a:schemeClr val="tx2"/>
                </a:solidFill>
                <a:latin typeface="Arial Narrow" panose="020B0606020202030204" pitchFamily="34" charset="0"/>
              </a:rPr>
              <a:t>—Martin Fowler</a:t>
            </a:r>
          </a:p>
        </p:txBody>
      </p:sp>
    </p:spTree>
    <p:extLst>
      <p:ext uri="{BB962C8B-B14F-4D97-AF65-F5344CB8AC3E}">
        <p14:creationId xmlns:p14="http://schemas.microsoft.com/office/powerpoint/2010/main" val="2112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6802628" cy="582930"/>
          </a:xfrm>
        </p:spPr>
        <p:txBody>
          <a:bodyPr/>
          <a:lstStyle/>
          <a:p>
            <a:r>
              <a:rPr lang="en-US" sz="2000" dirty="0" smtClean="0"/>
              <a:t>Iterations </a:t>
            </a:r>
            <a:r>
              <a:rPr lang="en-US" sz="2000" i="1" dirty="0" smtClean="0"/>
              <a:t>Converge</a:t>
            </a:r>
            <a:r>
              <a:rPr lang="en-US" sz="2000" dirty="0" smtClean="0"/>
              <a:t> to True Requirements!</a:t>
            </a:r>
            <a:endParaRPr lang="en-IN" sz="2000" dirty="0"/>
          </a:p>
        </p:txBody>
      </p:sp>
      <p:pic>
        <p:nvPicPr>
          <p:cNvPr id="4" name="విషయ స్థాన సంగ్రహక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62767"/>
            <a:ext cx="7301416" cy="3285252"/>
          </a:xfrm>
          <a:prstGeom prst="rect">
            <a:avLst/>
          </a:prstGeom>
        </p:spPr>
      </p:pic>
      <p:sp>
        <p:nvSpPr>
          <p:cNvPr id="5" name="దీర్ఘచతురస్రం 4"/>
          <p:cNvSpPr/>
          <p:nvPr/>
        </p:nvSpPr>
        <p:spPr>
          <a:xfrm>
            <a:off x="318498" y="4111150"/>
            <a:ext cx="7572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NO ‘Waterfall Thinking’ in Iterative Development!</a:t>
            </a:r>
            <a:r>
              <a:rPr lang="en-IN" sz="14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“…on average 45</a:t>
            </a:r>
            <a:r>
              <a:rPr lang="en-IN" sz="1400" dirty="0">
                <a:solidFill>
                  <a:schemeClr val="tx2"/>
                </a:solidFill>
                <a:latin typeface="Arial Narrow" panose="020B0606020202030204" pitchFamily="34" charset="0"/>
              </a:rPr>
              <a:t>% of the features in waterfall requirements are never used, and early waterfall schedules and estimates vary up to 400% from the final </a:t>
            </a:r>
            <a:r>
              <a:rPr lang="en-IN" sz="14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actuals…” </a:t>
            </a:r>
            <a:endParaRPr lang="en-IN" sz="14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9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4550</TotalTime>
  <Words>1046</Words>
  <Application>Microsoft Office PowerPoint</Application>
  <PresentationFormat>తెరపై ప్రదర్శన (16:9)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ఉపయోగించిన ఫాంట్‌లు</vt:lpstr>
      </vt:variant>
      <vt:variant>
        <vt:i4>4</vt:i4>
      </vt:variant>
      <vt:variant>
        <vt:lpstr>నేపథ్యం</vt:lpstr>
      </vt:variant>
      <vt:variant>
        <vt:i4>1</vt:i4>
      </vt:variant>
      <vt:variant>
        <vt:lpstr>స్లయిడ్ శీర్షికలు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Wingdings</vt:lpstr>
      <vt:lpstr>BITS_PPT_template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కోనేరు గోపాలకృష్ణ</cp:lastModifiedBy>
  <cp:revision>258</cp:revision>
  <dcterms:created xsi:type="dcterms:W3CDTF">2015-06-09T08:31:04Z</dcterms:created>
  <dcterms:modified xsi:type="dcterms:W3CDTF">2018-02-04T14:12:56Z</dcterms:modified>
</cp:coreProperties>
</file>