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handoutMasterIdLst>
    <p:handoutMasterId r:id="rId14"/>
  </p:handoutMasterIdLst>
  <p:sldIdLst>
    <p:sldId id="388" r:id="rId2"/>
    <p:sldId id="390" r:id="rId3"/>
    <p:sldId id="396" r:id="rId4"/>
    <p:sldId id="409" r:id="rId5"/>
    <p:sldId id="408" r:id="rId6"/>
    <p:sldId id="411" r:id="rId7"/>
    <p:sldId id="410" r:id="rId8"/>
    <p:sldId id="412" r:id="rId9"/>
    <p:sldId id="413" r:id="rId10"/>
    <p:sldId id="391" r:id="rId11"/>
    <p:sldId id="395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4485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124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Topic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28090" y="3547795"/>
            <a:ext cx="8458200" cy="674884"/>
          </a:xfrm>
        </p:spPr>
        <p:txBody>
          <a:bodyPr/>
          <a:lstStyle/>
          <a:p>
            <a:pPr algn="r"/>
            <a:r>
              <a:rPr lang="en-US" sz="3600" dirty="0" smtClean="0"/>
              <a:t>Agile Principles &amp; Manifesto</a:t>
            </a:r>
          </a:p>
          <a:p>
            <a:pPr algn="r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Prof  K G Krishna</a:t>
            </a:r>
            <a:endParaRPr lang="en-IN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Agile Principles &amp; Manifesto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754380"/>
            <a:ext cx="8787487" cy="4114800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విషయ స్థాన సంగ్రహకం 2"/>
          <p:cNvSpPr txBox="1">
            <a:spLocks/>
          </p:cNvSpPr>
          <p:nvPr/>
        </p:nvSpPr>
        <p:spPr bwMode="auto">
          <a:xfrm>
            <a:off x="466595" y="887945"/>
            <a:ext cx="7691086" cy="35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 smtClean="0"/>
              <a:t>Programming as if People Matter Most</a:t>
            </a:r>
          </a:p>
          <a:p>
            <a:pPr algn="l"/>
            <a:r>
              <a:rPr lang="en-US" sz="1500" dirty="0" smtClean="0"/>
              <a:t>Customer is at the Centre – The Key Stakeholder</a:t>
            </a:r>
          </a:p>
          <a:p>
            <a:pPr algn="l"/>
            <a:r>
              <a:rPr lang="en-US" sz="1500" dirty="0" smtClean="0"/>
              <a:t>Adapt to the Reality: Requirements keep Changing till the End of the Project</a:t>
            </a:r>
          </a:p>
          <a:p>
            <a:pPr algn="l"/>
            <a:r>
              <a:rPr lang="en-US" sz="1500" dirty="0" smtClean="0"/>
              <a:t>Continuous and Incremental Delivery with a series of Working Product Releases</a:t>
            </a:r>
          </a:p>
          <a:p>
            <a:pPr algn="l"/>
            <a:r>
              <a:rPr lang="en-US" sz="1500" dirty="0" smtClean="0"/>
              <a:t>Involve All Stakeholders Early-on</a:t>
            </a:r>
          </a:p>
          <a:p>
            <a:pPr algn="l"/>
            <a:r>
              <a:rPr lang="en-US" sz="1500" dirty="0" smtClean="0"/>
              <a:t>Focus on Delivery over Process-compliance</a:t>
            </a:r>
          </a:p>
          <a:p>
            <a:pPr algn="l"/>
            <a:r>
              <a:rPr lang="en-US" sz="1500" dirty="0" smtClean="0"/>
              <a:t>Close-knit Communication and Collaboration among Teams</a:t>
            </a:r>
          </a:p>
          <a:p>
            <a:pPr algn="l"/>
            <a:r>
              <a:rPr lang="en-US" sz="1500" dirty="0" smtClean="0"/>
              <a:t>Agile Project Manager is the Leader and Motivator – Not the Boss of Manager of People</a:t>
            </a:r>
          </a:p>
          <a:p>
            <a:pPr algn="l"/>
            <a:r>
              <a:rPr lang="en-US" sz="1500" dirty="0" smtClean="0"/>
              <a:t>Collective and Collaborative Decision-making</a:t>
            </a:r>
          </a:p>
          <a:p>
            <a:pPr algn="l"/>
            <a:r>
              <a:rPr lang="en-US" sz="1500" dirty="0" smtClean="0"/>
              <a:t>…</a:t>
            </a:r>
          </a:p>
          <a:p>
            <a:pPr algn="l"/>
            <a:endParaRPr lang="en-I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2825394" y="1325366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  <p:sp>
        <p:nvSpPr>
          <p:cNvPr id="3" name="పాఠంపెట్టె 2"/>
          <p:cNvSpPr txBox="1"/>
          <p:nvPr/>
        </p:nvSpPr>
        <p:spPr>
          <a:xfrm>
            <a:off x="318879" y="4407613"/>
            <a:ext cx="67526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©  Copyrights of original Authors are duly acknowledged </a:t>
            </a:r>
          </a:p>
          <a:p>
            <a:r>
              <a:rPr lang="en-US" sz="1400" dirty="0" smtClean="0">
                <a:latin typeface="Arial Narrow" panose="020B0606020202030204" pitchFamily="34" charset="0"/>
              </a:rPr>
              <a:t>™ ® 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All Trademarks, Registered Trademarks referred in this document are the property of their respective owners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Text/Reference Books</a:t>
            </a:r>
            <a:endParaRPr lang="en-US" dirty="0"/>
          </a:p>
        </p:txBody>
      </p:sp>
      <p:pic>
        <p:nvPicPr>
          <p:cNvPr id="1032" name="Picture 8" descr="Image result for agile project management for dummies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356" y="1331980"/>
            <a:ext cx="2483712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gile for dumm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9144" y="1331980"/>
            <a:ext cx="2195988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పాఠంపెట్టె 7"/>
          <p:cNvSpPr txBox="1"/>
          <p:nvPr/>
        </p:nvSpPr>
        <p:spPr>
          <a:xfrm>
            <a:off x="755730" y="4565015"/>
            <a:ext cx="73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 </a:t>
            </a:r>
            <a:r>
              <a:rPr lang="en-US" sz="1200" dirty="0" smtClean="0">
                <a:latin typeface="Arial Narrow" panose="020B0606020202030204" pitchFamily="34" charset="0"/>
              </a:rPr>
              <a:t>As this field is evolutionary, the student is advised to stay tuned to the current and emerging practices by referring to their own organization’s documentation as well as Net sources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grpSp>
        <p:nvGrpSpPr>
          <p:cNvPr id="9" name="సమూహం 8"/>
          <p:cNvGrpSpPr/>
          <p:nvPr/>
        </p:nvGrpSpPr>
        <p:grpSpPr>
          <a:xfrm>
            <a:off x="1103207" y="794913"/>
            <a:ext cx="6775519" cy="460525"/>
            <a:chOff x="1103207" y="794913"/>
            <a:chExt cx="6775519" cy="460525"/>
          </a:xfrm>
        </p:grpSpPr>
        <p:sp>
          <p:nvSpPr>
            <p:cNvPr id="7" name="32-బిందువుల నక్షత్రం 6"/>
            <p:cNvSpPr/>
            <p:nvPr/>
          </p:nvSpPr>
          <p:spPr>
            <a:xfrm>
              <a:off x="1103207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T1</a:t>
              </a:r>
              <a:endParaRPr lang="en-IN" b="1" dirty="0"/>
            </a:p>
          </p:txBody>
        </p:sp>
        <p:sp>
          <p:nvSpPr>
            <p:cNvPr id="12" name="32-బిందువుల నక్షత్రం 11"/>
            <p:cNvSpPr/>
            <p:nvPr/>
          </p:nvSpPr>
          <p:spPr>
            <a:xfrm>
              <a:off x="3920834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T2</a:t>
              </a:r>
              <a:endParaRPr lang="en-IN" b="1" dirty="0"/>
            </a:p>
          </p:txBody>
        </p:sp>
        <p:sp>
          <p:nvSpPr>
            <p:cNvPr id="14" name="32-బిందువుల నక్షత్రం 13"/>
            <p:cNvSpPr/>
            <p:nvPr/>
          </p:nvSpPr>
          <p:spPr>
            <a:xfrm>
              <a:off x="5844306" y="794913"/>
              <a:ext cx="2034420" cy="460525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Compliments of IBM</a:t>
              </a:r>
              <a:endParaRPr lang="en-IN" sz="1200" b="1" dirty="0"/>
            </a:p>
          </p:txBody>
        </p:sp>
      </p:grpSp>
      <p:pic>
        <p:nvPicPr>
          <p:cNvPr id="3074" name="Picture 2" descr="Image result for iterative and evolutionary and agile Larm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014" y="1331979"/>
            <a:ext cx="2380266" cy="316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541976" y="826299"/>
            <a:ext cx="2376412" cy="1064146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u="sng" dirty="0" smtClean="0"/>
              <a:t>Principles of Agile</a:t>
            </a:r>
          </a:p>
          <a:p>
            <a:pPr lvl="0"/>
            <a:r>
              <a:rPr lang="en-US" dirty="0" smtClean="0"/>
              <a:t>Agile Values</a:t>
            </a:r>
            <a:endParaRPr lang="en-IN" dirty="0"/>
          </a:p>
          <a:p>
            <a:pPr lvl="0"/>
            <a:r>
              <a:rPr lang="en-US" dirty="0" smtClean="0"/>
              <a:t>Agile Manifesto</a:t>
            </a:r>
            <a:endParaRPr lang="en-IN" dirty="0"/>
          </a:p>
        </p:txBody>
      </p:sp>
      <p:pic>
        <p:nvPicPr>
          <p:cNvPr id="2050" name="Picture 2" descr="Image result for Agile Dilber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5473" y="2327090"/>
            <a:ext cx="6990400" cy="21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348186" y="116706"/>
            <a:ext cx="6537960" cy="582930"/>
          </a:xfrm>
        </p:spPr>
        <p:txBody>
          <a:bodyPr/>
          <a:lstStyle/>
          <a:p>
            <a:r>
              <a:rPr lang="en-IN" dirty="0" smtClean="0"/>
              <a:t>Agile Core Values…</a:t>
            </a:r>
            <a:endParaRPr lang="en-IN" dirty="0"/>
          </a:p>
        </p:txBody>
      </p:sp>
      <p:pic>
        <p:nvPicPr>
          <p:cNvPr id="3074" name="Picture 2" descr="Image result for Agile manifest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59" y="1031340"/>
            <a:ext cx="4010585" cy="33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173525" y="61645"/>
            <a:ext cx="6537960" cy="582930"/>
          </a:xfrm>
        </p:spPr>
        <p:txBody>
          <a:bodyPr/>
          <a:lstStyle/>
          <a:p>
            <a:r>
              <a:rPr lang="en-IN" dirty="0" smtClean="0"/>
              <a:t>Agile Principles…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541" y="780606"/>
            <a:ext cx="7049147" cy="39395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contourW="50800"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Principles behind the Agile Manifesto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follow these principles: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highest priority is to satisfy the customer through early and continuous delivery of valuable software.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changing requirements, even late in development. Agile processes harness change for the customer's competitive advantage.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 working software frequently, from a couple of weeks to a couple of months, with a preference to the shorter timescale.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people and developers must work together daily throughout the project.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projects around motivated individuals. Give them the environment and support they need, and trust them to get the job done.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efficient and effective method of conveying information to and within a development team is face-to-face conversation.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software is the primary measure of progress.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processes promote sustainable development.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sponsors, developers, and users should be able to maintain a constant pace indefinitely.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attention to technical excellence and good design enhances agility.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Simplicity--the art of maximizing the amount of work not done--is essential.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architectures, requirements, and designs emerge from self-organizing teams.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regular intervals, the team reflects on how to become more effective, then tunes and adjusts its behavior accordingly.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318977" y="4720146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rial Narrow" panose="020B0606020202030204" pitchFamily="34" charset="0"/>
              </a:rPr>
              <a:t>Source </a:t>
            </a:r>
            <a:r>
              <a:rPr lang="en-IN" sz="1200" dirty="0" smtClean="0">
                <a:latin typeface="Arial Narrow" panose="020B0606020202030204" pitchFamily="34" charset="0"/>
              </a:rPr>
              <a:t>courtesy: agilemanifesto.org 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Agile Manifesto (2001)</a:t>
            </a:r>
            <a:endParaRPr lang="en-IN" dirty="0"/>
          </a:p>
        </p:txBody>
      </p:sp>
      <p:pic>
        <p:nvPicPr>
          <p:cNvPr id="5122" name="Picture 2" descr="http://www.scrumup.com/blogimg/ch03/agile_manifest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08" y="799814"/>
            <a:ext cx="5376086" cy="402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పాఠంపెట్టె 4"/>
          <p:cNvSpPr txBox="1"/>
          <p:nvPr/>
        </p:nvSpPr>
        <p:spPr>
          <a:xfrm>
            <a:off x="1007346" y="4784157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rial Narrow" panose="020B0606020202030204" pitchFamily="34" charset="0"/>
              </a:rPr>
              <a:t>Source </a:t>
            </a:r>
            <a:r>
              <a:rPr lang="en-IN" sz="1200" dirty="0" smtClean="0">
                <a:latin typeface="Arial Narrow" panose="020B0606020202030204" pitchFamily="34" charset="0"/>
              </a:rPr>
              <a:t>courtesy: agilemanifesto.org 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6443032" cy="582930"/>
          </a:xfrm>
        </p:spPr>
        <p:txBody>
          <a:bodyPr/>
          <a:lstStyle/>
          <a:p>
            <a:r>
              <a:rPr lang="en-IN" dirty="0" smtClean="0"/>
              <a:t>Agile Manifesto (adapted to times)</a:t>
            </a:r>
            <a:endParaRPr lang="en-IN" dirty="0"/>
          </a:p>
        </p:txBody>
      </p:sp>
      <p:pic>
        <p:nvPicPr>
          <p:cNvPr id="4098" name="Picture 2" descr="Agile Manifest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9" y="783167"/>
            <a:ext cx="4993240" cy="39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దీర్ఘచతురస్రం 3"/>
          <p:cNvSpPr/>
          <p:nvPr/>
        </p:nvSpPr>
        <p:spPr>
          <a:xfrm>
            <a:off x="500865" y="4694538"/>
            <a:ext cx="5121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latin typeface="Arial Narrow" panose="020B0606020202030204" pitchFamily="34" charset="0"/>
              </a:rPr>
              <a:t>Source: https</a:t>
            </a:r>
            <a:r>
              <a:rPr lang="en-IN" sz="1200" dirty="0">
                <a:latin typeface="Arial Narrow" panose="020B0606020202030204" pitchFamily="34" charset="0"/>
              </a:rPr>
              <a:t>://www.ncsc.gov.uk/blog-post/securing-agile-delivery-collaboration-crucial</a:t>
            </a:r>
          </a:p>
        </p:txBody>
      </p:sp>
    </p:spTree>
    <p:extLst>
      <p:ext uri="{BB962C8B-B14F-4D97-AF65-F5344CB8AC3E}">
        <p14:creationId xmlns:p14="http://schemas.microsoft.com/office/powerpoint/2010/main" val="21151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9 Principles </a:t>
            </a:r>
            <a:r>
              <a:rPr lang="en-IN" i="1" dirty="0" smtClean="0"/>
              <a:t>Agile Project Manager</a:t>
            </a:r>
            <a:endParaRPr lang="en-IN" i="1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1" y="754380"/>
            <a:ext cx="5992916" cy="28172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Deliver something useful to the client; check what they value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Cultivate committed stakeholders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Employ a leadership-collaboration style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Build competent, collaborative teams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Enable team decision making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Use short time-boxed iterations to quickly deliver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Encourage adaptability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Champion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Focus on delivery activities, not process-compliance activities</a:t>
            </a:r>
            <a:endParaRPr lang="en-IN" sz="1600" dirty="0"/>
          </a:p>
        </p:txBody>
      </p:sp>
      <p:sp>
        <p:nvSpPr>
          <p:cNvPr id="4" name="దీర్ఘచతురస్రం 3"/>
          <p:cNvSpPr/>
          <p:nvPr/>
        </p:nvSpPr>
        <p:spPr>
          <a:xfrm>
            <a:off x="368735" y="4663400"/>
            <a:ext cx="35163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smtClean="0">
                <a:latin typeface="Arial Narrow" panose="020B0606020202030204" pitchFamily="34" charset="0"/>
              </a:rPr>
              <a:t>Source: (T1-Chap3) Jim Highsmith, Agile Alliance Founder  </a:t>
            </a:r>
            <a:endParaRPr lang="en-IN" sz="1100" dirty="0">
              <a:latin typeface="Arial Narrow" panose="020B0606020202030204" pitchFamily="34" charset="0"/>
            </a:endParaRPr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2018614" y="3640471"/>
            <a:ext cx="646783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 smtClean="0"/>
              <a:t>The Agile Project Manager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smtClean="0"/>
              <a:t>Devolve of both control and planning to the entire team, not the manager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smtClean="0"/>
              <a:t>The manager does not create WBS, schedule, estimates or tell people what to 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smtClean="0"/>
              <a:t>The manager does not define and assign detailed team roles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42428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i="1" dirty="0" smtClean="0"/>
              <a:t>Human Touch </a:t>
            </a:r>
            <a:r>
              <a:rPr lang="en-IN" dirty="0" smtClean="0"/>
              <a:t>in Agile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5417563" cy="560712"/>
          </a:xfrm>
        </p:spPr>
        <p:txBody>
          <a:bodyPr/>
          <a:lstStyle/>
          <a:p>
            <a:pPr marL="0" indent="0" algn="ctr">
              <a:buNone/>
            </a:pPr>
            <a:r>
              <a:rPr lang="en-IN" sz="1600" i="1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“</a:t>
            </a:r>
            <a:r>
              <a:rPr lang="en-IN" sz="1400" i="1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People are more important than any process. Good people with a good process will outperform good people with no process every time”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– Grady </a:t>
            </a:r>
            <a:r>
              <a:rPr lang="en-IN" sz="1400" dirty="0" err="1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Booch</a:t>
            </a:r>
            <a:endParaRPr lang="en-IN" sz="1400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విషయ స్థాన సంగ్రహకం 2"/>
          <p:cNvSpPr txBox="1">
            <a:spLocks/>
          </p:cNvSpPr>
          <p:nvPr/>
        </p:nvSpPr>
        <p:spPr bwMode="auto">
          <a:xfrm>
            <a:off x="274320" y="1359119"/>
            <a:ext cx="7164171" cy="15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Programming is an intense Human Activity -  People matter much more than Machines</a:t>
            </a:r>
          </a:p>
          <a:p>
            <a:pPr algn="l"/>
            <a:r>
              <a:rPr lang="en-US" sz="1400" dirty="0" smtClean="0"/>
              <a:t>Individuals and Interactions over Processes and Tools</a:t>
            </a:r>
          </a:p>
          <a:p>
            <a:pPr algn="l"/>
            <a:r>
              <a:rPr lang="en-US" sz="1400" dirty="0" smtClean="0"/>
              <a:t>Sustainable Pace – Programmers to maintain a healthy social and family life</a:t>
            </a:r>
          </a:p>
          <a:p>
            <a:pPr algn="l"/>
            <a:r>
              <a:rPr lang="en-US" sz="1400" dirty="0" smtClean="0"/>
              <a:t>Respect Diversity of Individual Contributions – Skill Transfer through </a:t>
            </a:r>
            <a:r>
              <a:rPr lang="en-US" sz="1400" i="1" dirty="0" smtClean="0"/>
              <a:t>Pair Programming</a:t>
            </a:r>
          </a:p>
          <a:p>
            <a:pPr algn="l"/>
            <a:r>
              <a:rPr lang="en-US" sz="1400" dirty="0" smtClean="0"/>
              <a:t>Preference for Direct Face-to-Face Communication over Virtual Meetings or Remote Teams</a:t>
            </a:r>
          </a:p>
          <a:p>
            <a:pPr algn="l"/>
            <a:r>
              <a:rPr lang="en-US" sz="1400" dirty="0" smtClean="0"/>
              <a:t>…</a:t>
            </a:r>
          </a:p>
          <a:p>
            <a:pPr algn="l"/>
            <a:endParaRPr lang="en-US" sz="1400" dirty="0" smtClean="0"/>
          </a:p>
          <a:p>
            <a:pPr algn="l"/>
            <a:endParaRPr lang="en-IN" sz="1400" dirty="0"/>
          </a:p>
        </p:txBody>
      </p:sp>
      <p:pic>
        <p:nvPicPr>
          <p:cNvPr id="6146" name="Picture 2" descr="Image result for Happy Programmer dilb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57" y="2914931"/>
            <a:ext cx="5797116" cy="18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4668</TotalTime>
  <Words>401</Words>
  <Application>Microsoft Office PowerPoint</Application>
  <PresentationFormat>తెరపై ప్రదర్శన (16:9)</PresentationFormat>
  <Paragraphs>70</Paragraphs>
  <Slides>11</Slides>
  <Notes>0</Notes>
  <HiddenSlides>0</HiddenSlides>
  <MMClips>0</MMClips>
  <ScaleCrop>false</ScaleCrop>
  <HeadingPairs>
    <vt:vector size="6" baseType="variant">
      <vt:variant>
        <vt:lpstr>ఉపయోగించిన ఫాంట్‌లు</vt:lpstr>
      </vt:variant>
      <vt:variant>
        <vt:i4>5</vt:i4>
      </vt:variant>
      <vt:variant>
        <vt:lpstr>నేపథ్యం</vt:lpstr>
      </vt:variant>
      <vt:variant>
        <vt:i4>1</vt:i4>
      </vt:variant>
      <vt:variant>
        <vt:lpstr>స్లయిడ్ శీర్షికలు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Times New Roman</vt:lpstr>
      <vt:lpstr>Wingdings</vt:lpstr>
      <vt:lpstr>BITS_PPT_template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కోనేరు గోపాలకృష్ణ</cp:lastModifiedBy>
  <cp:revision>272</cp:revision>
  <dcterms:created xsi:type="dcterms:W3CDTF">2015-06-09T08:31:04Z</dcterms:created>
  <dcterms:modified xsi:type="dcterms:W3CDTF">2018-02-04T16:09:21Z</dcterms:modified>
</cp:coreProperties>
</file>