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1"/>
  </p:notesMasterIdLst>
  <p:handoutMasterIdLst>
    <p:handoutMasterId r:id="rId32"/>
  </p:handoutMasterIdLst>
  <p:sldIdLst>
    <p:sldId id="388" r:id="rId2"/>
    <p:sldId id="390" r:id="rId3"/>
    <p:sldId id="396" r:id="rId4"/>
    <p:sldId id="414" r:id="rId5"/>
    <p:sldId id="409" r:id="rId6"/>
    <p:sldId id="412" r:id="rId7"/>
    <p:sldId id="410" r:id="rId8"/>
    <p:sldId id="431" r:id="rId9"/>
    <p:sldId id="411" r:id="rId10"/>
    <p:sldId id="418" r:id="rId11"/>
    <p:sldId id="419" r:id="rId12"/>
    <p:sldId id="416" r:id="rId13"/>
    <p:sldId id="417" r:id="rId14"/>
    <p:sldId id="413" r:id="rId15"/>
    <p:sldId id="407" r:id="rId16"/>
    <p:sldId id="420" r:id="rId17"/>
    <p:sldId id="421" r:id="rId18"/>
    <p:sldId id="424" r:id="rId19"/>
    <p:sldId id="425" r:id="rId20"/>
    <p:sldId id="415" r:id="rId21"/>
    <p:sldId id="422" r:id="rId22"/>
    <p:sldId id="423" r:id="rId23"/>
    <p:sldId id="426" r:id="rId24"/>
    <p:sldId id="427" r:id="rId25"/>
    <p:sldId id="428" r:id="rId26"/>
    <p:sldId id="429" r:id="rId27"/>
    <p:sldId id="430" r:id="rId28"/>
    <p:sldId id="391" r:id="rId29"/>
    <p:sldId id="395" r:id="rId30"/>
  </p:sldIdLst>
  <p:sldSz cx="9144000" cy="5143500" type="screen16x9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485" autoAdjust="0"/>
    <p:restoredTop sz="94434" autoAdjust="0"/>
  </p:normalViewPr>
  <p:slideViewPr>
    <p:cSldViewPr snapToGrid="0">
      <p:cViewPr varScale="1">
        <p:scale>
          <a:sx n="93" d="100"/>
          <a:sy n="93" d="100"/>
        </p:scale>
        <p:origin x="1242" y="7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522"/>
    </p:cViewPr>
  </p:sorterViewPr>
  <p:notesViewPr>
    <p:cSldViewPr snapToGrid="0"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94F4B-DBDD-4BF7-B613-78EDB047F2F9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1AD7E-7F9D-4576-9772-0B1B702F1F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078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2289B-64AB-40F4-866F-7386DC470D15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8DE6F-CB63-4507-A312-B89798DB40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682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3211116"/>
            <a:ext cx="9144000" cy="19323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903840" y="5088568"/>
            <a:ext cx="2895600" cy="5715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240" y="5088568"/>
            <a:ext cx="2895600" cy="5715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9440" y="5088568"/>
            <a:ext cx="2895600" cy="571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9" name="Group 11"/>
          <p:cNvGrpSpPr>
            <a:grpSpLocks/>
          </p:cNvGrpSpPr>
          <p:nvPr userDrawn="1"/>
        </p:nvGrpSpPr>
        <p:grpSpPr bwMode="auto">
          <a:xfrm>
            <a:off x="6858000" y="550556"/>
            <a:ext cx="2209800" cy="607441"/>
            <a:chOff x="76200" y="2209800"/>
            <a:chExt cx="2209800" cy="809923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76200" y="2209800"/>
              <a:ext cx="2209800" cy="7386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0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35580" y="2711946"/>
              <a:ext cx="1905000" cy="3077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3486150"/>
            <a:ext cx="8458200" cy="120015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Topic name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3784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245444" y="116706"/>
            <a:ext cx="6537960" cy="5829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 spc="225" baseline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name here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4320" y="754380"/>
            <a:ext cx="8503920" cy="4114800"/>
          </a:xfrm>
          <a:prstGeom prst="rect">
            <a:avLst/>
          </a:prstGeom>
        </p:spPr>
        <p:txBody>
          <a:bodyPr lIns="0" rIns="0"/>
          <a:lstStyle>
            <a:lvl1pPr marL="255985" marR="0" indent="-255985" algn="just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1800">
                <a:latin typeface="Arial" pitchFamily="34" charset="0"/>
                <a:cs typeface="Arial" pitchFamily="34" charset="0"/>
              </a:defRPr>
            </a:lvl1pPr>
            <a:lvl2pPr marL="557213" marR="0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685801"/>
            <a:ext cx="7010400" cy="34289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819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b="1" kern="1200">
          <a:solidFill>
            <a:schemeClr val="tx1"/>
          </a:solidFill>
          <a:effectLst/>
          <a:latin typeface="Arial" pitchFamily="34" charset="0"/>
          <a:ea typeface="+mn-ea"/>
          <a:cs typeface="Arial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code.google.com/p/googletest/" TargetMode="External"/><Relationship Id="rId13" Type="http://schemas.openxmlformats.org/officeDocument/2006/relationships/hyperlink" Target="http://code.google.com/p/moq/" TargetMode="External"/><Relationship Id="rId18" Type="http://schemas.openxmlformats.org/officeDocument/2006/relationships/hyperlink" Target="http://pyunit.sourceforge.net/" TargetMode="External"/><Relationship Id="rId3" Type="http://schemas.openxmlformats.org/officeDocument/2006/relationships/hyperlink" Target="http://cunit.sourceforge.net/" TargetMode="External"/><Relationship Id="rId21" Type="http://schemas.openxmlformats.org/officeDocument/2006/relationships/hyperlink" Target="http://wiki.python.org/moin/TestOob" TargetMode="External"/><Relationship Id="rId7" Type="http://schemas.openxmlformats.org/officeDocument/2006/relationships/hyperlink" Target="http://wiki.python.org/moin/DocTest" TargetMode="External"/><Relationship Id="rId12" Type="http://schemas.openxmlformats.org/officeDocument/2006/relationships/hyperlink" Target="http://www.junit.org/" TargetMode="External"/><Relationship Id="rId17" Type="http://schemas.openxmlformats.org/officeDocument/2006/relationships/hyperlink" Target="http://www.phpunit.de/" TargetMode="External"/><Relationship Id="rId25" Type="http://schemas.openxmlformats.org/officeDocument/2006/relationships/hyperlink" Target="http://xunit.codeplex.com/" TargetMode="External"/><Relationship Id="rId2" Type="http://schemas.openxmlformats.org/officeDocument/2006/relationships/image" Target="../media/image22.jpeg"/><Relationship Id="rId16" Type="http://schemas.openxmlformats.org/officeDocument/2006/relationships/hyperlink" Target="http://www.ounit.com/" TargetMode="External"/><Relationship Id="rId20" Type="http://schemas.openxmlformats.org/officeDocument/2006/relationships/hyperlink" Target="http://testng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bunit.org/" TargetMode="External"/><Relationship Id="rId11" Type="http://schemas.openxmlformats.org/officeDocument/2006/relationships/hyperlink" Target="http://www.jmock.org/" TargetMode="External"/><Relationship Id="rId24" Type="http://schemas.openxmlformats.org/officeDocument/2006/relationships/hyperlink" Target="http://weblogs.asp.net/rosherove/archive/2004/10/05/238201.aspx" TargetMode="External"/><Relationship Id="rId5" Type="http://schemas.openxmlformats.org/officeDocument/2006/relationships/hyperlink" Target="http://gojko.net/fitnesse/dbfit" TargetMode="External"/><Relationship Id="rId15" Type="http://schemas.openxmlformats.org/officeDocument/2006/relationships/hyperlink" Target="http://www.nunit.com/" TargetMode="External"/><Relationship Id="rId23" Type="http://schemas.openxmlformats.org/officeDocument/2006/relationships/hyperlink" Target="http://www.vbunit.org/" TargetMode="External"/><Relationship Id="rId10" Type="http://schemas.openxmlformats.org/officeDocument/2006/relationships/hyperlink" Target="http://httpunit.sourceforge.net/" TargetMode="External"/><Relationship Id="rId19" Type="http://schemas.openxmlformats.org/officeDocument/2006/relationships/hyperlink" Target="http://www.lastcraft.com/simple_test.php" TargetMode="External"/><Relationship Id="rId4" Type="http://schemas.openxmlformats.org/officeDocument/2006/relationships/hyperlink" Target="http://dunit.sourceforge.net/" TargetMode="External"/><Relationship Id="rId9" Type="http://schemas.openxmlformats.org/officeDocument/2006/relationships/hyperlink" Target="http://htmlunit.sourceforge.net/" TargetMode="External"/><Relationship Id="rId14" Type="http://schemas.openxmlformats.org/officeDocument/2006/relationships/hyperlink" Target="http://www.ndbunit.org/" TargetMode="External"/><Relationship Id="rId22" Type="http://schemas.openxmlformats.org/officeDocument/2006/relationships/hyperlink" Target="http://www.ruby-doc.org/stdlib/libdoc/test/unit/rdoc/classes/Test/Unit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28090" y="3547795"/>
            <a:ext cx="8458200" cy="674884"/>
          </a:xfrm>
        </p:spPr>
        <p:txBody>
          <a:bodyPr/>
          <a:lstStyle/>
          <a:p>
            <a:pPr algn="r"/>
            <a:r>
              <a:rPr lang="en-US" sz="3600" dirty="0" smtClean="0"/>
              <a:t>Agile Methodologies</a:t>
            </a:r>
          </a:p>
          <a:p>
            <a:pPr algn="r"/>
            <a:r>
              <a:rPr 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Prof  K G Krishna</a:t>
            </a:r>
            <a:endParaRPr lang="en-IN" sz="20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17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SCRUM Practices</a:t>
            </a:r>
            <a:endParaRPr lang="en-IN" dirty="0"/>
          </a:p>
        </p:txBody>
      </p:sp>
      <p:pic>
        <p:nvPicPr>
          <p:cNvPr id="3074" name="Picture 2" descr="https://www.safaribooksonline.com/library/view/agile-and-iterative/0131111558/graphics/07inf09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54"/>
          <a:stretch/>
        </p:blipFill>
        <p:spPr bwMode="auto">
          <a:xfrm>
            <a:off x="327552" y="959545"/>
            <a:ext cx="3741013" cy="138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safaribooksonline.com/library/view/agile-and-iterative/0131111558/graphics/07inf0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" t="32644" b="38384"/>
          <a:stretch/>
        </p:blipFill>
        <p:spPr bwMode="auto">
          <a:xfrm>
            <a:off x="4068565" y="959545"/>
            <a:ext cx="4496835" cy="152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www.safaribooksonline.com/library/view/agile-and-iterative/0131111558/graphics/07inf0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6" t="61225" r="1011"/>
          <a:stretch/>
        </p:blipFill>
        <p:spPr bwMode="auto">
          <a:xfrm>
            <a:off x="1572972" y="2602418"/>
            <a:ext cx="5210432" cy="240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పాఠంపెట్టె 7"/>
          <p:cNvSpPr txBox="1"/>
          <p:nvPr/>
        </p:nvSpPr>
        <p:spPr>
          <a:xfrm>
            <a:off x="327552" y="4535293"/>
            <a:ext cx="11128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 Narrow" panose="020B0606020202030204" pitchFamily="34" charset="0"/>
              </a:rPr>
              <a:t>Source: T1-Chap7 </a:t>
            </a:r>
            <a:endParaRPr lang="en-IN" sz="105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32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389282" y="55061"/>
            <a:ext cx="6812902" cy="582930"/>
          </a:xfrm>
        </p:spPr>
        <p:txBody>
          <a:bodyPr/>
          <a:lstStyle/>
          <a:p>
            <a:r>
              <a:rPr lang="en-US" dirty="0" smtClean="0"/>
              <a:t>The Daily SCRUM Meeting – </a:t>
            </a:r>
          </a:p>
          <a:p>
            <a:r>
              <a:rPr lang="en-US" sz="2000" b="0" dirty="0" smtClean="0"/>
              <a:t>The Heartbeat of the Project</a:t>
            </a:r>
            <a:endParaRPr lang="en-IN" sz="2000" b="0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274320" y="754380"/>
            <a:ext cx="6681284" cy="4114800"/>
          </a:xfrm>
        </p:spPr>
        <p:txBody>
          <a:bodyPr/>
          <a:lstStyle/>
          <a:p>
            <a:r>
              <a:rPr lang="en-US" sz="1600" dirty="0" smtClean="0"/>
              <a:t>Daily Standup Meetings (1 – 7 Members, 15 – 20 minutes)</a:t>
            </a:r>
          </a:p>
          <a:p>
            <a:r>
              <a:rPr lang="en-US" sz="1600" dirty="0" smtClean="0"/>
              <a:t>Typical Questions Answered:</a:t>
            </a:r>
          </a:p>
          <a:p>
            <a:pPr lvl="1"/>
            <a:r>
              <a:rPr lang="en-IN" sz="1400" b="0" dirty="0"/>
              <a:t>What have you done since the last Scrum</a:t>
            </a:r>
            <a:r>
              <a:rPr lang="en-IN" sz="1400" b="0" dirty="0" smtClean="0"/>
              <a:t>?</a:t>
            </a:r>
          </a:p>
          <a:p>
            <a:pPr lvl="1"/>
            <a:r>
              <a:rPr lang="en-IN" sz="1400" b="0" dirty="0" smtClean="0"/>
              <a:t>What </a:t>
            </a:r>
            <a:r>
              <a:rPr lang="en-IN" sz="1400" b="0" dirty="0"/>
              <a:t>will you do between now and the next Scrum</a:t>
            </a:r>
            <a:r>
              <a:rPr lang="en-IN" sz="1400" b="0" dirty="0" smtClean="0"/>
              <a:t>?</a:t>
            </a:r>
          </a:p>
          <a:p>
            <a:pPr lvl="1"/>
            <a:r>
              <a:rPr lang="en-IN" sz="1400" b="0" dirty="0" smtClean="0"/>
              <a:t>What </a:t>
            </a:r>
            <a:r>
              <a:rPr lang="en-IN" sz="1400" b="0" dirty="0"/>
              <a:t>is getting in </a:t>
            </a:r>
            <a:r>
              <a:rPr lang="en-IN" sz="1400" b="0" dirty="0" smtClean="0"/>
              <a:t>the </a:t>
            </a:r>
            <a:r>
              <a:rPr lang="en-IN" sz="1400" b="0" dirty="0"/>
              <a:t>way (blocks) of meeting the iteration goals</a:t>
            </a:r>
            <a:r>
              <a:rPr lang="en-IN" sz="1400" b="0" dirty="0" smtClean="0"/>
              <a:t>?</a:t>
            </a:r>
          </a:p>
          <a:p>
            <a:pPr lvl="1"/>
            <a:r>
              <a:rPr lang="en-IN" sz="1400" b="0" dirty="0"/>
              <a:t>Any tasks to add to the Sprint Backlog? (missed tasks, not new requirements</a:t>
            </a:r>
            <a:r>
              <a:rPr lang="en-IN" sz="1400" b="0" dirty="0" smtClean="0"/>
              <a:t>)</a:t>
            </a:r>
          </a:p>
          <a:p>
            <a:pPr lvl="1"/>
            <a:r>
              <a:rPr lang="en-IN" sz="1400" b="0" dirty="0" smtClean="0"/>
              <a:t>Have </a:t>
            </a:r>
            <a:r>
              <a:rPr lang="en-IN" sz="1400" b="0" dirty="0"/>
              <a:t>you learned or decided anything new, of relevance to some of the team members? (technical, requirements, </a:t>
            </a:r>
            <a:r>
              <a:rPr lang="en-IN" sz="1400" b="0" dirty="0" smtClean="0"/>
              <a:t>…)</a:t>
            </a:r>
          </a:p>
          <a:p>
            <a:pPr lvl="1"/>
            <a:r>
              <a:rPr lang="en-US" sz="1400" b="0" dirty="0" smtClean="0"/>
              <a:t>…</a:t>
            </a:r>
          </a:p>
          <a:p>
            <a:r>
              <a:rPr lang="en-US" sz="1600" b="0" dirty="0" smtClean="0"/>
              <a:t>Non-Team Members (‘chickens’) Can’t Ask Questions – they just listen</a:t>
            </a:r>
          </a:p>
          <a:p>
            <a:r>
              <a:rPr lang="en-US" sz="1600" dirty="0" smtClean="0"/>
              <a:t>White-board Meeting / Tele-</a:t>
            </a:r>
            <a:r>
              <a:rPr lang="en-US" sz="1600" dirty="0" err="1" smtClean="0"/>
              <a:t>Conf</a:t>
            </a:r>
            <a:r>
              <a:rPr lang="en-US" sz="1600" dirty="0" smtClean="0"/>
              <a:t> Call</a:t>
            </a:r>
          </a:p>
          <a:p>
            <a:r>
              <a:rPr lang="en-US" sz="1600" b="0" dirty="0" smtClean="0"/>
              <a:t>Shared Responsibility and Team Cohesiveness is maintained</a:t>
            </a:r>
          </a:p>
          <a:p>
            <a:endParaRPr lang="en-IN" sz="2000" b="0" dirty="0"/>
          </a:p>
        </p:txBody>
      </p:sp>
    </p:spTree>
    <p:extLst>
      <p:ext uri="{BB962C8B-B14F-4D97-AF65-F5344CB8AC3E}">
        <p14:creationId xmlns:p14="http://schemas.microsoft.com/office/powerpoint/2010/main" val="325852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SCRUM Artifacts</a:t>
            </a:r>
            <a:endParaRPr lang="en-IN" dirty="0"/>
          </a:p>
        </p:txBody>
      </p:sp>
      <p:pic>
        <p:nvPicPr>
          <p:cNvPr id="2050" name="Picture 2" descr="https://www.safaribooksonline.com/library/view/agile-and-iterative/0131111558/graphics/07fig03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68" y="959064"/>
            <a:ext cx="44100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పాఠంపెట్టె 4"/>
          <p:cNvSpPr txBox="1"/>
          <p:nvPr/>
        </p:nvSpPr>
        <p:spPr>
          <a:xfrm>
            <a:off x="502297" y="4432551"/>
            <a:ext cx="1251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 Narrow" panose="020B0606020202030204" pitchFamily="34" charset="0"/>
              </a:rPr>
              <a:t>Source: T1-Chap7 </a:t>
            </a:r>
            <a:endParaRPr lang="en-IN" sz="1200" dirty="0">
              <a:latin typeface="Arial Narrow" panose="020B0606020202030204" pitchFamily="34" charset="0"/>
            </a:endParaRPr>
          </a:p>
        </p:txBody>
      </p:sp>
      <p:pic>
        <p:nvPicPr>
          <p:cNvPr id="2052" name="Picture 4" descr="sample Sprint Back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424" y="2365626"/>
            <a:ext cx="45434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83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245443" y="116706"/>
            <a:ext cx="6771805" cy="582930"/>
          </a:xfrm>
        </p:spPr>
        <p:txBody>
          <a:bodyPr/>
          <a:lstStyle/>
          <a:p>
            <a:r>
              <a:rPr lang="en-US" dirty="0" smtClean="0"/>
              <a:t>SCRUM Values </a:t>
            </a:r>
          </a:p>
          <a:p>
            <a:r>
              <a:rPr lang="en-US" sz="1800" b="0" dirty="0" smtClean="0"/>
              <a:t>(“</a:t>
            </a:r>
            <a:r>
              <a:rPr lang="en-US" sz="1800" b="0" i="1" dirty="0" smtClean="0"/>
              <a:t>At the end, It’s the People that Matters the Most</a:t>
            </a:r>
            <a:r>
              <a:rPr lang="en-US" sz="1800" b="0" dirty="0" smtClean="0"/>
              <a:t>”)</a:t>
            </a:r>
            <a:endParaRPr lang="en-IN" sz="1800" b="0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274320" y="754380"/>
            <a:ext cx="6876493" cy="4114800"/>
          </a:xfrm>
        </p:spPr>
        <p:txBody>
          <a:bodyPr/>
          <a:lstStyle/>
          <a:p>
            <a:pPr algn="l"/>
            <a:r>
              <a:rPr lang="en-US" b="1" dirty="0" smtClean="0"/>
              <a:t>Commitment</a:t>
            </a:r>
            <a:r>
              <a:rPr lang="en-US" dirty="0" smtClean="0"/>
              <a:t>: The Team given Authority and Autonomy to decide; The Product Owners commits to Product Backlog; The Scrum Master commits not to introduce new work items till Iteration is complete</a:t>
            </a:r>
          </a:p>
          <a:p>
            <a:pPr algn="l"/>
            <a:r>
              <a:rPr lang="en-US" b="1" dirty="0" smtClean="0"/>
              <a:t>Focus</a:t>
            </a:r>
            <a:r>
              <a:rPr lang="en-US" dirty="0" smtClean="0"/>
              <a:t>: The Scrum Master ensures the Team is not distracted; commits Resources and removes Roadblocks if any</a:t>
            </a:r>
          </a:p>
          <a:p>
            <a:pPr algn="l"/>
            <a:r>
              <a:rPr lang="en-US" b="1" dirty="0" smtClean="0"/>
              <a:t>Openness</a:t>
            </a:r>
            <a:r>
              <a:rPr lang="en-US" dirty="0" smtClean="0"/>
              <a:t>: Product Backlogs and Daily Progress of Work </a:t>
            </a:r>
            <a:r>
              <a:rPr lang="en-US" dirty="0"/>
              <a:t>I</a:t>
            </a:r>
            <a:r>
              <a:rPr lang="en-US" dirty="0" smtClean="0"/>
              <a:t>tems are Visible to the entire Team</a:t>
            </a:r>
          </a:p>
          <a:p>
            <a:pPr algn="l"/>
            <a:r>
              <a:rPr lang="en-US" b="1" dirty="0" smtClean="0"/>
              <a:t>Respect</a:t>
            </a:r>
            <a:r>
              <a:rPr lang="en-US" dirty="0" smtClean="0"/>
              <a:t>: Diversity of Individual Strengths and Weaknesses; facilitate Self-directed Teams; Teams empowered to seek/hire resources</a:t>
            </a:r>
          </a:p>
          <a:p>
            <a:pPr algn="l"/>
            <a:r>
              <a:rPr lang="en-US" b="1" dirty="0" smtClean="0"/>
              <a:t>Courage</a:t>
            </a:r>
            <a:r>
              <a:rPr lang="en-US" dirty="0" smtClean="0"/>
              <a:t>: The Team has the courage to take Decisions adaptively; Management is supportive by empowering Teams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005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245443" y="116706"/>
            <a:ext cx="7254691" cy="582930"/>
          </a:xfrm>
        </p:spPr>
        <p:txBody>
          <a:bodyPr/>
          <a:lstStyle/>
          <a:p>
            <a:r>
              <a:rPr lang="en-US" dirty="0" smtClean="0"/>
              <a:t>SCRUM Drawbacks (discountable however!)</a:t>
            </a:r>
            <a:endParaRPr lang="en-IN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274320" y="754380"/>
            <a:ext cx="6989509" cy="4114800"/>
          </a:xfrm>
        </p:spPr>
        <p:txBody>
          <a:bodyPr/>
          <a:lstStyle/>
          <a:p>
            <a:pPr algn="l"/>
            <a:r>
              <a:rPr lang="en-IN" sz="1600" b="1" dirty="0" smtClean="0"/>
              <a:t>Active Engagement of the Customer</a:t>
            </a:r>
            <a:r>
              <a:rPr lang="en-IN" sz="1600" dirty="0" smtClean="0"/>
              <a:t>: the customer </a:t>
            </a:r>
            <a:r>
              <a:rPr lang="en-IN" sz="1600" dirty="0"/>
              <a:t>has to be continually involved in the </a:t>
            </a:r>
            <a:r>
              <a:rPr lang="en-IN" sz="1600" dirty="0" smtClean="0"/>
              <a:t>project; however</a:t>
            </a:r>
            <a:r>
              <a:rPr lang="en-IN" sz="1600" dirty="0"/>
              <a:t>, while this can be seen as an advantage, it requires a lot of time and effort to manage the process</a:t>
            </a:r>
          </a:p>
          <a:p>
            <a:pPr algn="l"/>
            <a:r>
              <a:rPr lang="en-IN" sz="1600" b="1" dirty="0" smtClean="0"/>
              <a:t>High Visibility may lead to Scope Creep</a:t>
            </a:r>
            <a:r>
              <a:rPr lang="en-IN" sz="1600" dirty="0" smtClean="0"/>
              <a:t>: as the Scrum </a:t>
            </a:r>
            <a:r>
              <a:rPr lang="en-IN" sz="1600" dirty="0"/>
              <a:t>methodology makes problems more </a:t>
            </a:r>
            <a:r>
              <a:rPr lang="en-IN" sz="1600" dirty="0" smtClean="0"/>
              <a:t>visible, </a:t>
            </a:r>
            <a:r>
              <a:rPr lang="en-IN" sz="1600" dirty="0"/>
              <a:t>any problems arising at the end of each phase </a:t>
            </a:r>
            <a:r>
              <a:rPr lang="en-IN" sz="1600" dirty="0" smtClean="0"/>
              <a:t>can </a:t>
            </a:r>
            <a:r>
              <a:rPr lang="en-IN" sz="1600" dirty="0"/>
              <a:t>also lead to "scope creep".</a:t>
            </a:r>
          </a:p>
          <a:p>
            <a:pPr algn="l"/>
            <a:r>
              <a:rPr lang="en-IN" sz="1600" b="1" dirty="0" smtClean="0"/>
              <a:t>Small Teams losing Focus on the Big Picture</a:t>
            </a:r>
            <a:r>
              <a:rPr lang="en-IN" sz="1600" dirty="0" smtClean="0"/>
              <a:t>: while Scrum encourages small teams, it implies that </a:t>
            </a:r>
            <a:r>
              <a:rPr lang="en-IN" sz="1600" dirty="0"/>
              <a:t>larger teams may have to be broken down into smaller sizes which could result in the smaller teams loosing sight of the overall project focus.</a:t>
            </a:r>
          </a:p>
          <a:p>
            <a:pPr algn="l"/>
            <a:r>
              <a:rPr lang="en-IN" sz="1600" b="1" dirty="0" smtClean="0"/>
              <a:t>Increase of Project </a:t>
            </a:r>
            <a:r>
              <a:rPr lang="en-IN" sz="1600" b="1" dirty="0"/>
              <a:t>C</a:t>
            </a:r>
            <a:r>
              <a:rPr lang="en-IN" sz="1600" b="1" dirty="0" smtClean="0"/>
              <a:t>ost</a:t>
            </a:r>
            <a:r>
              <a:rPr lang="en-IN" sz="1600" dirty="0"/>
              <a:t>: Scrum requires a certain level of training for all users which could increase the overall cost of the project.</a:t>
            </a:r>
          </a:p>
          <a:p>
            <a:pPr algn="l"/>
            <a:r>
              <a:rPr lang="en-IN" sz="1600" dirty="0" smtClean="0"/>
              <a:t>…</a:t>
            </a:r>
            <a:r>
              <a:rPr lang="en-IN" sz="1600" dirty="0"/>
              <a:t/>
            </a:r>
            <a:br>
              <a:rPr lang="en-IN" sz="1600" dirty="0"/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4308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పాఠంపెట్టె 1"/>
          <p:cNvSpPr txBox="1"/>
          <p:nvPr/>
        </p:nvSpPr>
        <p:spPr>
          <a:xfrm>
            <a:off x="811659" y="2270588"/>
            <a:ext cx="7006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Extreme Programming (XP)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2400" dirty="0" smtClean="0"/>
              <a:t>A Set of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Skillful Practices</a:t>
            </a:r>
            <a:r>
              <a:rPr lang="en-US" sz="2400" dirty="0" smtClean="0"/>
              <a:t>:</a:t>
            </a:r>
          </a:p>
          <a:p>
            <a:pPr algn="r"/>
            <a:r>
              <a:rPr lang="en-US" sz="2400" dirty="0" smtClean="0">
                <a:sym typeface="Wingdings" panose="05000000000000000000" pitchFamily="2" charset="2"/>
              </a:rPr>
              <a:t>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1855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245443" y="116706"/>
            <a:ext cx="6905369" cy="582930"/>
          </a:xfrm>
        </p:spPr>
        <p:txBody>
          <a:bodyPr/>
          <a:lstStyle/>
          <a:p>
            <a:r>
              <a:rPr lang="en-US" sz="2000" dirty="0" smtClean="0"/>
              <a:t>Extreme Programming (XP) – Core Values</a:t>
            </a:r>
            <a:endParaRPr lang="en-IN" sz="2000" dirty="0"/>
          </a:p>
        </p:txBody>
      </p:sp>
      <p:pic>
        <p:nvPicPr>
          <p:cNvPr id="4098" name="Picture 2" descr="https://www.safaribooksonline.com/library/view/agile-and-iterative/0131111558/graphics/08fig0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02103" y="1687145"/>
            <a:ext cx="5506948" cy="291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274319" y="754380"/>
            <a:ext cx="7503218" cy="1865530"/>
          </a:xfrm>
        </p:spPr>
        <p:txBody>
          <a:bodyPr/>
          <a:lstStyle/>
          <a:p>
            <a:pPr algn="l"/>
            <a:r>
              <a:rPr lang="en-US" dirty="0" smtClean="0"/>
              <a:t>Communication, Simplicity, Feedback, Courage</a:t>
            </a:r>
          </a:p>
          <a:p>
            <a:pPr algn="l"/>
            <a:r>
              <a:rPr lang="en-US" dirty="0" smtClean="0"/>
              <a:t>“Informal” (low on ‘ceremony’, usage of </a:t>
            </a:r>
            <a:r>
              <a:rPr lang="en-US" i="1" dirty="0" smtClean="0"/>
              <a:t>Story Cards</a:t>
            </a:r>
            <a:r>
              <a:rPr lang="en-US" dirty="0" smtClean="0"/>
              <a:t>)</a:t>
            </a:r>
          </a:p>
          <a:p>
            <a:pPr algn="l"/>
            <a:r>
              <a:rPr lang="en-US" dirty="0" smtClean="0"/>
              <a:t>Small Teams (&lt;10)</a:t>
            </a:r>
          </a:p>
          <a:p>
            <a:pPr algn="l"/>
            <a:r>
              <a:rPr lang="en-US" dirty="0" smtClean="0"/>
              <a:t>Non-mission-critical Projects</a:t>
            </a:r>
          </a:p>
          <a:p>
            <a:pPr algn="l"/>
            <a:r>
              <a:rPr lang="en-US" dirty="0" smtClean="0"/>
              <a:t>Delivery Schedule &lt;1 year</a:t>
            </a:r>
            <a:endParaRPr lang="en-IN" dirty="0"/>
          </a:p>
        </p:txBody>
      </p:sp>
      <p:sp>
        <p:nvSpPr>
          <p:cNvPr id="5" name="పాఠంపెట్టె 4"/>
          <p:cNvSpPr txBox="1"/>
          <p:nvPr/>
        </p:nvSpPr>
        <p:spPr>
          <a:xfrm>
            <a:off x="461200" y="4464089"/>
            <a:ext cx="1251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 Narrow" panose="020B0606020202030204" pitchFamily="34" charset="0"/>
              </a:rPr>
              <a:t>Source: T1-Chap8 </a:t>
            </a:r>
            <a:endParaRPr lang="en-IN" sz="1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24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XP Lifecycle</a:t>
            </a:r>
            <a:endParaRPr lang="en-IN" dirty="0"/>
          </a:p>
        </p:txBody>
      </p:sp>
      <p:pic>
        <p:nvPicPr>
          <p:cNvPr id="5122" name="Picture 2" descr="https://www.safaribooksonline.com/library/view/agile-and-iterative/0131111558/graphics/08inf0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82" y="1069350"/>
            <a:ext cx="7804292" cy="318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పాఠంపెట్టె 4"/>
          <p:cNvSpPr txBox="1"/>
          <p:nvPr/>
        </p:nvSpPr>
        <p:spPr>
          <a:xfrm>
            <a:off x="413982" y="4346216"/>
            <a:ext cx="1251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 Narrow" panose="020B0606020202030204" pitchFamily="34" charset="0"/>
              </a:rPr>
              <a:t>Source: T1-Chap8 </a:t>
            </a:r>
            <a:endParaRPr lang="en-IN" sz="1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3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XP Core Practices (12)</a:t>
            </a:r>
            <a:endParaRPr lang="en-IN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274320" y="754380"/>
            <a:ext cx="3927810" cy="41148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Planning </a:t>
            </a:r>
            <a:r>
              <a:rPr lang="en-IN" dirty="0" smtClean="0"/>
              <a:t>Game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Small, Frequent </a:t>
            </a:r>
            <a:r>
              <a:rPr lang="en-IN" dirty="0"/>
              <a:t>R</a:t>
            </a:r>
            <a:r>
              <a:rPr lang="en-IN" dirty="0" smtClean="0"/>
              <a:t>eleases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System Metaphors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Simple Design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Testing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Frequent Refactoring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Pair Programming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Team Code </a:t>
            </a:r>
            <a:r>
              <a:rPr lang="en-IN" dirty="0"/>
              <a:t>O</a:t>
            </a:r>
            <a:r>
              <a:rPr lang="en-IN" dirty="0" smtClean="0"/>
              <a:t>wnership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Continuous Integration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Sustainable Pace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Whole Team Work together</a:t>
            </a: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Coding Standards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057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Pitfalls of XP</a:t>
            </a:r>
            <a:endParaRPr lang="en-IN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274320" y="754380"/>
            <a:ext cx="6753204" cy="4114800"/>
          </a:xfrm>
        </p:spPr>
        <p:txBody>
          <a:bodyPr/>
          <a:lstStyle/>
          <a:p>
            <a:pPr algn="l"/>
            <a:r>
              <a:rPr lang="en-US" dirty="0" smtClean="0"/>
              <a:t>Requires presence of Onsite Customer or his/her Proxy</a:t>
            </a:r>
          </a:p>
          <a:p>
            <a:pPr algn="l"/>
            <a:r>
              <a:rPr lang="en-US" dirty="0" smtClean="0"/>
              <a:t>Relies on Informal oral understanding – difficult to ramp-up to speed new members or in large projects</a:t>
            </a:r>
          </a:p>
          <a:p>
            <a:pPr algn="l"/>
            <a:r>
              <a:rPr lang="en-US" dirty="0" smtClean="0"/>
              <a:t>XP practices are highly interdependent and tightly coupled—we can’t be selective in any</a:t>
            </a:r>
          </a:p>
          <a:p>
            <a:pPr algn="l"/>
            <a:r>
              <a:rPr lang="en-US" dirty="0" smtClean="0"/>
              <a:t>No ‘Standard’ means of documenting design </a:t>
            </a:r>
          </a:p>
          <a:p>
            <a:pPr algn="l"/>
            <a:r>
              <a:rPr lang="en-US" dirty="0" smtClean="0"/>
              <a:t>Pair programming may not be </a:t>
            </a:r>
            <a:r>
              <a:rPr lang="en-US" dirty="0" err="1" smtClean="0"/>
              <a:t>favoured</a:t>
            </a:r>
            <a:r>
              <a:rPr lang="en-US" dirty="0"/>
              <a:t> </a:t>
            </a:r>
            <a:r>
              <a:rPr lang="en-US" dirty="0" smtClean="0"/>
              <a:t>by all – </a:t>
            </a:r>
            <a:r>
              <a:rPr lang="en-US" i="1" dirty="0" smtClean="0"/>
              <a:t>programmers are loners!</a:t>
            </a:r>
          </a:p>
          <a:p>
            <a:pPr algn="l"/>
            <a:r>
              <a:rPr lang="en-US" dirty="0" smtClean="0"/>
              <a:t>Lack of Focus on Architecture (relies on simple, if not fragile design and refactoring)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273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Text/Reference Books</a:t>
            </a:r>
            <a:endParaRPr lang="en-US" dirty="0"/>
          </a:p>
        </p:txBody>
      </p:sp>
      <p:pic>
        <p:nvPicPr>
          <p:cNvPr id="1032" name="Picture 8" descr="Image result for agile project management for dummies p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356" y="1331980"/>
            <a:ext cx="2483712" cy="313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gile for dumm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144" y="1331980"/>
            <a:ext cx="2195988" cy="313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పాఠంపెట్టె 7"/>
          <p:cNvSpPr txBox="1"/>
          <p:nvPr/>
        </p:nvSpPr>
        <p:spPr>
          <a:xfrm>
            <a:off x="755730" y="4565015"/>
            <a:ext cx="735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 </a:t>
            </a:r>
            <a:r>
              <a:rPr lang="en-US" sz="1200" dirty="0" smtClean="0">
                <a:latin typeface="Arial Narrow" panose="020B0606020202030204" pitchFamily="34" charset="0"/>
              </a:rPr>
              <a:t>As this field is evolutionary, the student is advised to stay tuned to the current and emerging practices by referring to their own organization’s documentation as well as Net sources</a:t>
            </a:r>
            <a:endParaRPr lang="en-IN" sz="1200" dirty="0">
              <a:latin typeface="Arial Narrow" panose="020B0606020202030204" pitchFamily="34" charset="0"/>
            </a:endParaRPr>
          </a:p>
        </p:txBody>
      </p:sp>
      <p:grpSp>
        <p:nvGrpSpPr>
          <p:cNvPr id="9" name="సమూహం 8"/>
          <p:cNvGrpSpPr/>
          <p:nvPr/>
        </p:nvGrpSpPr>
        <p:grpSpPr>
          <a:xfrm>
            <a:off x="1103207" y="794913"/>
            <a:ext cx="6775519" cy="460525"/>
            <a:chOff x="1103207" y="794913"/>
            <a:chExt cx="6775519" cy="460525"/>
          </a:xfrm>
        </p:grpSpPr>
        <p:sp>
          <p:nvSpPr>
            <p:cNvPr id="7" name="32-బిందువుల నక్షత్రం 6"/>
            <p:cNvSpPr/>
            <p:nvPr/>
          </p:nvSpPr>
          <p:spPr>
            <a:xfrm>
              <a:off x="1103207" y="794913"/>
              <a:ext cx="852755" cy="441789"/>
            </a:xfrm>
            <a:prstGeom prst="star3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T1</a:t>
              </a:r>
              <a:endParaRPr lang="en-IN" b="1" dirty="0"/>
            </a:p>
          </p:txBody>
        </p:sp>
        <p:sp>
          <p:nvSpPr>
            <p:cNvPr id="12" name="32-బిందువుల నక్షత్రం 11"/>
            <p:cNvSpPr/>
            <p:nvPr/>
          </p:nvSpPr>
          <p:spPr>
            <a:xfrm>
              <a:off x="3920834" y="794913"/>
              <a:ext cx="852755" cy="441789"/>
            </a:xfrm>
            <a:prstGeom prst="star3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T2</a:t>
              </a:r>
              <a:endParaRPr lang="en-IN" b="1" dirty="0"/>
            </a:p>
          </p:txBody>
        </p:sp>
        <p:sp>
          <p:nvSpPr>
            <p:cNvPr id="14" name="32-బిందువుల నక్షత్రం 13"/>
            <p:cNvSpPr/>
            <p:nvPr/>
          </p:nvSpPr>
          <p:spPr>
            <a:xfrm>
              <a:off x="5844306" y="794913"/>
              <a:ext cx="2034420" cy="460525"/>
            </a:xfrm>
            <a:prstGeom prst="star3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Compliments of IBM</a:t>
              </a:r>
              <a:endParaRPr lang="en-IN" sz="1200" b="1" dirty="0"/>
            </a:p>
          </p:txBody>
        </p:sp>
      </p:grpSp>
      <p:pic>
        <p:nvPicPr>
          <p:cNvPr id="3074" name="Picture 2" descr="Image result for iterative and evolutionary and agile Larman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14" y="1331979"/>
            <a:ext cx="2380266" cy="316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245444" y="116706"/>
            <a:ext cx="6782080" cy="582930"/>
          </a:xfrm>
        </p:spPr>
        <p:txBody>
          <a:bodyPr/>
          <a:lstStyle/>
          <a:p>
            <a:r>
              <a:rPr lang="en-US" dirty="0" smtClean="0"/>
              <a:t>Extreme Programming (XP) Work Products</a:t>
            </a:r>
            <a:endParaRPr lang="en-IN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245444" y="1028700"/>
            <a:ext cx="6958687" cy="4114800"/>
          </a:xfrm>
        </p:spPr>
        <p:txBody>
          <a:bodyPr/>
          <a:lstStyle/>
          <a:p>
            <a:pPr algn="l"/>
            <a:r>
              <a:rPr lang="en-US" dirty="0" smtClean="0"/>
              <a:t>Minimalist approach towards Requirements Gathering: Story Cards (sketches, visuals, post-it notes,…) representing </a:t>
            </a:r>
            <a:r>
              <a:rPr lang="en-US" i="1" dirty="0" smtClean="0"/>
              <a:t>Features (not Use-cases/Scenarios) – </a:t>
            </a:r>
            <a:r>
              <a:rPr lang="en-US" dirty="0" smtClean="0"/>
              <a:t>just cue-cards for discussion</a:t>
            </a:r>
          </a:p>
          <a:p>
            <a:pPr algn="l"/>
            <a:r>
              <a:rPr lang="en-US" dirty="0" smtClean="0"/>
              <a:t>Task-list: containing Stories gathered for the Iteration (Task-card); Task-effort ~ 1-2 days</a:t>
            </a:r>
          </a:p>
          <a:p>
            <a:pPr algn="l"/>
            <a:r>
              <a:rPr lang="en-US" dirty="0" smtClean="0"/>
              <a:t>Visible Wall Graphs for all to communicate with each other—progress of Stories, Test-cases, etc. using Simple Metrics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IN" dirty="0"/>
          </a:p>
        </p:txBody>
      </p:sp>
      <p:pic>
        <p:nvPicPr>
          <p:cNvPr id="6146" name="Picture 2" descr="https://www.safaribooksonline.com/library/view/agile-and-iterative/0131111558/graphics/08fig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549" y="3423198"/>
            <a:ext cx="1704975" cy="9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92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XP Practices</a:t>
            </a:r>
            <a:endParaRPr lang="en-IN" dirty="0"/>
          </a:p>
        </p:txBody>
      </p:sp>
      <p:pic>
        <p:nvPicPr>
          <p:cNvPr id="7170" name="Picture 2" descr="https://www.safaribooksonline.com/library/view/agile-and-iterative/0131111558/graphics/08inf04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82" r="3020" b="9920"/>
          <a:stretch/>
        </p:blipFill>
        <p:spPr bwMode="auto">
          <a:xfrm>
            <a:off x="245445" y="1109609"/>
            <a:ext cx="4069702" cy="135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www.safaribooksonline.com/library/view/agile-and-iterative/0131111558/graphics/08inf04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58" t="2580" r="5021" b="8510"/>
          <a:stretch/>
        </p:blipFill>
        <p:spPr bwMode="auto">
          <a:xfrm>
            <a:off x="4469258" y="1109609"/>
            <a:ext cx="4048018" cy="148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www.safaribooksonline.com/library/view/agile-and-iterative/0131111558/graphics/08inf04.jp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90" t="1437" r="2679" b="11111"/>
          <a:stretch/>
        </p:blipFill>
        <p:spPr bwMode="auto">
          <a:xfrm>
            <a:off x="1284270" y="2743200"/>
            <a:ext cx="5065159" cy="185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పాఠంపెట్టె 6"/>
          <p:cNvSpPr txBox="1"/>
          <p:nvPr/>
        </p:nvSpPr>
        <p:spPr>
          <a:xfrm>
            <a:off x="7174378" y="4603070"/>
            <a:ext cx="1251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 Narrow" panose="020B0606020202030204" pitchFamily="34" charset="0"/>
              </a:rPr>
              <a:t>Source: T1-Chap8 </a:t>
            </a:r>
            <a:endParaRPr lang="en-IN" sz="1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32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XP – Other Common Practices/Values</a:t>
            </a:r>
            <a:endParaRPr lang="en-IN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274320" y="754380"/>
            <a:ext cx="6701833" cy="4114800"/>
          </a:xfrm>
        </p:spPr>
        <p:txBody>
          <a:bodyPr/>
          <a:lstStyle/>
          <a:p>
            <a:r>
              <a:rPr lang="en-US" dirty="0" smtClean="0"/>
              <a:t>Embrace Change with Onsite Customer</a:t>
            </a:r>
          </a:p>
          <a:p>
            <a:r>
              <a:rPr lang="en-US" dirty="0" smtClean="0"/>
              <a:t>Volunteering rather than by Assignment</a:t>
            </a:r>
          </a:p>
          <a:p>
            <a:r>
              <a:rPr lang="en-US" dirty="0" smtClean="0"/>
              <a:t>Light Modeling (Just enough to get stared)</a:t>
            </a:r>
          </a:p>
          <a:p>
            <a:r>
              <a:rPr lang="en-US" dirty="0" smtClean="0"/>
              <a:t>Minimal Documentation</a:t>
            </a:r>
          </a:p>
          <a:p>
            <a:r>
              <a:rPr lang="en-US" dirty="0" smtClean="0"/>
              <a:t>Daily Metrics (few vitals) for Progress Tracking</a:t>
            </a:r>
          </a:p>
          <a:p>
            <a:r>
              <a:rPr lang="en-US" dirty="0" smtClean="0"/>
              <a:t>Incremental Infrastructure (no upfront investment)</a:t>
            </a:r>
          </a:p>
          <a:p>
            <a:r>
              <a:rPr lang="en-US" dirty="0" smtClean="0"/>
              <a:t>Daily Standup Meetings</a:t>
            </a:r>
          </a:p>
          <a:p>
            <a:r>
              <a:rPr lang="en-US" dirty="0" smtClean="0"/>
              <a:t>Simplicity – </a:t>
            </a:r>
            <a:r>
              <a:rPr lang="en-IN" dirty="0"/>
              <a:t>“Do the simplest thing that could possibly work</a:t>
            </a:r>
            <a:r>
              <a:rPr lang="en-IN" dirty="0" smtClean="0"/>
              <a:t>.”</a:t>
            </a:r>
          </a:p>
          <a:p>
            <a:r>
              <a:rPr lang="en-US" dirty="0" smtClean="0"/>
              <a:t>Communication promoted through Pair-programming</a:t>
            </a:r>
          </a:p>
          <a:p>
            <a:pPr marL="0" indent="0" algn="ctr">
              <a:buNone/>
            </a:pPr>
            <a:r>
              <a:rPr lang="en-IN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“The practices are </a:t>
            </a:r>
            <a:r>
              <a:rPr lang="en-IN" sz="1600" dirty="0">
                <a:solidFill>
                  <a:schemeClr val="tx2"/>
                </a:solidFill>
                <a:latin typeface="Arial Narrow" panose="020B0606020202030204" pitchFamily="34" charset="0"/>
              </a:rPr>
              <a:t>what you do. The values are how you decide if you are doing it right</a:t>
            </a:r>
            <a:r>
              <a:rPr lang="en-IN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.”</a:t>
            </a:r>
            <a:endParaRPr lang="en-IN" sz="16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8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పాఠంపెట్టె 1"/>
          <p:cNvSpPr txBox="1"/>
          <p:nvPr/>
        </p:nvSpPr>
        <p:spPr>
          <a:xfrm>
            <a:off x="2845942" y="2198669"/>
            <a:ext cx="434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/>
                </a:solidFill>
              </a:rPr>
              <a:t>Test Driven Development </a:t>
            </a:r>
            <a:r>
              <a:rPr lang="en-US" sz="2400" dirty="0" smtClean="0"/>
              <a:t>(TDD):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A Test-before-Code XP Practice</a:t>
            </a:r>
          </a:p>
          <a:p>
            <a:pPr algn="r"/>
            <a:r>
              <a:rPr lang="en-US" sz="2400" dirty="0" smtClean="0">
                <a:sym typeface="Wingdings" panose="05000000000000000000" pitchFamily="2" charset="2"/>
              </a:rPr>
              <a:t>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0220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Test-Driven Development</a:t>
            </a:r>
            <a:endParaRPr lang="en-IN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274320" y="754380"/>
            <a:ext cx="6712107" cy="4114800"/>
          </a:xfrm>
        </p:spPr>
        <p:txBody>
          <a:bodyPr/>
          <a:lstStyle/>
          <a:p>
            <a:pPr algn="l"/>
            <a:r>
              <a:rPr lang="en-US" sz="1600" dirty="0" smtClean="0"/>
              <a:t>Writing Test-cases before Coding (Unit Tests are written before writing the Code to be tested)</a:t>
            </a:r>
          </a:p>
          <a:p>
            <a:pPr algn="l"/>
            <a:r>
              <a:rPr lang="en-US" sz="1600" dirty="0"/>
              <a:t>Adoption of S</a:t>
            </a:r>
            <a:r>
              <a:rPr lang="en-US" sz="1600" dirty="0" smtClean="0"/>
              <a:t>hort </a:t>
            </a:r>
            <a:r>
              <a:rPr lang="en-US" sz="1600" dirty="0"/>
              <a:t>I</a:t>
            </a:r>
            <a:r>
              <a:rPr lang="en-US" sz="1600" dirty="0" smtClean="0"/>
              <a:t>terative </a:t>
            </a:r>
            <a:r>
              <a:rPr lang="en-US" sz="1600" dirty="0"/>
              <a:t>D</a:t>
            </a:r>
            <a:r>
              <a:rPr lang="en-US" sz="1600" dirty="0" smtClean="0"/>
              <a:t>evelopment </a:t>
            </a:r>
            <a:r>
              <a:rPr lang="en-US" sz="1600" dirty="0"/>
              <a:t>C</a:t>
            </a:r>
            <a:r>
              <a:rPr lang="en-US" sz="1600" dirty="0" smtClean="0"/>
              <a:t>ycle &amp; Automated-Test </a:t>
            </a:r>
            <a:r>
              <a:rPr lang="en-US" sz="1600" dirty="0"/>
              <a:t>Suites</a:t>
            </a:r>
          </a:p>
          <a:p>
            <a:pPr algn="l"/>
            <a:r>
              <a:rPr lang="en-US" sz="1600" dirty="0" smtClean="0"/>
              <a:t>Eliminates </a:t>
            </a:r>
            <a:r>
              <a:rPr lang="en-US" sz="1600" dirty="0"/>
              <a:t>“coder bias”</a:t>
            </a:r>
          </a:p>
          <a:p>
            <a:pPr algn="l"/>
            <a:endParaRPr lang="en-IN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I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“test </a:t>
            </a:r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 a purpose" </a:t>
            </a:r>
            <a:r>
              <a:rPr lang="en-I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know </a:t>
            </a:r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you are testing something and to what level it needs to be </a:t>
            </a:r>
            <a:r>
              <a:rPr lang="en-I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tested</a:t>
            </a:r>
          </a:p>
          <a:p>
            <a:pPr algn="l"/>
            <a:r>
              <a:rPr lang="en-I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“achieve </a:t>
            </a:r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100% coverage </a:t>
            </a:r>
            <a:r>
              <a:rPr lang="en-I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test” </a:t>
            </a:r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every single line of code is </a:t>
            </a:r>
            <a:r>
              <a:rPr lang="en-I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tested</a:t>
            </a:r>
          </a:p>
          <a:p>
            <a:pPr algn="l"/>
            <a:r>
              <a:rPr lang="en-I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“well-written unit-tests provide working specification of functional code”  (code ~ documentation, tests ~ specifications)</a:t>
            </a:r>
          </a:p>
          <a:p>
            <a:pPr algn="l"/>
            <a:r>
              <a:rPr lang="en-I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“proxies”: (unit-tests ~ design specifications, </a:t>
            </a:r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  <a:r>
              <a:rPr lang="en-I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acceptance-tests ~ requirements)</a:t>
            </a:r>
            <a:endParaRPr lang="en-I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35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225464" y="85883"/>
            <a:ext cx="6802628" cy="582930"/>
          </a:xfrm>
        </p:spPr>
        <p:txBody>
          <a:bodyPr/>
          <a:lstStyle/>
          <a:p>
            <a:r>
              <a:rPr lang="en-US" dirty="0" smtClean="0"/>
              <a:t>Test-Driven Development (TDD) = </a:t>
            </a:r>
          </a:p>
          <a:p>
            <a:r>
              <a:rPr lang="en-US" sz="2000" b="0" dirty="0" smtClean="0"/>
              <a:t>Test-First Development (TFD) + Refactoring</a:t>
            </a:r>
            <a:endParaRPr lang="en-IN" sz="2000" b="0" dirty="0"/>
          </a:p>
        </p:txBody>
      </p:sp>
      <p:pic>
        <p:nvPicPr>
          <p:cNvPr id="1026" name="Picture 2" descr="http://www.agiledata.org/images/tddStep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37" y="863029"/>
            <a:ext cx="2105077" cy="405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పాఠంపెట్టె 3"/>
          <p:cNvSpPr txBox="1"/>
          <p:nvPr/>
        </p:nvSpPr>
        <p:spPr>
          <a:xfrm flipH="1">
            <a:off x="2631081" y="1068513"/>
            <a:ext cx="50913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Evolutionary Approach to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smtClean="0"/>
              <a:t>Write a Test-case first</a:t>
            </a:r>
            <a:r>
              <a:rPr lang="en-US" dirty="0" smtClean="0"/>
              <a:t> that fails before you write new functional Code; Coding evolves to fulfil those Test-cases, and then </a:t>
            </a:r>
            <a:r>
              <a:rPr lang="en-US" u="sng" dirty="0" smtClean="0"/>
              <a:t>Refactor</a:t>
            </a:r>
            <a:r>
              <a:rPr lang="en-US" dirty="0" smtClean="0"/>
              <a:t> the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Is TDD an Agile Requirements Capture technique or Programming Technique (than a Validation technique)?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Way to arrive at Clean </a:t>
            </a:r>
            <a:r>
              <a:rPr lang="en-US" u="sng" dirty="0" smtClean="0"/>
              <a:t>Specifications</a:t>
            </a:r>
            <a:r>
              <a:rPr lang="en-US" dirty="0" smtClean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Does NOT replace traditional Testing, ensures effective Unit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IN" dirty="0"/>
          </a:p>
        </p:txBody>
      </p:sp>
      <p:sp>
        <p:nvSpPr>
          <p:cNvPr id="5" name="దీర్ఘచతురస్రం 4"/>
          <p:cNvSpPr/>
          <p:nvPr/>
        </p:nvSpPr>
        <p:spPr>
          <a:xfrm>
            <a:off x="7579501" y="668813"/>
            <a:ext cx="1451483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hlinkClick r:id="rId3"/>
              </a:rPr>
              <a:t>CUnit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en-I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hlinkClick r:id="rId4"/>
              </a:rPr>
              <a:t>DUnit</a:t>
            </a:r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hlinkClick r:id="rId4"/>
              </a:rPr>
              <a:t> (Delphi)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en-I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hlinkClick r:id="rId5"/>
              </a:rPr>
              <a:t>DBFit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en-I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hlinkClick r:id="rId6"/>
              </a:rPr>
              <a:t>DBUnit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en-I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hlinkClick r:id="rId7"/>
              </a:rPr>
              <a:t>DocTest</a:t>
            </a:r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hlinkClick r:id="rId7"/>
              </a:rPr>
              <a:t> (Python)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en-I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hlinkClick r:id="rId8"/>
              </a:rPr>
              <a:t>Googletest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en-I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hlinkClick r:id="rId9"/>
              </a:rPr>
              <a:t>HTMLUnit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en-I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hlinkClick r:id="rId10"/>
              </a:rPr>
              <a:t>HTTPUnit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en-I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hlinkClick r:id="rId11"/>
              </a:rPr>
              <a:t>JMock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hlinkClick r:id="rId12"/>
              </a:rPr>
              <a:t>JUnit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en-I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hlinkClick r:id="rId13"/>
              </a:rPr>
              <a:t>Moq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en-I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hlinkClick r:id="rId14"/>
              </a:rPr>
              <a:t>NDbUnit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en-I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hlinkClick r:id="rId15"/>
              </a:rPr>
              <a:t>NUnit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en-I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hlinkClick r:id="rId16"/>
              </a:rPr>
              <a:t>OUnit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en-I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hlinkClick r:id="rId17"/>
              </a:rPr>
              <a:t>PHPUnit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en-I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hlinkClick r:id="rId18"/>
              </a:rPr>
              <a:t>PyUnit</a:t>
            </a:r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hlinkClick r:id="rId18"/>
              </a:rPr>
              <a:t> (Python)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en-I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hlinkClick r:id="rId19"/>
              </a:rPr>
              <a:t>SimpleTest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en-I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hlinkClick r:id="rId20"/>
              </a:rPr>
              <a:t>TestNG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en-I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hlinkClick r:id="rId21"/>
              </a:rPr>
              <a:t>TestOoB</a:t>
            </a:r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hlinkClick r:id="rId21"/>
              </a:rPr>
              <a:t> (Python)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hlinkClick r:id="rId22"/>
              </a:rPr>
              <a:t>Test::Unit (Ruby)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en-I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hlinkClick r:id="rId23"/>
              </a:rPr>
              <a:t>VBUnit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en-I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hlinkClick r:id="rId24"/>
              </a:rPr>
              <a:t>XTUnit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hlinkClick r:id="rId25"/>
              </a:rPr>
              <a:t>xUnit.net</a:t>
            </a:r>
            <a:endParaRPr lang="en-IN" sz="12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3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TDD: Acceptance TDD, Developer TDD</a:t>
            </a:r>
            <a:endParaRPr lang="en-IN" dirty="0"/>
          </a:p>
        </p:txBody>
      </p:sp>
      <p:pic>
        <p:nvPicPr>
          <p:cNvPr id="2050" name="Picture 2" descr="ATDD and TD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08" y="864023"/>
            <a:ext cx="4335914" cy="400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దీర్ఘచతురస్రం 3"/>
          <p:cNvSpPr/>
          <p:nvPr/>
        </p:nvSpPr>
        <p:spPr>
          <a:xfrm>
            <a:off x="4551343" y="4610702"/>
            <a:ext cx="24032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smtClean="0">
                <a:latin typeface="Arial Narrow" panose="020B0606020202030204" pitchFamily="34" charset="0"/>
              </a:rPr>
              <a:t>Source: http</a:t>
            </a:r>
            <a:r>
              <a:rPr lang="en-IN" sz="1100" dirty="0">
                <a:latin typeface="Arial Narrow" panose="020B0606020202030204" pitchFamily="34" charset="0"/>
              </a:rPr>
              <a:t>://agiledata.org/essays/tdd.html</a:t>
            </a:r>
          </a:p>
        </p:txBody>
      </p:sp>
    </p:spTree>
    <p:extLst>
      <p:ext uri="{BB962C8B-B14F-4D97-AF65-F5344CB8AC3E}">
        <p14:creationId xmlns:p14="http://schemas.microsoft.com/office/powerpoint/2010/main" val="240988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TDD is NOT an End to Itself…</a:t>
            </a:r>
            <a:endParaRPr lang="en-IN" dirty="0"/>
          </a:p>
        </p:txBody>
      </p:sp>
      <p:pic>
        <p:nvPicPr>
          <p:cNvPr id="3074" name="Picture 2" descr="Agile Test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53" y="1128053"/>
            <a:ext cx="637222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85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Agile Methodologies -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19" y="754380"/>
            <a:ext cx="8787487" cy="4114800"/>
          </a:xfrm>
        </p:spPr>
        <p:txBody>
          <a:bodyPr/>
          <a:lstStyle/>
          <a:p>
            <a:pPr marL="0" indent="0" algn="l">
              <a:buNone/>
            </a:pPr>
            <a:endParaRPr lang="en-US" dirty="0" smtClean="0"/>
          </a:p>
          <a:p>
            <a:pPr marL="0" indent="0" algn="l">
              <a:buNone/>
            </a:pPr>
            <a:endParaRPr lang="en-US" dirty="0"/>
          </a:p>
        </p:txBody>
      </p:sp>
      <p:sp>
        <p:nvSpPr>
          <p:cNvPr id="4" name="విషయ స్థాన సంగ్రహకం 2"/>
          <p:cNvSpPr txBox="1">
            <a:spLocks/>
          </p:cNvSpPr>
          <p:nvPr/>
        </p:nvSpPr>
        <p:spPr bwMode="auto">
          <a:xfrm>
            <a:off x="466595" y="887945"/>
            <a:ext cx="7691086" cy="3593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5985" marR="0" indent="-255985" algn="just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57213" marR="0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200" b="1" kern="120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00" dirty="0" smtClean="0"/>
              <a:t>SCRUM is a Process in Agile Methodology which is a creative combination of an Iterative and Incremental Methods; it is prescriptive in nature and has well-defined Roles</a:t>
            </a:r>
          </a:p>
          <a:p>
            <a:pPr algn="l"/>
            <a:r>
              <a:rPr lang="en-US" sz="1500" dirty="0" smtClean="0"/>
              <a:t>XP – set of Practices that take Programming to the Extreme, i.e. just enough, just-in-time with minimalist approach; relies heavily on people</a:t>
            </a:r>
          </a:p>
          <a:p>
            <a:pPr algn="l"/>
            <a:r>
              <a:rPr lang="en-US" sz="1500" dirty="0" smtClean="0"/>
              <a:t>TDD – an XP technique turns traditional Code Development upside-down, i.e. write test first and then write (just enough) code to fulfil that test and move-on to write the next test, then code, etc.; relies on availability of automated test tools</a:t>
            </a:r>
          </a:p>
          <a:p>
            <a:pPr algn="l"/>
            <a:endParaRPr lang="en-US" sz="1500" dirty="0" smtClean="0"/>
          </a:p>
          <a:p>
            <a:pPr algn="l"/>
            <a:endParaRPr lang="en-US" sz="1500" dirty="0" smtClean="0"/>
          </a:p>
          <a:p>
            <a:pPr algn="l"/>
            <a:endParaRPr lang="en-IN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పాఠంపెట్టె 1"/>
          <p:cNvSpPr txBox="1"/>
          <p:nvPr/>
        </p:nvSpPr>
        <p:spPr>
          <a:xfrm>
            <a:off x="2825394" y="1325366"/>
            <a:ext cx="27499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Thank You</a:t>
            </a:r>
            <a:endParaRPr lang="en-IN" sz="4800" dirty="0"/>
          </a:p>
        </p:txBody>
      </p:sp>
      <p:sp>
        <p:nvSpPr>
          <p:cNvPr id="3" name="పాఠంపెట్టె 2"/>
          <p:cNvSpPr txBox="1"/>
          <p:nvPr/>
        </p:nvSpPr>
        <p:spPr>
          <a:xfrm>
            <a:off x="318879" y="4407613"/>
            <a:ext cx="675261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 Narrow" panose="020B0606020202030204" pitchFamily="34" charset="0"/>
              </a:rPr>
              <a:t>©  Copyrights of original Authors are duly acknowledged </a:t>
            </a:r>
          </a:p>
          <a:p>
            <a:r>
              <a:rPr lang="en-US" sz="1400" dirty="0" smtClean="0">
                <a:latin typeface="Arial Narrow" panose="020B0606020202030204" pitchFamily="34" charset="0"/>
              </a:rPr>
              <a:t>™ ® </a:t>
            </a: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dirty="0" smtClean="0">
                <a:latin typeface="Arial Narrow" panose="020B0606020202030204" pitchFamily="34" charset="0"/>
              </a:rPr>
              <a:t>All Trademarks, Registered Trademarks referred in this document are the property of their respective owners</a:t>
            </a:r>
            <a:endParaRPr lang="en-IN" sz="1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73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Topics</a:t>
            </a:r>
            <a:endParaRPr lang="en-IN" dirty="0"/>
          </a:p>
        </p:txBody>
      </p:sp>
      <p:sp>
        <p:nvSpPr>
          <p:cNvPr id="3" name="విషయ స్థాన సంగ్రహకం 2"/>
          <p:cNvSpPr>
            <a:spLocks noGrp="1"/>
          </p:cNvSpPr>
          <p:nvPr>
            <p:ph idx="1"/>
          </p:nvPr>
        </p:nvSpPr>
        <p:spPr>
          <a:xfrm>
            <a:off x="1966623" y="877669"/>
            <a:ext cx="3982114" cy="1495661"/>
          </a:xfrm>
        </p:spPr>
        <p:txBody>
          <a:bodyPr/>
          <a:lstStyle/>
          <a:p>
            <a:pPr marL="0" lvl="0" indent="0" algn="ctr">
              <a:buNone/>
            </a:pPr>
            <a:r>
              <a:rPr lang="en-US" b="1" u="sng" dirty="0" smtClean="0"/>
              <a:t>Overview of Agile Methodologies</a:t>
            </a:r>
          </a:p>
          <a:p>
            <a:pPr lvl="0"/>
            <a:r>
              <a:rPr lang="en-US" dirty="0" smtClean="0"/>
              <a:t>SCRUM</a:t>
            </a:r>
          </a:p>
          <a:p>
            <a:pPr lvl="0"/>
            <a:r>
              <a:rPr lang="en-US" dirty="0"/>
              <a:t>Extreme Programming (XP)</a:t>
            </a:r>
            <a:endParaRPr lang="en-IN" dirty="0"/>
          </a:p>
          <a:p>
            <a:pPr lvl="0"/>
            <a:r>
              <a:rPr lang="en-US" dirty="0" smtClean="0"/>
              <a:t>Test-Driven Development (TDD)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609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SCRUM on ‘</a:t>
            </a:r>
            <a:r>
              <a:rPr lang="en-US" i="1" dirty="0" smtClean="0"/>
              <a:t>Ceremony – Cycles</a:t>
            </a:r>
            <a:r>
              <a:rPr lang="en-US" dirty="0" smtClean="0"/>
              <a:t>’ Scale</a:t>
            </a:r>
            <a:endParaRPr lang="en-IN" dirty="0"/>
          </a:p>
        </p:txBody>
      </p:sp>
      <p:pic>
        <p:nvPicPr>
          <p:cNvPr id="1026" name="Picture 2" descr="https://www.safaribooksonline.com/library/view/agile-and-iterative/0131111558/graphics/07fig0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50" y="945492"/>
            <a:ext cx="6350000" cy="367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పాఠంపెట్టె 4"/>
          <p:cNvSpPr txBox="1"/>
          <p:nvPr/>
        </p:nvSpPr>
        <p:spPr>
          <a:xfrm>
            <a:off x="461200" y="4566116"/>
            <a:ext cx="1251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 Narrow" panose="020B0606020202030204" pitchFamily="34" charset="0"/>
              </a:rPr>
              <a:t>Source: T1-Chap7 </a:t>
            </a:r>
            <a:endParaRPr lang="en-IN" sz="1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19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SCRUM Lifecycle</a:t>
            </a:r>
            <a:endParaRPr lang="en-IN" dirty="0"/>
          </a:p>
        </p:txBody>
      </p:sp>
      <p:pic>
        <p:nvPicPr>
          <p:cNvPr id="4" name="Picture 2" descr="scrum_lifecycl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16" y="945044"/>
            <a:ext cx="6858143" cy="340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పాఠంపెట్టె 4"/>
          <p:cNvSpPr txBox="1"/>
          <p:nvPr/>
        </p:nvSpPr>
        <p:spPr>
          <a:xfrm>
            <a:off x="245444" y="4350358"/>
            <a:ext cx="1251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 Narrow" panose="020B0606020202030204" pitchFamily="34" charset="0"/>
              </a:rPr>
              <a:t>Source: T1-Chap7 </a:t>
            </a:r>
            <a:endParaRPr lang="en-IN" sz="1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5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SCRUM Activities</a:t>
            </a:r>
            <a:endParaRPr lang="en-IN" dirty="0"/>
          </a:p>
        </p:txBody>
      </p:sp>
      <p:pic>
        <p:nvPicPr>
          <p:cNvPr id="5122" name="Picture 2" descr="Image result for scrum rol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44" y="1259797"/>
            <a:ext cx="7804155" cy="264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దీర్ఘచతురస్రం 3"/>
          <p:cNvSpPr/>
          <p:nvPr/>
        </p:nvSpPr>
        <p:spPr>
          <a:xfrm>
            <a:off x="632523" y="3773375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100" dirty="0" smtClean="0">
                <a:latin typeface="Arial Narrow" panose="020B0606020202030204" pitchFamily="34" charset="0"/>
              </a:rPr>
              <a:t>Source courtesy: www.snyxius.com/how-to-run-scrum-planning-meeting-like-pro</a:t>
            </a:r>
            <a:endParaRPr lang="en-IN" sz="11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84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SCRUM – The </a:t>
            </a:r>
            <a:r>
              <a:rPr lang="en-US" i="1" dirty="0" smtClean="0"/>
              <a:t>Key Players</a:t>
            </a:r>
            <a:endParaRPr lang="en-IN" i="1" dirty="0"/>
          </a:p>
        </p:txBody>
      </p:sp>
      <p:pic>
        <p:nvPicPr>
          <p:cNvPr id="2050" name="Picture 2" descr="Image result for scrum roles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03460" y="1160980"/>
            <a:ext cx="5599415" cy="298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scrum role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5444" y="997371"/>
            <a:ext cx="2495800" cy="154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75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The ‘Extended’ SCRUM Team</a:t>
            </a:r>
            <a:endParaRPr lang="en-IN" dirty="0"/>
          </a:p>
        </p:txBody>
      </p:sp>
      <p:pic>
        <p:nvPicPr>
          <p:cNvPr id="4" name="విషయ స్థాన సంగ్రహక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387" y="853748"/>
            <a:ext cx="5436011" cy="3383862"/>
          </a:xfrm>
          <a:prstGeom prst="rect">
            <a:avLst/>
          </a:prstGeom>
        </p:spPr>
      </p:pic>
      <p:sp>
        <p:nvSpPr>
          <p:cNvPr id="5" name="పాఠంపెట్టె 4"/>
          <p:cNvSpPr txBox="1"/>
          <p:nvPr/>
        </p:nvSpPr>
        <p:spPr>
          <a:xfrm>
            <a:off x="482885" y="4391722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rial Narrow" panose="020B0606020202030204" pitchFamily="34" charset="0"/>
              </a:rPr>
              <a:t>Source: (T2)</a:t>
            </a:r>
            <a:endParaRPr lang="en-IN" sz="1100" dirty="0">
              <a:latin typeface="Arial Narrow" panose="020B0606020202030204" pitchFamily="34" charset="0"/>
            </a:endParaRPr>
          </a:p>
        </p:txBody>
      </p:sp>
      <p:sp>
        <p:nvSpPr>
          <p:cNvPr id="6" name="కుడి బాణం కాల్‌అవుట్ 5"/>
          <p:cNvSpPr/>
          <p:nvPr/>
        </p:nvSpPr>
        <p:spPr>
          <a:xfrm flipH="1">
            <a:off x="5897363" y="1184354"/>
            <a:ext cx="1500029" cy="510882"/>
          </a:xfrm>
          <a:prstGeom prst="rightArrowCallout">
            <a:avLst>
              <a:gd name="adj1" fmla="val 25000"/>
              <a:gd name="adj2" fmla="val 25000"/>
              <a:gd name="adj3" fmla="val 43182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 Agile Coach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410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SCRUM Project Roles</a:t>
            </a:r>
            <a:endParaRPr lang="en-IN" dirty="0"/>
          </a:p>
        </p:txBody>
      </p:sp>
      <p:pic>
        <p:nvPicPr>
          <p:cNvPr id="4098" name="Picture 2" descr="SCRUM Project Role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44" y="788935"/>
            <a:ext cx="5386848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దీర్ఘచతురస్రం 3"/>
          <p:cNvSpPr/>
          <p:nvPr/>
        </p:nvSpPr>
        <p:spPr>
          <a:xfrm>
            <a:off x="492628" y="4637011"/>
            <a:ext cx="37757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 smtClean="0">
                <a:latin typeface="Arial Narrow" panose="020B0606020202030204" pitchFamily="34" charset="0"/>
              </a:rPr>
              <a:t>Source courtesy: www.scrumstudy.com/blog/scrum-project-roles</a:t>
            </a:r>
            <a:r>
              <a:rPr lang="en-IN" sz="1100" dirty="0">
                <a:latin typeface="Arial Narrow" panose="020B0606020202030204" pitchFamily="34" charset="0"/>
              </a:rPr>
              <a:t>/</a:t>
            </a:r>
          </a:p>
        </p:txBody>
      </p:sp>
      <p:pic>
        <p:nvPicPr>
          <p:cNvPr id="4102" name="Picture 6" descr="Image result for scrum ro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038" y="1988513"/>
            <a:ext cx="2046345" cy="135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72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10016&quot;&gt;&lt;object type=&quot;3&quot; unique_id=&quot;10017&quot;&gt;&lt;property id=&quot;20148&quot; value=&quot;5&quot;/&gt;&lt;property id=&quot;20300&quot; value=&quot;Slide 1&quot;/&gt;&lt;property id=&quot;20307&quot; value=&quot;381&quot;/&gt;&lt;/object&gt;&lt;object type=&quot;3&quot; unique_id=&quot;10051&quot;&gt;&lt;property id=&quot;20148&quot; value=&quot;5&quot;/&gt;&lt;property id=&quot;20300&quot; value=&quot;Slide 2&quot;/&gt;&lt;property id=&quot;20307&quot; value=&quot;386&quot;/&gt;&lt;/object&gt;&lt;object type=&quot;3&quot; unique_id=&quot;10052&quot;&gt;&lt;property id=&quot;20148&quot; value=&quot;5&quot;/&gt;&lt;property id=&quot;20300&quot; value=&quot;Slide 3&quot;/&gt;&lt;property id=&quot;20307&quot; value=&quot;387&quot;/&gt;&lt;/object&gt;&lt;/object&gt;&lt;object type=&quot;8&quot; unique_id=&quot;1002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ITS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bits.thmx</Template>
  <TotalTime>5509</TotalTime>
  <Words>1228</Words>
  <Application>Microsoft Office PowerPoint</Application>
  <PresentationFormat>తెరపై ప్రదర్శన (16:9)</PresentationFormat>
  <Paragraphs>155</Paragraphs>
  <Slides>29</Slides>
  <Notes>0</Notes>
  <HiddenSlides>0</HiddenSlides>
  <MMClips>0</MMClips>
  <ScaleCrop>false</ScaleCrop>
  <HeadingPairs>
    <vt:vector size="6" baseType="variant">
      <vt:variant>
        <vt:lpstr>ఉపయోగించిన ఫాంట్‌లు</vt:lpstr>
      </vt:variant>
      <vt:variant>
        <vt:i4>4</vt:i4>
      </vt:variant>
      <vt:variant>
        <vt:lpstr>నేపథ్యం</vt:lpstr>
      </vt:variant>
      <vt:variant>
        <vt:i4>1</vt:i4>
      </vt:variant>
      <vt:variant>
        <vt:lpstr>స్లయిడ్ శీర్షికలు</vt:lpstr>
      </vt:variant>
      <vt:variant>
        <vt:i4>29</vt:i4>
      </vt:variant>
    </vt:vector>
  </HeadingPairs>
  <TitlesOfParts>
    <vt:vector size="34" baseType="lpstr">
      <vt:lpstr>Arial</vt:lpstr>
      <vt:lpstr>Arial Narrow</vt:lpstr>
      <vt:lpstr>Calibri</vt:lpstr>
      <vt:lpstr>Wingdings</vt:lpstr>
      <vt:lpstr>BITS_PPT_template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</dc:creator>
  <cp:lastModifiedBy>కోనేరు గోపాలకృష్ణ</cp:lastModifiedBy>
  <cp:revision>315</cp:revision>
  <dcterms:created xsi:type="dcterms:W3CDTF">2015-06-09T08:31:04Z</dcterms:created>
  <dcterms:modified xsi:type="dcterms:W3CDTF">2018-02-08T20:25:23Z</dcterms:modified>
</cp:coreProperties>
</file>