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8"/>
  </p:notesMasterIdLst>
  <p:handoutMasterIdLst>
    <p:handoutMasterId r:id="rId19"/>
  </p:handoutMasterIdLst>
  <p:sldIdLst>
    <p:sldId id="388" r:id="rId2"/>
    <p:sldId id="390" r:id="rId3"/>
    <p:sldId id="396" r:id="rId4"/>
    <p:sldId id="397" r:id="rId5"/>
    <p:sldId id="398" r:id="rId6"/>
    <p:sldId id="400" r:id="rId7"/>
    <p:sldId id="402" r:id="rId8"/>
    <p:sldId id="411" r:id="rId9"/>
    <p:sldId id="404" r:id="rId10"/>
    <p:sldId id="406" r:id="rId11"/>
    <p:sldId id="403" r:id="rId12"/>
    <p:sldId id="410" r:id="rId13"/>
    <p:sldId id="407" r:id="rId14"/>
    <p:sldId id="401" r:id="rId15"/>
    <p:sldId id="412" r:id="rId16"/>
    <p:sldId id="395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85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1242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266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94F4B-DBDD-4BF7-B613-78EDB047F2F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AD7E-7F9D-4576-9772-0B1B702F1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7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289B-64AB-40F4-866F-7386DC470D15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8DE6F-CB63-4507-A312-B89798DB40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3211116"/>
            <a:ext cx="9144000" cy="19323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903840" y="5088568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240" y="5088568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9440" y="5088568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550556"/>
            <a:ext cx="2209800" cy="607441"/>
            <a:chOff x="76200" y="2209800"/>
            <a:chExt cx="2209800" cy="809923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3486150"/>
            <a:ext cx="8458200" cy="120015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Topic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8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245444" y="116706"/>
            <a:ext cx="6537960" cy="5829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225" baseline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name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20" y="754380"/>
            <a:ext cx="8503920" cy="4114800"/>
          </a:xfrm>
          <a:prstGeom prst="rect">
            <a:avLst/>
          </a:prstGeom>
        </p:spPr>
        <p:txBody>
          <a:bodyPr lIns="0" rIns="0"/>
          <a:lstStyle>
            <a:lvl1pPr marL="255985" marR="0" indent="-255985" algn="just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85801"/>
            <a:ext cx="7010400" cy="34289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1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28090" y="3547795"/>
            <a:ext cx="8458200" cy="674884"/>
          </a:xfrm>
        </p:spPr>
        <p:txBody>
          <a:bodyPr/>
          <a:lstStyle/>
          <a:p>
            <a:pPr algn="r"/>
            <a:r>
              <a:rPr lang="en-US" sz="3600" dirty="0" smtClean="0"/>
              <a:t>Requirements Management in Agile</a:t>
            </a:r>
          </a:p>
          <a:p>
            <a:pPr algn="r"/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Prof  K G Krishna</a:t>
            </a:r>
            <a:endParaRPr lang="en-IN" sz="2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Relative Scoring of Requirements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948413" cy="4114800"/>
          </a:xfrm>
        </p:spPr>
        <p:txBody>
          <a:bodyPr/>
          <a:lstStyle/>
          <a:p>
            <a:pPr algn="l"/>
            <a:r>
              <a:rPr lang="en-US" sz="1600" dirty="0" smtClean="0"/>
              <a:t>Relative Scoring of Requirements using “Fibonacci Sizing Sequence”</a:t>
            </a:r>
          </a:p>
          <a:p>
            <a:pPr marL="601265" lvl="2" indent="0">
              <a:buNone/>
            </a:pPr>
            <a:r>
              <a:rPr lang="en-IN" b="0" i="1" dirty="0" smtClean="0">
                <a:solidFill>
                  <a:srgbClr val="002060"/>
                </a:solidFill>
              </a:rPr>
              <a:t>1, 2, 3, 5, 8, 13, 21, 34, 55, 89, 144, …</a:t>
            </a:r>
            <a:endParaRPr lang="en-IN" b="0" i="1" dirty="0">
              <a:solidFill>
                <a:srgbClr val="00206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The effort-scores of Features (at high-level) during Product Roadmap creation will be high in the range, say 55 to 144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When the above are broken down into epic user </a:t>
            </a:r>
            <a:r>
              <a:rPr lang="en-US" sz="1400" b="0" dirty="0"/>
              <a:t>s</a:t>
            </a:r>
            <a:r>
              <a:rPr lang="en-US" sz="1400" b="0" dirty="0" smtClean="0"/>
              <a:t>tories, their scores will be in the range of 13 to 34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Upon further break down into low-level User Stories (ready for implementation), their scores should have effort scores between 1 and 8 </a:t>
            </a:r>
          </a:p>
          <a:p>
            <a:r>
              <a:rPr lang="en-US" sz="1600" b="0" dirty="0" smtClean="0"/>
              <a:t>Scoring is Relative (Value &amp; Effort)</a:t>
            </a:r>
          </a:p>
          <a:p>
            <a:pPr lvl="1"/>
            <a:r>
              <a:rPr lang="en-US" sz="1400" b="0" dirty="0" smtClean="0"/>
              <a:t>Chose a Requirement that a Project Team can agree has a small value and effort and score it, and use that Requirement as a Benchmark for furthering scoring of other Requirements</a:t>
            </a:r>
          </a:p>
          <a:p>
            <a:pPr lvl="1"/>
            <a:r>
              <a:rPr lang="en-US" sz="1400" b="0" dirty="0" smtClean="0"/>
              <a:t>Use two separate Benchmarks for Value and Effort to calculate Relative Priority</a:t>
            </a:r>
            <a:endParaRPr lang="en-IN" sz="1400" b="0" dirty="0"/>
          </a:p>
        </p:txBody>
      </p:sp>
    </p:spTree>
    <p:extLst>
      <p:ext uri="{BB962C8B-B14F-4D97-AF65-F5344CB8AC3E}">
        <p14:creationId xmlns:p14="http://schemas.microsoft.com/office/powerpoint/2010/main" val="9322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3" y="116706"/>
            <a:ext cx="7234143" cy="582930"/>
          </a:xfrm>
        </p:spPr>
        <p:txBody>
          <a:bodyPr/>
          <a:lstStyle/>
          <a:p>
            <a:r>
              <a:rPr lang="en-US" sz="2000" dirty="0" smtClean="0"/>
              <a:t>Effort Estimation by “Poker Estimation </a:t>
            </a:r>
            <a:r>
              <a:rPr lang="en-US" sz="2000" i="1" dirty="0" smtClean="0"/>
              <a:t>Game”</a:t>
            </a:r>
            <a:endParaRPr lang="en-IN" sz="2000" i="1" dirty="0"/>
          </a:p>
        </p:txBody>
      </p:sp>
      <p:sp>
        <p:nvSpPr>
          <p:cNvPr id="5" name="విషయ స్థాన సంగ్రహకం 2"/>
          <p:cNvSpPr txBox="1">
            <a:spLocks/>
          </p:cNvSpPr>
          <p:nvPr/>
        </p:nvSpPr>
        <p:spPr bwMode="auto">
          <a:xfrm>
            <a:off x="274320" y="754380"/>
            <a:ext cx="5427837" cy="232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5985" marR="0" indent="-255985" algn="just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 b="1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/>
              <a:t>Estimation Poker (aka Planning Poker) is a fun game to determine Story size and build consensus</a:t>
            </a:r>
          </a:p>
          <a:p>
            <a:pPr algn="l"/>
            <a:r>
              <a:rPr lang="en-US" sz="1600" dirty="0" smtClean="0"/>
              <a:t>Scrum Master acts as a Facilitator and Product Owner provides reads the Story / provide details about the Feature to be estimated</a:t>
            </a:r>
          </a:p>
          <a:p>
            <a:pPr algn="l"/>
            <a:r>
              <a:rPr lang="en-US" sz="1600" dirty="0" smtClean="0"/>
              <a:t>The Card deck contains cards with numbers of the Fibonacci sequence</a:t>
            </a:r>
          </a:p>
          <a:p>
            <a:pPr algn="l"/>
            <a:endParaRPr lang="en-US" sz="1600" dirty="0" smtClean="0"/>
          </a:p>
          <a:p>
            <a:pPr marL="0" indent="0" algn="l">
              <a:buNone/>
            </a:pPr>
            <a:endParaRPr lang="en-IN" sz="1600" dirty="0"/>
          </a:p>
        </p:txBody>
      </p:sp>
      <p:pic>
        <p:nvPicPr>
          <p:cNvPr id="7172" name="Picture 4" descr="Image result for estimation poker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136" y="3136991"/>
            <a:ext cx="4005459" cy="139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estimation poker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40553" y="3023940"/>
            <a:ext cx="2895848" cy="15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దీర్ఘచతురస్రం 5"/>
          <p:cNvSpPr/>
          <p:nvPr/>
        </p:nvSpPr>
        <p:spPr>
          <a:xfrm>
            <a:off x="418791" y="4649283"/>
            <a:ext cx="22397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900" dirty="0" smtClean="0">
                <a:latin typeface="Arial Narrow" panose="020B0606020202030204" pitchFamily="34" charset="0"/>
              </a:rPr>
              <a:t>Source: www.platinumedge.com/estimationpoker</a:t>
            </a:r>
            <a:endParaRPr lang="en-IN" sz="900" dirty="0">
              <a:latin typeface="Arial Narrow" panose="020B0606020202030204" pitchFamily="34" charset="0"/>
            </a:endParaRPr>
          </a:p>
        </p:txBody>
      </p:sp>
      <p:sp>
        <p:nvSpPr>
          <p:cNvPr id="7" name="దీర్ఘచతురస్రం 6"/>
          <p:cNvSpPr/>
          <p:nvPr/>
        </p:nvSpPr>
        <p:spPr>
          <a:xfrm>
            <a:off x="5527497" y="1822298"/>
            <a:ext cx="3163708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242729"/>
                </a:solidFill>
                <a:latin typeface="Arial Narrow" panose="020B0606020202030204" pitchFamily="34" charset="0"/>
              </a:rPr>
              <a:t>Why Fibonacci?</a:t>
            </a:r>
            <a:endParaRPr lang="en-IN" sz="1400" b="1" dirty="0" smtClean="0">
              <a:solidFill>
                <a:srgbClr val="242729"/>
              </a:solidFill>
              <a:latin typeface="Arial Narrow" panose="020B0606020202030204" pitchFamily="34" charset="0"/>
            </a:endParaRPr>
          </a:p>
          <a:p>
            <a:r>
              <a:rPr lang="en-IN" sz="1400" dirty="0" smtClean="0">
                <a:solidFill>
                  <a:srgbClr val="242729"/>
                </a:solidFill>
                <a:latin typeface="Arial Narrow" panose="020B0606020202030204" pitchFamily="34" charset="0"/>
              </a:rPr>
              <a:t>“Fibonacci </a:t>
            </a:r>
            <a:r>
              <a:rPr lang="en-IN" sz="1400" dirty="0">
                <a:solidFill>
                  <a:srgbClr val="242729"/>
                </a:solidFill>
                <a:latin typeface="Arial Narrow" panose="020B0606020202030204" pitchFamily="34" charset="0"/>
              </a:rPr>
              <a:t>series represents a set of numbers that we can intuitively distinguish between them as different </a:t>
            </a:r>
            <a:r>
              <a:rPr lang="en-IN" sz="1400" dirty="0" smtClean="0">
                <a:solidFill>
                  <a:srgbClr val="242729"/>
                </a:solidFill>
                <a:latin typeface="Arial Narrow" panose="020B0606020202030204" pitchFamily="34" charset="0"/>
              </a:rPr>
              <a:t>magnitudes…”??</a:t>
            </a:r>
            <a:endParaRPr lang="en-IN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3" y="116706"/>
            <a:ext cx="6720435" cy="582930"/>
          </a:xfrm>
        </p:spPr>
        <p:txBody>
          <a:bodyPr/>
          <a:lstStyle/>
          <a:p>
            <a:r>
              <a:rPr lang="en-US" i="1" dirty="0" smtClean="0"/>
              <a:t>Poker Estimation </a:t>
            </a:r>
            <a:r>
              <a:rPr lang="en-US" dirty="0" smtClean="0"/>
              <a:t>(by Consensus) contd.,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45443" y="699636"/>
            <a:ext cx="6720435" cy="3679397"/>
          </a:xfrm>
        </p:spPr>
        <p:txBody>
          <a:bodyPr/>
          <a:lstStyle/>
          <a:p>
            <a:pPr algn="l"/>
            <a:r>
              <a:rPr lang="en-US" sz="1400" dirty="0" smtClean="0"/>
              <a:t>Agree on Point-scale of about Six Numbers (representing Story Points)</a:t>
            </a:r>
          </a:p>
          <a:p>
            <a:pPr algn="l"/>
            <a:r>
              <a:rPr lang="en-US" sz="1400" dirty="0" smtClean="0"/>
              <a:t>Product Owner explains the User Story and provides relevant Information</a:t>
            </a:r>
          </a:p>
          <a:p>
            <a:pPr algn="l"/>
            <a:r>
              <a:rPr lang="en-US" sz="1400" dirty="0" smtClean="0"/>
              <a:t>Team (Players) briefly discusses the Story and guesses an estimate (Story Points)</a:t>
            </a:r>
          </a:p>
          <a:p>
            <a:pPr algn="l"/>
            <a:r>
              <a:rPr lang="en-US" sz="1400" dirty="0" smtClean="0"/>
              <a:t>Everyone silently selects one card (they felt represent the ‘effort’) and lays the card face-down</a:t>
            </a:r>
          </a:p>
          <a:p>
            <a:pPr algn="l"/>
            <a:r>
              <a:rPr lang="en-US" sz="1400" dirty="0" smtClean="0"/>
              <a:t>Once each Player selects a card, all players turn-over their cards simultaneously</a:t>
            </a:r>
          </a:p>
          <a:p>
            <a:pPr algn="l"/>
            <a:r>
              <a:rPr lang="en-US" sz="1400" dirty="0" smtClean="0"/>
              <a:t>If the Players have different Story points, it’s time for discussion; if the Players do not agree on any one estimate, it’s time for Scrum Master to mediate and decide or determine that the User Story needs more detailing</a:t>
            </a:r>
          </a:p>
          <a:p>
            <a:pPr algn="l"/>
            <a:r>
              <a:rPr lang="en-US" sz="1400" dirty="0" smtClean="0"/>
              <a:t>The above steps are repeated for each User Story to arrive at the collectively agreed Story Point estimates for all </a:t>
            </a:r>
          </a:p>
          <a:p>
            <a:pPr algn="l"/>
            <a:r>
              <a:rPr lang="en-US" sz="1400" dirty="0" smtClean="0"/>
              <a:t>When number of Stories are large, use </a:t>
            </a:r>
            <a:r>
              <a:rPr lang="en-US" sz="1400" b="1" dirty="0" smtClean="0"/>
              <a:t>Affinity Estimating </a:t>
            </a:r>
            <a:r>
              <a:rPr lang="en-US" sz="1400" dirty="0" smtClean="0"/>
              <a:t>– group Stories of similar affinity (effort value) and apply Poker Estimation to these categories (e.g. </a:t>
            </a:r>
            <a:r>
              <a:rPr lang="en-IN" sz="1400" i="1" dirty="0" smtClean="0"/>
              <a:t>Extra-small, Small, Medium, Large, Extra-large, Epic user story </a:t>
            </a:r>
            <a:r>
              <a:rPr lang="en-IN" sz="1400" dirty="0" smtClean="0"/>
              <a:t>that is too large to com into the Sprint) </a:t>
            </a:r>
            <a:endParaRPr lang="en-US" sz="1400" dirty="0" smtClean="0"/>
          </a:p>
          <a:p>
            <a:pPr algn="l"/>
            <a:endParaRPr lang="en-US" sz="1400" dirty="0"/>
          </a:p>
          <a:p>
            <a:pPr algn="l"/>
            <a:endParaRPr lang="en-IN" sz="1400" dirty="0"/>
          </a:p>
        </p:txBody>
      </p:sp>
      <p:sp>
        <p:nvSpPr>
          <p:cNvPr id="4" name="పాఠంపెట్టె 3"/>
          <p:cNvSpPr txBox="1"/>
          <p:nvPr/>
        </p:nvSpPr>
        <p:spPr>
          <a:xfrm>
            <a:off x="812699" y="4379033"/>
            <a:ext cx="7558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Estimates should be for the total </a:t>
            </a:r>
            <a:r>
              <a:rPr lang="en-US" sz="1600" b="1" i="1" dirty="0" smtClean="0">
                <a:solidFill>
                  <a:srgbClr val="002060"/>
                </a:solidFill>
              </a:rPr>
              <a:t>Done</a:t>
            </a:r>
            <a:r>
              <a:rPr lang="en-US" sz="1600" dirty="0" smtClean="0">
                <a:solidFill>
                  <a:srgbClr val="002060"/>
                </a:solidFill>
              </a:rPr>
              <a:t> – Developed, Integrated, Tested and Documented</a:t>
            </a:r>
            <a:endParaRPr lang="en-IN" sz="1600" dirty="0">
              <a:solidFill>
                <a:srgbClr val="002060"/>
              </a:solidFill>
            </a:endParaRPr>
          </a:p>
        </p:txBody>
      </p:sp>
      <p:pic>
        <p:nvPicPr>
          <p:cNvPr id="5" name="చిత్రం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5878" y="2806995"/>
            <a:ext cx="1751869" cy="14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Relative Prioritizing of Requirements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45444" y="699636"/>
            <a:ext cx="7316336" cy="4114800"/>
          </a:xfrm>
        </p:spPr>
        <p:txBody>
          <a:bodyPr/>
          <a:lstStyle/>
          <a:p>
            <a:pPr algn="l"/>
            <a:r>
              <a:rPr lang="en-US" dirty="0" smtClean="0"/>
              <a:t>After having Effort and Value scores for each Requirement, calculate </a:t>
            </a:r>
            <a:r>
              <a:rPr lang="en-US" i="1" dirty="0" smtClean="0"/>
              <a:t>Relative Priority </a:t>
            </a:r>
            <a:r>
              <a:rPr lang="en-US" dirty="0" smtClean="0"/>
              <a:t>as </a:t>
            </a:r>
            <a:r>
              <a:rPr lang="en-US" i="1" dirty="0" smtClean="0"/>
              <a:t>Value/Effort </a:t>
            </a:r>
            <a:r>
              <a:rPr lang="en-US" dirty="0" smtClean="0"/>
              <a:t>(and round the value to integer)</a:t>
            </a:r>
          </a:p>
          <a:p>
            <a:pPr algn="l"/>
            <a:r>
              <a:rPr lang="en-US" dirty="0" smtClean="0"/>
              <a:t>A Requirement with High Value and Low Effort will have High Relative Priority compared to the one with Low Value and High Effort</a:t>
            </a:r>
          </a:p>
          <a:p>
            <a:pPr algn="l"/>
            <a:r>
              <a:rPr lang="en-US" dirty="0" smtClean="0"/>
              <a:t>Relative Priority is just a mathematical idea to base decisions – however, any other equivalent technique can be used as well</a:t>
            </a:r>
          </a:p>
          <a:p>
            <a:pPr algn="l"/>
            <a:r>
              <a:rPr lang="en-US" dirty="0" smtClean="0"/>
              <a:t>To determine the Overall Priority answer the questions:</a:t>
            </a:r>
          </a:p>
          <a:p>
            <a:pPr lvl="1"/>
            <a:r>
              <a:rPr lang="en-US" sz="1400" b="0" dirty="0" smtClean="0"/>
              <a:t>What is the Relative Priority (refer the above calculation)</a:t>
            </a:r>
          </a:p>
          <a:p>
            <a:pPr lvl="1"/>
            <a:r>
              <a:rPr lang="en-US" sz="1400" b="0" dirty="0" smtClean="0"/>
              <a:t>What are the Prerequisites for any Requirement</a:t>
            </a:r>
          </a:p>
          <a:p>
            <a:pPr lvl="1"/>
            <a:r>
              <a:rPr lang="en-US" sz="1400" b="0" dirty="0" smtClean="0"/>
              <a:t>What set of Requirements constitute a set for Release (of relative high value)</a:t>
            </a:r>
          </a:p>
          <a:p>
            <a:pPr algn="l"/>
            <a:endParaRPr lang="en-US" dirty="0" smtClean="0"/>
          </a:p>
          <a:p>
            <a:pPr algn="l"/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6816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420104" y="67323"/>
            <a:ext cx="6761531" cy="582930"/>
          </a:xfrm>
        </p:spPr>
        <p:txBody>
          <a:bodyPr/>
          <a:lstStyle/>
          <a:p>
            <a:r>
              <a:rPr lang="en-US" sz="2000" dirty="0" smtClean="0"/>
              <a:t>Build Product Roadmap with </a:t>
            </a:r>
          </a:p>
          <a:p>
            <a:r>
              <a:rPr lang="en-US" sz="2000" i="1" dirty="0" smtClean="0"/>
              <a:t>Prioritized</a:t>
            </a:r>
            <a:r>
              <a:rPr lang="en-US" sz="2000" dirty="0" smtClean="0"/>
              <a:t> Requirements</a:t>
            </a:r>
            <a:endParaRPr lang="en-IN" sz="2000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907315" cy="690874"/>
          </a:xfrm>
        </p:spPr>
        <p:txBody>
          <a:bodyPr/>
          <a:lstStyle/>
          <a:p>
            <a:pPr algn="l"/>
            <a:r>
              <a:rPr lang="en-US" sz="1600" dirty="0" smtClean="0"/>
              <a:t>Build Product-backlog with Feature set, and start arranging as per the Relative Priority computed</a:t>
            </a:r>
            <a:endParaRPr lang="en-IN" sz="1600" dirty="0"/>
          </a:p>
        </p:txBody>
      </p:sp>
      <p:pic>
        <p:nvPicPr>
          <p:cNvPr id="4" name="చిత్ర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4" y="1445254"/>
            <a:ext cx="8093634" cy="3126746"/>
          </a:xfrm>
          <a:prstGeom prst="rect">
            <a:avLst/>
          </a:prstGeom>
        </p:spPr>
      </p:pic>
      <p:sp>
        <p:nvSpPr>
          <p:cNvPr id="6" name="పాఠంపెట్టె 5"/>
          <p:cNvSpPr txBox="1"/>
          <p:nvPr/>
        </p:nvSpPr>
        <p:spPr>
          <a:xfrm>
            <a:off x="512572" y="4713407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Source: (T2-Chap </a:t>
            </a:r>
            <a:r>
              <a:rPr lang="en-US" sz="1400" dirty="0">
                <a:latin typeface="Arial Narrow" panose="020B0606020202030204" pitchFamily="34" charset="0"/>
              </a:rPr>
              <a:t>7</a:t>
            </a:r>
            <a:r>
              <a:rPr lang="en-US" sz="1400" dirty="0" smtClean="0">
                <a:latin typeface="Arial Narrow" panose="020B0606020202030204" pitchFamily="34" charset="0"/>
              </a:rPr>
              <a:t>)</a:t>
            </a:r>
            <a:endParaRPr lang="en-IN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3" y="116706"/>
            <a:ext cx="7110853" cy="582930"/>
          </a:xfrm>
        </p:spPr>
        <p:txBody>
          <a:bodyPr/>
          <a:lstStyle/>
          <a:p>
            <a:r>
              <a:rPr lang="en-US" sz="2000" dirty="0" smtClean="0"/>
              <a:t>Summary: Agile Requirements</a:t>
            </a:r>
            <a:endParaRPr lang="en-IN" sz="2000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7482669" cy="4114800"/>
          </a:xfrm>
        </p:spPr>
        <p:txBody>
          <a:bodyPr/>
          <a:lstStyle/>
          <a:p>
            <a:pPr algn="l"/>
            <a:r>
              <a:rPr lang="en-US" sz="1500" dirty="0" smtClean="0"/>
              <a:t>Continuous </a:t>
            </a:r>
            <a:r>
              <a:rPr lang="en-US" sz="1500" b="1" dirty="0" smtClean="0"/>
              <a:t>Requirements Churn </a:t>
            </a:r>
            <a:r>
              <a:rPr lang="en-US" sz="1500" dirty="0" smtClean="0"/>
              <a:t>is the Key Motivation for going Agile</a:t>
            </a:r>
          </a:p>
          <a:p>
            <a:pPr algn="l"/>
            <a:r>
              <a:rPr lang="en-US" sz="1500" dirty="0" smtClean="0"/>
              <a:t>Requirements are </a:t>
            </a:r>
            <a:r>
              <a:rPr lang="en-US" sz="1500" b="1" dirty="0" smtClean="0"/>
              <a:t>Evolutionary</a:t>
            </a:r>
            <a:r>
              <a:rPr lang="en-US" sz="1500" dirty="0" smtClean="0"/>
              <a:t> in Agile Projects – they continue to Change till the Last Release/Sprint</a:t>
            </a:r>
          </a:p>
          <a:p>
            <a:pPr algn="l"/>
            <a:r>
              <a:rPr lang="en-US" sz="1500" dirty="0" smtClean="0"/>
              <a:t>Requirements are organized into </a:t>
            </a:r>
            <a:r>
              <a:rPr lang="en-US" sz="1500" i="1" dirty="0" err="1" smtClean="0"/>
              <a:t>Themes</a:t>
            </a:r>
            <a:r>
              <a:rPr lang="en-US" sz="1500" i="1" dirty="0" err="1" smtClean="0">
                <a:sym typeface="Wingdings" panose="05000000000000000000" pitchFamily="2" charset="2"/>
              </a:rPr>
              <a:t>FeaturesEpic</a:t>
            </a:r>
            <a:r>
              <a:rPr lang="en-US" sz="1500" i="1" dirty="0" smtClean="0">
                <a:sym typeface="Wingdings" panose="05000000000000000000" pitchFamily="2" charset="2"/>
              </a:rPr>
              <a:t> User </a:t>
            </a:r>
            <a:r>
              <a:rPr lang="en-US" sz="1500" i="1" dirty="0" err="1" smtClean="0">
                <a:sym typeface="Wingdings" panose="05000000000000000000" pitchFamily="2" charset="2"/>
              </a:rPr>
              <a:t>StoriesUser</a:t>
            </a:r>
            <a:r>
              <a:rPr lang="en-US" sz="1500" i="1" dirty="0" smtClean="0">
                <a:sym typeface="Wingdings" panose="05000000000000000000" pitchFamily="2" charset="2"/>
              </a:rPr>
              <a:t> </a:t>
            </a:r>
            <a:r>
              <a:rPr lang="en-US" sz="1500" i="1" dirty="0" err="1" smtClean="0">
                <a:sym typeface="Wingdings" panose="05000000000000000000" pitchFamily="2" charset="2"/>
              </a:rPr>
              <a:t>StoriesTasks</a:t>
            </a:r>
            <a:endParaRPr lang="en-US" sz="1500" i="1" dirty="0" smtClean="0">
              <a:sym typeface="Wingdings" panose="05000000000000000000" pitchFamily="2" charset="2"/>
            </a:endParaRP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All Size/Effort Estimations in Agile are </a:t>
            </a:r>
            <a:r>
              <a:rPr lang="en-US" sz="1500" b="1" dirty="0" smtClean="0">
                <a:sym typeface="Wingdings" panose="05000000000000000000" pitchFamily="2" charset="2"/>
              </a:rPr>
              <a:t>Relative</a:t>
            </a:r>
            <a:r>
              <a:rPr lang="en-US" sz="1500" dirty="0" smtClean="0">
                <a:sym typeface="Wingdings" panose="05000000000000000000" pitchFamily="2" charset="2"/>
              </a:rPr>
              <a:t> with baseline Estimation of a small User Story (unit of Requirements Capture/Estimation)</a:t>
            </a: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Estimations are made by </a:t>
            </a:r>
            <a:r>
              <a:rPr lang="en-US" sz="1500" b="1" dirty="0" smtClean="0">
                <a:sym typeface="Wingdings" panose="05000000000000000000" pitchFamily="2" charset="2"/>
              </a:rPr>
              <a:t>Consensus</a:t>
            </a:r>
            <a:r>
              <a:rPr lang="en-US" sz="1500" dirty="0" smtClean="0">
                <a:sym typeface="Wingdings" panose="05000000000000000000" pitchFamily="2" charset="2"/>
              </a:rPr>
              <a:t> (using </a:t>
            </a:r>
            <a:r>
              <a:rPr lang="en-US" sz="1500" i="1" dirty="0" smtClean="0">
                <a:sym typeface="Wingdings" panose="05000000000000000000" pitchFamily="2" charset="2"/>
              </a:rPr>
              <a:t>Poker Estimation, Affinity Estimation</a:t>
            </a:r>
            <a:r>
              <a:rPr lang="en-US" sz="1500" dirty="0" smtClean="0">
                <a:sym typeface="Wingdings" panose="05000000000000000000" pitchFamily="2" charset="2"/>
              </a:rPr>
              <a:t>)</a:t>
            </a:r>
          </a:p>
          <a:p>
            <a:pPr algn="l"/>
            <a:r>
              <a:rPr lang="en-US" sz="1500" b="1" dirty="0" smtClean="0">
                <a:sym typeface="Wingdings" panose="05000000000000000000" pitchFamily="2" charset="2"/>
              </a:rPr>
              <a:t>Relative Prioritization </a:t>
            </a:r>
            <a:r>
              <a:rPr lang="en-US" sz="1500" dirty="0" smtClean="0">
                <a:sym typeface="Wingdings" panose="05000000000000000000" pitchFamily="2" charset="2"/>
              </a:rPr>
              <a:t>of Estimates (by Value) helps in building Product Roadmap ( Product-backlog)</a:t>
            </a: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Requirements are </a:t>
            </a:r>
            <a:r>
              <a:rPr lang="en-US" sz="1500" b="1" dirty="0" smtClean="0">
                <a:sym typeface="Wingdings" panose="05000000000000000000" pitchFamily="2" charset="2"/>
              </a:rPr>
              <a:t>Managed at every Planning Stage </a:t>
            </a:r>
            <a:r>
              <a:rPr lang="en-US" sz="1500" dirty="0" smtClean="0">
                <a:sym typeface="Wingdings" panose="05000000000000000000" pitchFamily="2" charset="2"/>
              </a:rPr>
              <a:t>in Agile – from Product Roadmap (Product-backlog) to Release Planning (Release-backlog) to Sprint Planning (Sprint-backlog)</a:t>
            </a:r>
          </a:p>
          <a:p>
            <a:pPr algn="l"/>
            <a:endParaRPr lang="en-US" sz="1500" dirty="0" smtClean="0"/>
          </a:p>
          <a:p>
            <a:pPr algn="l"/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1421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పాఠంపెట్టె 1"/>
          <p:cNvSpPr txBox="1"/>
          <p:nvPr/>
        </p:nvSpPr>
        <p:spPr>
          <a:xfrm>
            <a:off x="2825394" y="1325366"/>
            <a:ext cx="2749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IN" sz="4800" dirty="0"/>
          </a:p>
        </p:txBody>
      </p:sp>
      <p:sp>
        <p:nvSpPr>
          <p:cNvPr id="3" name="పాఠంపెట్టె 2"/>
          <p:cNvSpPr txBox="1"/>
          <p:nvPr/>
        </p:nvSpPr>
        <p:spPr>
          <a:xfrm>
            <a:off x="318879" y="4407613"/>
            <a:ext cx="67526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©  Copyrights of original Authors are duly acknowledged </a:t>
            </a:r>
          </a:p>
          <a:p>
            <a:r>
              <a:rPr lang="en-US" sz="1400" dirty="0" smtClean="0">
                <a:latin typeface="Arial Narrow" panose="020B0606020202030204" pitchFamily="34" charset="0"/>
              </a:rPr>
              <a:t>™ ® 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latin typeface="Arial Narrow" panose="020B0606020202030204" pitchFamily="34" charset="0"/>
              </a:rPr>
              <a:t>All Trademarks, Registered Trademarks referred in this document are the property of their respective owners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Text/Reference Books</a:t>
            </a:r>
            <a:endParaRPr lang="en-US" dirty="0"/>
          </a:p>
        </p:txBody>
      </p:sp>
      <p:pic>
        <p:nvPicPr>
          <p:cNvPr id="1032" name="Picture 8" descr="Image result for agile project management for dummies 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5356" y="1331980"/>
            <a:ext cx="2483712" cy="31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gile for dumm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9144" y="1331980"/>
            <a:ext cx="2195988" cy="31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పాఠంపెట్టె 7"/>
          <p:cNvSpPr txBox="1"/>
          <p:nvPr/>
        </p:nvSpPr>
        <p:spPr>
          <a:xfrm>
            <a:off x="755730" y="4565015"/>
            <a:ext cx="735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 </a:t>
            </a:r>
            <a:r>
              <a:rPr lang="en-US" sz="1200" dirty="0" smtClean="0">
                <a:latin typeface="Arial Narrow" panose="020B0606020202030204" pitchFamily="34" charset="0"/>
              </a:rPr>
              <a:t>As this field is evolutionary, the student is advised to stay tuned to the current and emerging practices by referring to their own organization’s documentation as well as Net sources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grpSp>
        <p:nvGrpSpPr>
          <p:cNvPr id="9" name="సమూహం 8"/>
          <p:cNvGrpSpPr/>
          <p:nvPr/>
        </p:nvGrpSpPr>
        <p:grpSpPr>
          <a:xfrm>
            <a:off x="1103207" y="794913"/>
            <a:ext cx="6775519" cy="460525"/>
            <a:chOff x="1103207" y="794913"/>
            <a:chExt cx="6775519" cy="460525"/>
          </a:xfrm>
        </p:grpSpPr>
        <p:sp>
          <p:nvSpPr>
            <p:cNvPr id="7" name="32-బిందువుల నక్షత్రం 6"/>
            <p:cNvSpPr/>
            <p:nvPr/>
          </p:nvSpPr>
          <p:spPr>
            <a:xfrm>
              <a:off x="1103207" y="794913"/>
              <a:ext cx="852755" cy="441789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T1</a:t>
              </a:r>
              <a:endParaRPr lang="en-IN" b="1" dirty="0"/>
            </a:p>
          </p:txBody>
        </p:sp>
        <p:sp>
          <p:nvSpPr>
            <p:cNvPr id="12" name="32-బిందువుల నక్షత్రం 11"/>
            <p:cNvSpPr/>
            <p:nvPr/>
          </p:nvSpPr>
          <p:spPr>
            <a:xfrm>
              <a:off x="3920834" y="794913"/>
              <a:ext cx="852755" cy="441789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T2</a:t>
              </a:r>
              <a:endParaRPr lang="en-IN" b="1" dirty="0"/>
            </a:p>
          </p:txBody>
        </p:sp>
        <p:sp>
          <p:nvSpPr>
            <p:cNvPr id="14" name="32-బిందువుల నక్షత్రం 13"/>
            <p:cNvSpPr/>
            <p:nvPr/>
          </p:nvSpPr>
          <p:spPr>
            <a:xfrm>
              <a:off x="5844306" y="794913"/>
              <a:ext cx="2034420" cy="460525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Compliments of IBM</a:t>
              </a:r>
              <a:endParaRPr lang="en-IN" sz="1200" b="1" dirty="0"/>
            </a:p>
          </p:txBody>
        </p:sp>
      </p:grpSp>
      <p:pic>
        <p:nvPicPr>
          <p:cNvPr id="3074" name="Picture 2" descr="Image result for iterative and evolutionary and agile Larman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014" y="1331979"/>
            <a:ext cx="2380266" cy="316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1278253" y="769346"/>
            <a:ext cx="3601971" cy="2199885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1600" b="1" u="sng" dirty="0" smtClean="0"/>
              <a:t>Agile Requirements Management</a:t>
            </a:r>
          </a:p>
          <a:p>
            <a:pPr lvl="0"/>
            <a:r>
              <a:rPr lang="en-US" sz="1600" dirty="0" smtClean="0"/>
              <a:t>Managing Requirements Iteratively</a:t>
            </a:r>
          </a:p>
          <a:p>
            <a:pPr lvl="0"/>
            <a:r>
              <a:rPr lang="en-US" sz="1600" dirty="0" smtClean="0"/>
              <a:t>User Stories as Requirements</a:t>
            </a:r>
          </a:p>
          <a:p>
            <a:pPr lvl="0"/>
            <a:r>
              <a:rPr lang="en-US" sz="1600" dirty="0" smtClean="0"/>
              <a:t>Size/Effort Estimation</a:t>
            </a:r>
            <a:endParaRPr lang="en-IN" sz="1600" dirty="0"/>
          </a:p>
          <a:p>
            <a:pPr lvl="0"/>
            <a:r>
              <a:rPr lang="en-US" sz="1600" dirty="0"/>
              <a:t>Prioritization </a:t>
            </a:r>
            <a:r>
              <a:rPr lang="en-US" sz="1600" dirty="0" smtClean="0"/>
              <a:t>Techniques</a:t>
            </a:r>
            <a:endParaRPr lang="en-IN" sz="1600" dirty="0"/>
          </a:p>
          <a:p>
            <a:r>
              <a:rPr lang="en-US" sz="1600" dirty="0" smtClean="0"/>
              <a:t>Preparing the </a:t>
            </a:r>
            <a:r>
              <a:rPr lang="en-US" sz="1600" dirty="0"/>
              <a:t>Product </a:t>
            </a:r>
            <a:r>
              <a:rPr lang="en-US" sz="1600" dirty="0" smtClean="0"/>
              <a:t>Roadmap</a:t>
            </a:r>
            <a:endParaRPr lang="en-US" sz="1600" b="1" u="sng" dirty="0" smtClean="0"/>
          </a:p>
        </p:txBody>
      </p:sp>
      <p:pic>
        <p:nvPicPr>
          <p:cNvPr id="4" name="Picture 2" descr=" - Dilbert by Scott Ad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2111" y="3082155"/>
            <a:ext cx="6035282" cy="189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afaribooksonline.com/library/view/agile-and-iterative/0131111558/graphics/05fig0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8132" y="1076612"/>
            <a:ext cx="4416472" cy="337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67222" y="85883"/>
            <a:ext cx="6494404" cy="582930"/>
          </a:xfrm>
        </p:spPr>
        <p:txBody>
          <a:bodyPr/>
          <a:lstStyle/>
          <a:p>
            <a:r>
              <a:rPr lang="en-US" sz="2000" dirty="0" smtClean="0"/>
              <a:t>37% of Project Challenges are in </a:t>
            </a:r>
            <a:r>
              <a:rPr lang="en-US" sz="2000" i="1" dirty="0" smtClean="0"/>
              <a:t>Requirements Management</a:t>
            </a:r>
            <a:endParaRPr lang="en-IN" sz="2000" i="1" dirty="0"/>
          </a:p>
        </p:txBody>
      </p:sp>
      <p:sp>
        <p:nvSpPr>
          <p:cNvPr id="4" name="పాఠంపెట్టె 3"/>
          <p:cNvSpPr txBox="1"/>
          <p:nvPr/>
        </p:nvSpPr>
        <p:spPr>
          <a:xfrm>
            <a:off x="4191856" y="4623371"/>
            <a:ext cx="2638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Source: (T1) / Standish Group Report, 2004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sp>
        <p:nvSpPr>
          <p:cNvPr id="5" name="పాఠంపెట్టె 4"/>
          <p:cNvSpPr txBox="1"/>
          <p:nvPr/>
        </p:nvSpPr>
        <p:spPr>
          <a:xfrm>
            <a:off x="267222" y="879436"/>
            <a:ext cx="4335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“Cost of fixing a Requirement defect increases non-linearly from early to late in the Project” </a:t>
            </a:r>
          </a:p>
          <a:p>
            <a:pPr algn="r"/>
            <a:r>
              <a:rPr lang="en-US" dirty="0">
                <a:latin typeface="Arial Narrow" panose="020B0606020202030204" pitchFamily="34" charset="0"/>
              </a:rPr>
              <a:t>-</a:t>
            </a:r>
            <a:r>
              <a:rPr lang="en-US" dirty="0" smtClean="0">
                <a:latin typeface="Arial Narrow" panose="020B0606020202030204" pitchFamily="34" charset="0"/>
              </a:rPr>
              <a:t> B. Boehm, 1985</a:t>
            </a:r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1028" name="Picture 4" descr="https://www.safaribooksonline.com/library/view/agile-and-iterative/0131111558/graphics/05fig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240" y="2407741"/>
            <a:ext cx="3396211" cy="2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పాఠంపెట్టె 5"/>
          <p:cNvSpPr txBox="1"/>
          <p:nvPr/>
        </p:nvSpPr>
        <p:spPr>
          <a:xfrm>
            <a:off x="589969" y="1846299"/>
            <a:ext cx="4084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“45% of Features never used and ~20% rarely used”</a:t>
            </a:r>
            <a:endParaRPr lang="en-IN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399556" y="75609"/>
            <a:ext cx="6537960" cy="582930"/>
          </a:xfrm>
        </p:spPr>
        <p:txBody>
          <a:bodyPr/>
          <a:lstStyle/>
          <a:p>
            <a:r>
              <a:rPr lang="en-US" sz="2000" dirty="0" smtClean="0"/>
              <a:t>Incremental &amp; Iterative Development (IID) is The Way To Go</a:t>
            </a:r>
            <a:endParaRPr lang="en-IN" sz="2000" dirty="0"/>
          </a:p>
        </p:txBody>
      </p:sp>
      <p:pic>
        <p:nvPicPr>
          <p:cNvPr id="2050" name="Picture 2" descr="https://www.safaribooksonline.com/library/view/agile-and-iterative/0131111558/graphics/05fig0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682" y="816278"/>
            <a:ext cx="5414105" cy="20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safaribooksonline.com/library/view/agile-and-iterative/0131111558/graphics/05fig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1580" y="2691830"/>
            <a:ext cx="5240960" cy="223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పాఠంపెట్టె 3"/>
          <p:cNvSpPr txBox="1"/>
          <p:nvPr/>
        </p:nvSpPr>
        <p:spPr>
          <a:xfrm>
            <a:off x="1025139" y="2851981"/>
            <a:ext cx="21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Risk Profile in Waterfall Model</a:t>
            </a:r>
            <a:endParaRPr lang="en-IN" sz="14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పాఠంపెట్టె 6"/>
          <p:cNvSpPr txBox="1"/>
          <p:nvPr/>
        </p:nvSpPr>
        <p:spPr>
          <a:xfrm>
            <a:off x="1996796" y="380815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Risk Profile in IID</a:t>
            </a:r>
            <a:endParaRPr lang="en-IN" sz="14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పాఠంపెట్టె 7"/>
          <p:cNvSpPr txBox="1"/>
          <p:nvPr/>
        </p:nvSpPr>
        <p:spPr>
          <a:xfrm>
            <a:off x="399556" y="4456552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Source: (T1-Chap 5)</a:t>
            </a:r>
            <a:endParaRPr lang="en-IN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3" y="116706"/>
            <a:ext cx="6905369" cy="582930"/>
          </a:xfrm>
        </p:spPr>
        <p:txBody>
          <a:bodyPr/>
          <a:lstStyle/>
          <a:p>
            <a:r>
              <a:rPr lang="en-US" dirty="0" smtClean="0"/>
              <a:t>Identifying Product Requirements in Agile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45443" y="699636"/>
            <a:ext cx="6252960" cy="4114800"/>
          </a:xfrm>
        </p:spPr>
        <p:txBody>
          <a:bodyPr/>
          <a:lstStyle/>
          <a:p>
            <a:pPr algn="l"/>
            <a:r>
              <a:rPr lang="en-US" sz="1600" dirty="0" smtClean="0"/>
              <a:t>From the Product Roadmap, arrive at Initial Set of High-priority Requirements</a:t>
            </a:r>
            <a:endParaRPr lang="en-IN" sz="1600" dirty="0" smtClean="0"/>
          </a:p>
          <a:p>
            <a:pPr lvl="1"/>
            <a:r>
              <a:rPr lang="en-IN" sz="1400" b="0" dirty="0" smtClean="0"/>
              <a:t>Product Roadmap </a:t>
            </a:r>
            <a:r>
              <a:rPr lang="en-IN" sz="1400" b="0" dirty="0" smtClean="0">
                <a:sym typeface="Wingdings" panose="05000000000000000000" pitchFamily="2" charset="2"/>
              </a:rPr>
              <a:t> Requirements  Releases  Sprints</a:t>
            </a:r>
          </a:p>
          <a:p>
            <a:pPr algn="l"/>
            <a:r>
              <a:rPr lang="en-IN" sz="1600" dirty="0" smtClean="0">
                <a:sym typeface="Wingdings" panose="05000000000000000000" pitchFamily="2" charset="2"/>
              </a:rPr>
              <a:t>Requirements  Logical Groups</a:t>
            </a:r>
            <a:r>
              <a:rPr lang="en-IN" sz="1600" dirty="0" smtClean="0"/>
              <a:t> </a:t>
            </a:r>
          </a:p>
          <a:p>
            <a:pPr algn="l"/>
            <a:r>
              <a:rPr lang="en-US" sz="1600" dirty="0" smtClean="0"/>
              <a:t>Decompose Requirements into:  (level of detailing depends on early product definition)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Themes</a:t>
            </a:r>
            <a:r>
              <a:rPr lang="en-US" sz="1400" b="0" dirty="0" smtClean="0"/>
              <a:t>: logical grouping of features into Themes (Requirements at the highest level, e.g., Account Info, Transactions, Support functions,…)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Features</a:t>
            </a:r>
            <a:r>
              <a:rPr lang="en-US" sz="1400" b="0" dirty="0" smtClean="0"/>
              <a:t>: describe capability of the Product (part of the Product, </a:t>
            </a:r>
            <a:r>
              <a:rPr lang="en-US" sz="1400" b="0" dirty="0" err="1" smtClean="0"/>
              <a:t>e.g</a:t>
            </a:r>
            <a:r>
              <a:rPr lang="en-US" sz="1400" b="0" dirty="0" smtClean="0"/>
              <a:t>, view balance, pay bills, reset password, transfer money,…)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Epic User Stories</a:t>
            </a:r>
            <a:r>
              <a:rPr lang="en-US" sz="1400" b="0" dirty="0" smtClean="0"/>
              <a:t>: large set of Requirements that support a Feature containing multiple 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User Stories</a:t>
            </a:r>
            <a:r>
              <a:rPr lang="en-US" sz="1400" b="0" dirty="0" smtClean="0"/>
              <a:t>: containing single action enough to start implementing (~ use-cases, scenarios)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Tasks</a:t>
            </a:r>
            <a:r>
              <a:rPr lang="en-US" sz="1400" b="0" dirty="0" smtClean="0"/>
              <a:t>: execution steps required to develop a story; breakdown User Story into Tasks during Sprint planning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గీతలు వేసిన కుడి బాణం 3"/>
          <p:cNvSpPr/>
          <p:nvPr/>
        </p:nvSpPr>
        <p:spPr>
          <a:xfrm rot="5400000">
            <a:off x="5729622" y="3304924"/>
            <a:ext cx="1665990" cy="1284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సమూహం 5"/>
          <p:cNvGrpSpPr/>
          <p:nvPr/>
        </p:nvGrpSpPr>
        <p:grpSpPr>
          <a:xfrm>
            <a:off x="6558721" y="919299"/>
            <a:ext cx="2222469" cy="1425654"/>
            <a:chOff x="6558721" y="919299"/>
            <a:chExt cx="2222469" cy="1425654"/>
          </a:xfrm>
        </p:grpSpPr>
        <p:pic>
          <p:nvPicPr>
            <p:cNvPr id="5124" name="Picture 4" descr="Image result for user stories in agile sticky notes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21" y="919299"/>
              <a:ext cx="2222469" cy="134101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దీర్ఘచతురస్రం 4"/>
            <p:cNvSpPr/>
            <p:nvPr/>
          </p:nvSpPr>
          <p:spPr>
            <a:xfrm>
              <a:off x="7536940" y="2144898"/>
              <a:ext cx="124425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N" sz="700" dirty="0" smtClean="0">
                  <a:latin typeface="Arial Narrow" panose="020B0606020202030204" pitchFamily="34" charset="0"/>
                </a:rPr>
                <a:t>Source: http</a:t>
              </a:r>
              <a:r>
                <a:rPr lang="en-IN" sz="700" dirty="0">
                  <a:latin typeface="Arial Narrow" panose="020B0606020202030204" pitchFamily="34" charset="0"/>
                </a:rPr>
                <a:t>://eleventwenty.com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2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i="1" dirty="0" smtClean="0"/>
              <a:t>Product-backlog</a:t>
            </a:r>
            <a:endParaRPr lang="en-IN" i="1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732655" cy="4114800"/>
          </a:xfrm>
        </p:spPr>
        <p:txBody>
          <a:bodyPr/>
          <a:lstStyle/>
          <a:p>
            <a:pPr algn="l"/>
            <a:r>
              <a:rPr lang="en-US" sz="1600" dirty="0" smtClean="0"/>
              <a:t>Product-backlog comes to life soon after identification of first Requirement (Theme/Feature/Story)</a:t>
            </a:r>
          </a:p>
          <a:p>
            <a:pPr algn="l"/>
            <a:r>
              <a:rPr lang="en-US" sz="1600" dirty="0" smtClean="0"/>
              <a:t>User Story - an Expression of Requirement of Business Value</a:t>
            </a:r>
          </a:p>
          <a:p>
            <a:pPr algn="l"/>
            <a:r>
              <a:rPr lang="en-US" sz="1600" dirty="0" smtClean="0"/>
              <a:t>Group Features (into Themes) by Technical similarity, Usage flow, Business need, etc.</a:t>
            </a:r>
          </a:p>
          <a:p>
            <a:pPr algn="l"/>
            <a:r>
              <a:rPr lang="en-US" sz="1600" dirty="0" smtClean="0"/>
              <a:t>Use Index cards / Sticky Post-it notes for easy shuffling between Themes, Sprints and Product back-logs</a:t>
            </a:r>
          </a:p>
          <a:p>
            <a:pPr algn="l"/>
            <a:r>
              <a:rPr lang="en-US" sz="1600" dirty="0" smtClean="0"/>
              <a:t>A Meeting of Stakeholders (Customer) for Identifying and Grouping of Requirements</a:t>
            </a:r>
          </a:p>
          <a:p>
            <a:pPr algn="l"/>
            <a:endParaRPr lang="en-IN" sz="1600" dirty="0"/>
          </a:p>
        </p:txBody>
      </p:sp>
      <p:grpSp>
        <p:nvGrpSpPr>
          <p:cNvPr id="6" name="సమూహం 5"/>
          <p:cNvGrpSpPr/>
          <p:nvPr/>
        </p:nvGrpSpPr>
        <p:grpSpPr>
          <a:xfrm>
            <a:off x="3267182" y="3277457"/>
            <a:ext cx="5115599" cy="1615690"/>
            <a:chOff x="3955550" y="3277457"/>
            <a:chExt cx="5115599" cy="1615690"/>
          </a:xfrm>
        </p:grpSpPr>
        <p:pic>
          <p:nvPicPr>
            <p:cNvPr id="4" name="Picture 2" descr="Image result for user stories in agi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550" y="3277457"/>
              <a:ext cx="5115599" cy="1591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దీర్ఘచతురస్రం 4"/>
            <p:cNvSpPr/>
            <p:nvPr/>
          </p:nvSpPr>
          <p:spPr>
            <a:xfrm>
              <a:off x="3955550" y="4677703"/>
              <a:ext cx="171072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smtClean="0">
                  <a:latin typeface="Arial Narrow" panose="020B0606020202030204" pitchFamily="34" charset="0"/>
                </a:rPr>
                <a:t>Source courtesy: http</a:t>
              </a:r>
              <a:r>
                <a:rPr lang="en-IN" sz="800" dirty="0">
                  <a:latin typeface="Arial Narrow" panose="020B0606020202030204" pitchFamily="34" charset="0"/>
                </a:rPr>
                <a:t>://www.bloomy.com</a:t>
              </a:r>
            </a:p>
          </p:txBody>
        </p:sp>
      </p:grpSp>
      <p:pic>
        <p:nvPicPr>
          <p:cNvPr id="7" name="Picture 2" descr="Image result for user stories in agile sticky notes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06975" y="1047963"/>
            <a:ext cx="1709246" cy="126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3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పాఠంపెట్టె 1"/>
          <p:cNvSpPr txBox="1"/>
          <p:nvPr/>
        </p:nvSpPr>
        <p:spPr>
          <a:xfrm>
            <a:off x="2198670" y="2496620"/>
            <a:ext cx="546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Size/Effort </a:t>
            </a:r>
            <a:r>
              <a:rPr lang="en-US" sz="2800" dirty="0" smtClean="0">
                <a:solidFill>
                  <a:srgbClr val="002060"/>
                </a:solidFill>
              </a:rPr>
              <a:t>Estimation</a:t>
            </a:r>
            <a:r>
              <a:rPr lang="en-US" sz="2800" dirty="0" smtClean="0"/>
              <a:t> in Agile  </a:t>
            </a:r>
            <a:r>
              <a:rPr lang="en-US" sz="2800" dirty="0" smtClean="0">
                <a:sym typeface="Wingdings" panose="05000000000000000000" pitchFamily="2" charset="2"/>
              </a:rPr>
              <a:t> 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Relative Effort Estimation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1" y="754380"/>
            <a:ext cx="6650462" cy="4114800"/>
          </a:xfrm>
        </p:spPr>
        <p:txBody>
          <a:bodyPr/>
          <a:lstStyle/>
          <a:p>
            <a:pPr algn="l"/>
            <a:r>
              <a:rPr lang="en-US" dirty="0" smtClean="0"/>
              <a:t>Estimation &amp; Ordering of Requirements commence soon after they are identified and arranged into logical Groups</a:t>
            </a:r>
          </a:p>
          <a:p>
            <a:pPr algn="l"/>
            <a:r>
              <a:rPr lang="en-US" i="1" dirty="0" smtClean="0"/>
              <a:t>Effort</a:t>
            </a:r>
            <a:r>
              <a:rPr lang="en-US" dirty="0" smtClean="0"/>
              <a:t> in Agile is not exact quantitative estimate, but an assessment of the </a:t>
            </a:r>
            <a:r>
              <a:rPr lang="en-US" i="1" dirty="0" smtClean="0"/>
              <a:t>ease or difficulty </a:t>
            </a:r>
            <a:r>
              <a:rPr lang="en-US" dirty="0" smtClean="0"/>
              <a:t>of implementing the Requirement</a:t>
            </a:r>
          </a:p>
          <a:p>
            <a:pPr algn="l"/>
            <a:r>
              <a:rPr lang="en-US" dirty="0" smtClean="0"/>
              <a:t>Ordering and Prioritizing is about determining its </a:t>
            </a:r>
            <a:r>
              <a:rPr lang="en-US" i="1" dirty="0" smtClean="0"/>
              <a:t>value</a:t>
            </a:r>
            <a:r>
              <a:rPr lang="en-US" dirty="0" smtClean="0"/>
              <a:t> in relation to other Requirements</a:t>
            </a:r>
          </a:p>
          <a:p>
            <a:pPr algn="l"/>
            <a:r>
              <a:rPr lang="en-US" i="1" dirty="0" smtClean="0"/>
              <a:t>Value</a:t>
            </a:r>
            <a:r>
              <a:rPr lang="en-US" dirty="0" smtClean="0"/>
              <a:t> implies how beneficial (customer value proposition) the Requirement is to the Product (when released to users)</a:t>
            </a:r>
          </a:p>
          <a:p>
            <a:pPr algn="l"/>
            <a:r>
              <a:rPr lang="en-US" dirty="0" smtClean="0"/>
              <a:t>Ordering of Requirements considers logical dependencies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3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16&quot;&gt;&lt;object type=&quot;3&quot; unique_id=&quot;10017&quot;&gt;&lt;property id=&quot;20148&quot; value=&quot;5&quot;/&gt;&lt;property id=&quot;20300&quot; value=&quot;Slide 1&quot;/&gt;&lt;property id=&quot;20307&quot; value=&quot;381&quot;/&gt;&lt;/object&gt;&lt;object type=&quot;3&quot; unique_id=&quot;10051&quot;&gt;&lt;property id=&quot;20148&quot; value=&quot;5&quot;/&gt;&lt;property id=&quot;20300&quot; value=&quot;Slide 2&quot;/&gt;&lt;property id=&quot;20307&quot; value=&quot;386&quot;/&gt;&lt;/object&gt;&lt;object type=&quot;3&quot; unique_id=&quot;10052&quot;&gt;&lt;property id=&quot;20148&quot; value=&quot;5&quot;/&gt;&lt;property id=&quot;20300&quot; value=&quot;Slide 3&quot;/&gt;&lt;property id=&quot;20307&quot; value=&quot;38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bits.thmx</Template>
  <TotalTime>7554</TotalTime>
  <Words>1205</Words>
  <Application>Microsoft Office PowerPoint</Application>
  <PresentationFormat>తెరపై ప్రదర్శన (16:9)</PresentationFormat>
  <Paragraphs>99</Paragraphs>
  <Slides>16</Slides>
  <Notes>0</Notes>
  <HiddenSlides>0</HiddenSlides>
  <MMClips>0</MMClips>
  <ScaleCrop>false</ScaleCrop>
  <HeadingPairs>
    <vt:vector size="6" baseType="variant">
      <vt:variant>
        <vt:lpstr>ఉపయోగించిన ఫాంట్‌లు</vt:lpstr>
      </vt:variant>
      <vt:variant>
        <vt:i4>5</vt:i4>
      </vt:variant>
      <vt:variant>
        <vt:lpstr>నేపథ్యం</vt:lpstr>
      </vt:variant>
      <vt:variant>
        <vt:i4>1</vt:i4>
      </vt:variant>
      <vt:variant>
        <vt:lpstr>స్లయిడ్ శీర్షికలు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Courier New</vt:lpstr>
      <vt:lpstr>Wingdings</vt:lpstr>
      <vt:lpstr>BITS_PPT_template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కోనేరు గోపాలకృష్ణ</cp:lastModifiedBy>
  <cp:revision>413</cp:revision>
  <dcterms:created xsi:type="dcterms:W3CDTF">2015-06-09T08:31:04Z</dcterms:created>
  <dcterms:modified xsi:type="dcterms:W3CDTF">2018-02-12T04:10:14Z</dcterms:modified>
</cp:coreProperties>
</file>