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388" r:id="rId2"/>
    <p:sldId id="390" r:id="rId3"/>
    <p:sldId id="396" r:id="rId4"/>
    <p:sldId id="432" r:id="rId5"/>
    <p:sldId id="433" r:id="rId6"/>
    <p:sldId id="435" r:id="rId7"/>
    <p:sldId id="436" r:id="rId8"/>
    <p:sldId id="441" r:id="rId9"/>
    <p:sldId id="437" r:id="rId10"/>
    <p:sldId id="438" r:id="rId11"/>
    <p:sldId id="439" r:id="rId12"/>
    <p:sldId id="440" r:id="rId13"/>
    <p:sldId id="442" r:id="rId14"/>
    <p:sldId id="443" r:id="rId15"/>
    <p:sldId id="444" r:id="rId16"/>
    <p:sldId id="445" r:id="rId17"/>
    <p:sldId id="446" r:id="rId18"/>
    <p:sldId id="395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22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Release Planning in Agile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Stage-2: Holistic Product Roadmap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19" y="754380"/>
            <a:ext cx="5612773" cy="4114800"/>
          </a:xfrm>
        </p:spPr>
        <p:txBody>
          <a:bodyPr/>
          <a:lstStyle/>
          <a:p>
            <a:pPr algn="l"/>
            <a:r>
              <a:rPr lang="en-US" dirty="0" smtClean="0"/>
              <a:t>Derived from Project Vision</a:t>
            </a:r>
          </a:p>
          <a:p>
            <a:pPr algn="l"/>
            <a:r>
              <a:rPr lang="en-US" dirty="0" smtClean="0"/>
              <a:t>Identify Requirements that </a:t>
            </a:r>
            <a:r>
              <a:rPr lang="en-US" u="sng" dirty="0" smtClean="0"/>
              <a:t>Define</a:t>
            </a:r>
            <a:r>
              <a:rPr lang="en-US" dirty="0" smtClean="0"/>
              <a:t> Product Roadmap</a:t>
            </a:r>
          </a:p>
          <a:p>
            <a:pPr algn="l"/>
            <a:r>
              <a:rPr lang="en-US" dirty="0" smtClean="0"/>
              <a:t>Arrange Requirements into </a:t>
            </a:r>
            <a:r>
              <a:rPr lang="en-US" u="sng" dirty="0" smtClean="0"/>
              <a:t>Logical Groups</a:t>
            </a:r>
          </a:p>
          <a:p>
            <a:pPr algn="l"/>
            <a:r>
              <a:rPr lang="en-US" u="sng" dirty="0" smtClean="0"/>
              <a:t>Estimate </a:t>
            </a:r>
            <a:r>
              <a:rPr lang="en-US" dirty="0" smtClean="0"/>
              <a:t>Effort and </a:t>
            </a:r>
            <a:r>
              <a:rPr lang="en-US" u="sng" dirty="0" smtClean="0"/>
              <a:t>Prioritize</a:t>
            </a:r>
            <a:r>
              <a:rPr lang="en-US" dirty="0" smtClean="0"/>
              <a:t> Requirements</a:t>
            </a:r>
          </a:p>
          <a:p>
            <a:pPr algn="l"/>
            <a:r>
              <a:rPr lang="en-US" dirty="0" smtClean="0"/>
              <a:t>Set </a:t>
            </a:r>
            <a:r>
              <a:rPr lang="en-US" u="sng" dirty="0" smtClean="0"/>
              <a:t>High-level Time-frame </a:t>
            </a:r>
            <a:r>
              <a:rPr lang="en-US" dirty="0" smtClean="0"/>
              <a:t>for each Group of Requirements</a:t>
            </a:r>
          </a:p>
          <a:p>
            <a:pPr algn="l"/>
            <a:r>
              <a:rPr lang="en-US" dirty="0" smtClean="0"/>
              <a:t>Beginning of the Creation of </a:t>
            </a:r>
            <a:r>
              <a:rPr lang="en-US" u="sng" dirty="0" smtClean="0"/>
              <a:t>Product-Backlog</a:t>
            </a:r>
          </a:p>
          <a:p>
            <a:pPr algn="l"/>
            <a:endParaRPr lang="en-US" dirty="0"/>
          </a:p>
          <a:p>
            <a:pPr algn="l">
              <a:buFont typeface="Wingdings" panose="05000000000000000000" pitchFamily="2" charset="2"/>
              <a:buChar char="è"/>
            </a:pPr>
            <a:r>
              <a:rPr lang="en-US" sz="1600" dirty="0" smtClean="0"/>
              <a:t>Update the Product Roadmap throughout the Project (unlike Project Vision)</a:t>
            </a:r>
            <a:endParaRPr lang="en-IN" sz="1600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88" y="1437113"/>
            <a:ext cx="3176876" cy="27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Stage-3: Release Planning 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5068242" cy="4114800"/>
          </a:xfrm>
        </p:spPr>
        <p:txBody>
          <a:bodyPr/>
          <a:lstStyle/>
          <a:p>
            <a:pPr algn="l"/>
            <a:r>
              <a:rPr lang="en-US" sz="1500" dirty="0" smtClean="0"/>
              <a:t>Elaboration of Project Roadmap into Details</a:t>
            </a:r>
          </a:p>
          <a:p>
            <a:pPr algn="l"/>
            <a:r>
              <a:rPr lang="en-US" sz="1500" dirty="0" smtClean="0"/>
              <a:t>A Release is a </a:t>
            </a:r>
            <a:r>
              <a:rPr lang="en-US" sz="1500" i="1" dirty="0" smtClean="0"/>
              <a:t>Minimum set </a:t>
            </a:r>
            <a:r>
              <a:rPr lang="en-US" sz="1500" dirty="0" smtClean="0"/>
              <a:t>of Marketable Requirements</a:t>
            </a:r>
          </a:p>
          <a:p>
            <a:pPr algn="l"/>
            <a:r>
              <a:rPr lang="en-US" sz="1500" dirty="0" smtClean="0"/>
              <a:t>Requirements Breakdown Structure (WBS) by granular Decomposition</a:t>
            </a:r>
          </a:p>
          <a:p>
            <a:pPr algn="l"/>
            <a:r>
              <a:rPr lang="en-US" sz="1500" dirty="0" smtClean="0"/>
              <a:t>“Epic-story ..</a:t>
            </a:r>
            <a:r>
              <a:rPr lang="en-US" sz="1500" dirty="0" smtClean="0">
                <a:sym typeface="Wingdings" panose="05000000000000000000" pitchFamily="2" charset="2"/>
              </a:rPr>
              <a:t> User-stories”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User-story: Simple Description of Requirements (user-walkthrough or benefit statement)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Create </a:t>
            </a:r>
            <a:r>
              <a:rPr lang="en-US" sz="1500" i="1" dirty="0" smtClean="0">
                <a:sym typeface="Wingdings" panose="05000000000000000000" pitchFamily="2" charset="2"/>
              </a:rPr>
              <a:t>Personas</a:t>
            </a:r>
            <a:r>
              <a:rPr lang="en-US" sz="1500" dirty="0" smtClean="0">
                <a:sym typeface="Wingdings" panose="05000000000000000000" pitchFamily="2" charset="2"/>
              </a:rPr>
              <a:t> for each Class of Users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Identify each Story by ID and set a Value (in terms of benefits or priority)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Estimate Effort for each Story (“story points”)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Document on Index-cards or Post-it Notes</a:t>
            </a:r>
          </a:p>
          <a:p>
            <a:pPr algn="l"/>
            <a:r>
              <a:rPr lang="en-US" sz="1500" dirty="0" smtClean="0"/>
              <a:t>Product Owner manages the Stories</a:t>
            </a:r>
          </a:p>
          <a:p>
            <a:pPr algn="l"/>
            <a:r>
              <a:rPr lang="en-US" sz="1500" dirty="0" smtClean="0"/>
              <a:t>Break Stories further into detailed Features/Tasks for Sprint Planning, </a:t>
            </a:r>
          </a:p>
          <a:p>
            <a:pPr algn="l"/>
            <a:endParaRPr lang="en-IN" sz="1500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76" y="1824927"/>
            <a:ext cx="3659660" cy="22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Stage-4: Sprint Planning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19" y="754380"/>
            <a:ext cx="8006651" cy="4114800"/>
          </a:xfrm>
        </p:spPr>
        <p:txBody>
          <a:bodyPr/>
          <a:lstStyle/>
          <a:p>
            <a:pPr algn="l"/>
            <a:r>
              <a:rPr lang="en-US" sz="1500" dirty="0" smtClean="0"/>
              <a:t>A Sprint is a consistent (fixed-length ~ 1-4weeks) Iteration of Time in which Product takes Demonstrable Shape </a:t>
            </a:r>
          </a:p>
          <a:p>
            <a:pPr algn="l"/>
            <a:r>
              <a:rPr lang="en-US" sz="1500" dirty="0" smtClean="0"/>
              <a:t>Sprint Backlog: List of User-stories (prioritized) with detailed WBS and Time-estimates</a:t>
            </a:r>
          </a:p>
          <a:p>
            <a:pPr algn="l"/>
            <a:r>
              <a:rPr lang="en-US" sz="1500" dirty="0" smtClean="0"/>
              <a:t>Each Task to be completed in 1-2 days max (no over-committing, reduce Scope if necessary)</a:t>
            </a:r>
          </a:p>
          <a:p>
            <a:pPr algn="l"/>
            <a:r>
              <a:rPr lang="en-US" sz="1500" dirty="0" smtClean="0"/>
              <a:t>Task Done </a:t>
            </a:r>
            <a:r>
              <a:rPr lang="en-US" sz="1500" dirty="0" smtClean="0">
                <a:sym typeface="Wingdings" panose="05000000000000000000" pitchFamily="2" charset="2"/>
              </a:rPr>
              <a:t> Developed, Integrated, Tested and Documented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Development Team work only on one Requirement (Story/Tasks) at a time</a:t>
            </a:r>
            <a:endParaRPr lang="en-US" sz="1500" dirty="0" smtClean="0"/>
          </a:p>
          <a:p>
            <a:pPr algn="l"/>
            <a:r>
              <a:rPr lang="en-US" sz="1500" dirty="0" smtClean="0"/>
              <a:t>Only the Development Team can modify the Sprint Backlog</a:t>
            </a:r>
          </a:p>
          <a:p>
            <a:pPr algn="l"/>
            <a:r>
              <a:rPr lang="en-US" sz="1500" dirty="0" smtClean="0"/>
              <a:t>Each Sprint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Sprint Planning (max. 2 hours at the beginning of every week)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Daily Scrum Meeting (standup meeting for 15-20mins)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Development (bulk of the effort in Sprint)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Sprint Review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Sprint Retrospective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4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Stage-5: Daily Scrum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7236089" cy="4114800"/>
          </a:xfrm>
        </p:spPr>
        <p:txBody>
          <a:bodyPr/>
          <a:lstStyle/>
          <a:p>
            <a:pPr algn="l"/>
            <a:r>
              <a:rPr lang="en-US" dirty="0" smtClean="0"/>
              <a:t>Each Day can be a Planning/</a:t>
            </a:r>
            <a:r>
              <a:rPr lang="en-US" dirty="0" err="1" smtClean="0"/>
              <a:t>Replanning</a:t>
            </a:r>
            <a:r>
              <a:rPr lang="en-US" dirty="0" smtClean="0"/>
              <a:t> Day (Daily Scrum meeting)</a:t>
            </a:r>
          </a:p>
          <a:p>
            <a:pPr algn="l"/>
            <a:r>
              <a:rPr lang="en-US" dirty="0" smtClean="0"/>
              <a:t>Daily Scrum Meeting to be Brief (~15-20mins Standup)</a:t>
            </a:r>
          </a:p>
          <a:p>
            <a:pPr algn="l"/>
            <a:r>
              <a:rPr lang="en-US" dirty="0" smtClean="0"/>
              <a:t>Scrum Master to facilitate the meeting (review progress, roadblocks,…)</a:t>
            </a:r>
          </a:p>
          <a:p>
            <a:pPr algn="l"/>
            <a:r>
              <a:rPr lang="en-US" dirty="0" smtClean="0"/>
              <a:t>Participants: Product Owner, Development Team and Scrum Master </a:t>
            </a:r>
          </a:p>
          <a:p>
            <a:pPr algn="l"/>
            <a:r>
              <a:rPr lang="en-US" dirty="0" smtClean="0"/>
              <a:t>Focus of Meeting: Coordinate/Prioritize (Not to solve Problems)</a:t>
            </a:r>
          </a:p>
          <a:p>
            <a:pPr algn="l"/>
            <a:r>
              <a:rPr lang="en-US" dirty="0" smtClean="0"/>
              <a:t>Update Sprint Backlog Daily (at the end of the meeting) and make it visible to everyone in the team</a:t>
            </a:r>
          </a:p>
          <a:p>
            <a:pPr algn="l"/>
            <a:endParaRPr lang="en-IN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29" y="3281415"/>
            <a:ext cx="3219028" cy="14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Stage-6: Sprint Review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321689" cy="4114800"/>
          </a:xfrm>
        </p:spPr>
        <p:txBody>
          <a:bodyPr/>
          <a:lstStyle/>
          <a:p>
            <a:pPr algn="l"/>
            <a:r>
              <a:rPr lang="en-US" dirty="0" smtClean="0"/>
              <a:t>Sprint Review Meeting at the end of each Sprint to review and demonstrate User-stories that were completed during the Sprint</a:t>
            </a:r>
          </a:p>
          <a:p>
            <a:pPr algn="l"/>
            <a:r>
              <a:rPr lang="en-US" dirty="0" smtClean="0"/>
              <a:t>Entire Team (Product Owner, Development Team, Stakeholders and Scrum Master) participates</a:t>
            </a:r>
          </a:p>
          <a:p>
            <a:pPr algn="l"/>
            <a:r>
              <a:rPr lang="en-US" dirty="0" smtClean="0"/>
              <a:t>Product Owner confirms Status of Completion of Sprint (ready for Release of partial-working product)</a:t>
            </a:r>
          </a:p>
          <a:p>
            <a:pPr algn="l"/>
            <a:r>
              <a:rPr lang="en-US" dirty="0" smtClean="0"/>
              <a:t>Invites Feedback from all Stakeholders</a:t>
            </a:r>
          </a:p>
          <a:p>
            <a:pPr algn="l"/>
            <a:r>
              <a:rPr lang="en-US" dirty="0" smtClean="0"/>
              <a:t>Scrum Master to update Product-</a:t>
            </a:r>
            <a:r>
              <a:rPr lang="en-US" dirty="0"/>
              <a:t>b</a:t>
            </a:r>
            <a:r>
              <a:rPr lang="en-US" dirty="0" smtClean="0"/>
              <a:t>acklog for the next Sprint Planning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Stage-7: Sprint Retrospective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19" y="754380"/>
            <a:ext cx="6509085" cy="4114800"/>
          </a:xfrm>
        </p:spPr>
        <p:txBody>
          <a:bodyPr/>
          <a:lstStyle/>
          <a:p>
            <a:pPr algn="l"/>
            <a:r>
              <a:rPr lang="en-US" dirty="0" smtClean="0"/>
              <a:t>Post Sprint Meeting (Scrum Master, Development Team and Product Owner) to discuss </a:t>
            </a:r>
            <a:r>
              <a:rPr lang="en-US" i="1" dirty="0" smtClean="0"/>
              <a:t>the experience </a:t>
            </a:r>
            <a:r>
              <a:rPr lang="en-US" dirty="0" smtClean="0"/>
              <a:t>of the Sprint – What went right and what went wrong</a:t>
            </a:r>
          </a:p>
          <a:p>
            <a:pPr algn="l"/>
            <a:r>
              <a:rPr lang="en-US" dirty="0" smtClean="0"/>
              <a:t>Focus is on Continuous Improvement of the </a:t>
            </a:r>
            <a:r>
              <a:rPr lang="en-US" i="1" dirty="0" smtClean="0"/>
              <a:t>Process </a:t>
            </a:r>
            <a:r>
              <a:rPr lang="en-US" dirty="0" smtClean="0"/>
              <a:t>to improve </a:t>
            </a:r>
            <a:r>
              <a:rPr lang="en-US" i="1" dirty="0" smtClean="0"/>
              <a:t>Efficiency </a:t>
            </a:r>
            <a:r>
              <a:rPr lang="en-US" dirty="0" smtClean="0"/>
              <a:t>and</a:t>
            </a:r>
            <a:r>
              <a:rPr lang="en-US" i="1" dirty="0" smtClean="0"/>
              <a:t> Velocity </a:t>
            </a:r>
            <a:r>
              <a:rPr lang="en-US" dirty="0" smtClean="0"/>
              <a:t>of throughput</a:t>
            </a:r>
          </a:p>
          <a:p>
            <a:pPr algn="l"/>
            <a:r>
              <a:rPr lang="en-US" dirty="0" smtClean="0"/>
              <a:t>Adapt Scrum Processes to improve morale of Team and their Work-life balance</a:t>
            </a:r>
          </a:p>
          <a:p>
            <a:pPr algn="l"/>
            <a:r>
              <a:rPr lang="en-US" dirty="0" smtClean="0"/>
              <a:t>Lasting for ~45mins maximum for every week of the Sprint</a:t>
            </a:r>
          </a:p>
          <a:p>
            <a:pPr algn="l"/>
            <a:r>
              <a:rPr lang="en-US" dirty="0" smtClean="0"/>
              <a:t>Opportunity to </a:t>
            </a:r>
            <a:r>
              <a:rPr lang="en-US" i="1" dirty="0" smtClean="0"/>
              <a:t>Inspect and Adapt  </a:t>
            </a:r>
            <a:r>
              <a:rPr lang="en-US" dirty="0" smtClean="0"/>
              <a:t>(Plan-Do-Inspect-Adapt) Scrum Process</a:t>
            </a:r>
          </a:p>
          <a:p>
            <a:pPr algn="l"/>
            <a:endParaRPr lang="en-US" dirty="0" smtClean="0"/>
          </a:p>
          <a:p>
            <a:pPr algn="l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13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Preparing for Release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876493" cy="4114800"/>
          </a:xfrm>
        </p:spPr>
        <p:txBody>
          <a:bodyPr/>
          <a:lstStyle/>
          <a:p>
            <a:pPr algn="l"/>
            <a:r>
              <a:rPr lang="en-US" dirty="0" smtClean="0"/>
              <a:t>End of every Sprint to be </a:t>
            </a:r>
            <a:r>
              <a:rPr lang="en-US" i="1" dirty="0" smtClean="0"/>
              <a:t>Working and Demonstrable </a:t>
            </a:r>
            <a:r>
              <a:rPr lang="en-US" dirty="0" smtClean="0"/>
              <a:t>Product</a:t>
            </a:r>
          </a:p>
          <a:p>
            <a:pPr algn="l"/>
            <a:r>
              <a:rPr lang="en-US" dirty="0" smtClean="0"/>
              <a:t>A Sprint outcome can be a Release Sprint meant for Customers</a:t>
            </a:r>
          </a:p>
          <a:p>
            <a:pPr algn="l"/>
            <a:r>
              <a:rPr lang="en-US" dirty="0" smtClean="0"/>
              <a:t>Sprint-backlog Items in a Release Sprint might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Creating User Documentation for the just finished Release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Testing of Key Non-Functional Requirements (Performance, Security, Load balancing,…)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Compliance with mandatory Organizational or Regulatory Procedures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 Integrating with existing Organization’s Enterprise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Preparing Deployment Package (Installation scripts, </a:t>
            </a:r>
            <a:r>
              <a:rPr lang="en-US" sz="1400" b="0" dirty="0" err="1" smtClean="0"/>
              <a:t>etc</a:t>
            </a:r>
            <a:r>
              <a:rPr lang="en-US" sz="1400" b="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Preparing a Release Note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 smtClean="0"/>
              <a:t>Note that Development for Regular Sprint is different that of Release Sprint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dirty="0" smtClean="0"/>
              <a:t>Sprint Review meeting for Release to include Customer and Key Stakeholders from Marketing and Operations as well </a:t>
            </a:r>
          </a:p>
        </p:txBody>
      </p:sp>
    </p:spTree>
    <p:extLst>
      <p:ext uri="{BB962C8B-B14F-4D97-AF65-F5344CB8AC3E}">
        <p14:creationId xmlns:p14="http://schemas.microsoft.com/office/powerpoint/2010/main" val="3184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Summary: Release Planning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615578" cy="2952560"/>
          </a:xfrm>
        </p:spPr>
        <p:txBody>
          <a:bodyPr/>
          <a:lstStyle/>
          <a:p>
            <a:pPr algn="l"/>
            <a:r>
              <a:rPr lang="en-US" sz="1700" dirty="0" smtClean="0"/>
              <a:t>Planning is Continuous in Agile – at every Stage in the Scrum Process (Release Planning, Daily Scrum, Sprint Review)</a:t>
            </a:r>
          </a:p>
          <a:p>
            <a:pPr algn="l"/>
            <a:r>
              <a:rPr lang="en-US" sz="1700" dirty="0" smtClean="0"/>
              <a:t>Each Release may span one or more Sprints</a:t>
            </a:r>
          </a:p>
          <a:p>
            <a:pPr algn="l"/>
            <a:r>
              <a:rPr lang="en-US" sz="1700" dirty="0" smtClean="0"/>
              <a:t>Agile Planning is planning for a pre-determined number of  Releases to Customers</a:t>
            </a:r>
          </a:p>
          <a:p>
            <a:pPr algn="l"/>
            <a:r>
              <a:rPr lang="en-US" sz="1700" dirty="0" smtClean="0"/>
              <a:t>Planning for Release involves more Tasks (Sprint-backlog) than for regular Sprint</a:t>
            </a:r>
          </a:p>
          <a:p>
            <a:pPr algn="l"/>
            <a:r>
              <a:rPr lang="en-US" sz="1700" dirty="0" smtClean="0"/>
              <a:t>Sprint Retrospective Meeting identifies Opportunities for Improvement in the Scrum Process and implements them before the next Sprint cycle</a:t>
            </a:r>
          </a:p>
          <a:p>
            <a:pPr algn="l"/>
            <a:endParaRPr lang="en-US" sz="1700" dirty="0" smtClean="0"/>
          </a:p>
          <a:p>
            <a:pPr algn="l"/>
            <a:endParaRPr lang="en-US" sz="1700" dirty="0" smtClean="0"/>
          </a:p>
          <a:p>
            <a:pPr algn="l"/>
            <a:endParaRPr lang="en-IN" sz="1700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1355966" y="3877061"/>
            <a:ext cx="494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More Meetings, More Sharing of Information/Feedback, Near-Real-Time Visibility into the Product, and finally ‘Unsurprising’ and Acceptable Product Release(s)!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1966622" y="877669"/>
            <a:ext cx="3869099" cy="1495661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u="sng" dirty="0" smtClean="0"/>
              <a:t>Release Planning in Agile Methods</a:t>
            </a:r>
          </a:p>
          <a:p>
            <a:pPr lvl="0"/>
            <a:r>
              <a:rPr lang="en-US" dirty="0" smtClean="0"/>
              <a:t>Characteristics of Agile Planning</a:t>
            </a:r>
          </a:p>
          <a:p>
            <a:pPr lvl="0"/>
            <a:r>
              <a:rPr lang="en-US" dirty="0" smtClean="0"/>
              <a:t>Stages of Agile Planning</a:t>
            </a:r>
            <a:endParaRPr lang="en-IN" dirty="0"/>
          </a:p>
          <a:p>
            <a:pPr lvl="0"/>
            <a:r>
              <a:rPr lang="en-US" dirty="0" smtClean="0"/>
              <a:t>Release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indtools.com/media/Diagrams/PDCA201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6818" y="2041828"/>
            <a:ext cx="2897313" cy="285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35170" y="44787"/>
            <a:ext cx="6537960" cy="582930"/>
          </a:xfrm>
        </p:spPr>
        <p:txBody>
          <a:bodyPr/>
          <a:lstStyle/>
          <a:p>
            <a:r>
              <a:rPr lang="en-US" dirty="0" smtClean="0"/>
              <a:t>Planning is </a:t>
            </a:r>
            <a:r>
              <a:rPr lang="en-US" i="1" dirty="0" smtClean="0"/>
              <a:t>Continuous</a:t>
            </a:r>
            <a:r>
              <a:rPr lang="en-US" dirty="0" smtClean="0"/>
              <a:t>! </a:t>
            </a:r>
          </a:p>
          <a:p>
            <a:r>
              <a:rPr lang="en-US" sz="2000" b="0" dirty="0" smtClean="0"/>
              <a:t>(Deming’s Continuous Improvement Cycle)</a:t>
            </a:r>
            <a:endParaRPr lang="en-IN" b="0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235170" y="918444"/>
            <a:ext cx="7306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is NOT a One-time Activity at the Beginning of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 of PDCA (Deming’s Cycle of Continuous Improvement)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PDCA vs. “Plan-the-Work, Work-the-Plan” (Waterfall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 Planning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Just-In-Time Planning / “Situational Planning”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Agile Planning is Continuous throughout the Project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Levels of Planning in Agile</a:t>
            </a:r>
            <a:endParaRPr lang="en-IN" dirty="0"/>
          </a:p>
        </p:txBody>
      </p:sp>
      <p:pic>
        <p:nvPicPr>
          <p:cNvPr id="2050" name="Picture 2" descr="Agile-SCRU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3530" y="2008512"/>
            <a:ext cx="57150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విషయ స్థాన సంగ్రహకం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9000" y="926613"/>
            <a:ext cx="2171902" cy="216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ఎడమ బాణం కాల్‌అవుట్ 7"/>
          <p:cNvSpPr/>
          <p:nvPr/>
        </p:nvSpPr>
        <p:spPr>
          <a:xfrm>
            <a:off x="2094461" y="1202076"/>
            <a:ext cx="3340568" cy="267128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Vision (1 – 3 years)</a:t>
            </a:r>
            <a:endParaRPr lang="en-IN" sz="1400" dirty="0"/>
          </a:p>
        </p:txBody>
      </p:sp>
      <p:sp>
        <p:nvSpPr>
          <p:cNvPr id="9" name="కుడి బాణం 8"/>
          <p:cNvSpPr/>
          <p:nvPr/>
        </p:nvSpPr>
        <p:spPr>
          <a:xfrm rot="2204777">
            <a:off x="1914794" y="2320471"/>
            <a:ext cx="2045180" cy="3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Planning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399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792354" cy="582930"/>
          </a:xfrm>
        </p:spPr>
        <p:txBody>
          <a:bodyPr/>
          <a:lstStyle/>
          <a:p>
            <a:r>
              <a:rPr lang="en-US" dirty="0" smtClean="0"/>
              <a:t>Planning at </a:t>
            </a:r>
            <a:r>
              <a:rPr lang="en-US" i="1" dirty="0" smtClean="0"/>
              <a:t>Every</a:t>
            </a:r>
            <a:r>
              <a:rPr lang="en-US" dirty="0" smtClean="0"/>
              <a:t> Stage in Agile (SCRUM)</a:t>
            </a:r>
            <a:endParaRPr lang="en-IN" dirty="0"/>
          </a:p>
        </p:txBody>
      </p:sp>
      <p:pic>
        <p:nvPicPr>
          <p:cNvPr id="7" name="విషయ స్థాన సంగ్రహకం 6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851" y="780835"/>
            <a:ext cx="5601628" cy="4220867"/>
          </a:xfrm>
        </p:spPr>
      </p:pic>
      <p:sp>
        <p:nvSpPr>
          <p:cNvPr id="8" name="పాఠంపెట్టె 7"/>
          <p:cNvSpPr txBox="1"/>
          <p:nvPr/>
        </p:nvSpPr>
        <p:spPr>
          <a:xfrm>
            <a:off x="6340013" y="4602823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(T2)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Key Characteristics of Agile Planning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321689" cy="4114800"/>
          </a:xfrm>
        </p:spPr>
        <p:txBody>
          <a:bodyPr/>
          <a:lstStyle/>
          <a:p>
            <a:pPr algn="l"/>
            <a:r>
              <a:rPr lang="en-US" dirty="0" smtClean="0"/>
              <a:t>Planning occurs at </a:t>
            </a:r>
            <a:r>
              <a:rPr lang="en-US" u="sng" dirty="0"/>
              <a:t>e</a:t>
            </a:r>
            <a:r>
              <a:rPr lang="en-US" u="sng" dirty="0" smtClean="0"/>
              <a:t>very</a:t>
            </a:r>
            <a:r>
              <a:rPr lang="en-US" dirty="0" smtClean="0"/>
              <a:t> Stage</a:t>
            </a:r>
          </a:p>
          <a:p>
            <a:pPr algn="l"/>
            <a:r>
              <a:rPr lang="en-US" dirty="0" smtClean="0"/>
              <a:t>Planning, like Development is </a:t>
            </a:r>
            <a:r>
              <a:rPr lang="en-US" u="sng" dirty="0" smtClean="0"/>
              <a:t>Iterative</a:t>
            </a:r>
          </a:p>
          <a:p>
            <a:pPr algn="l"/>
            <a:r>
              <a:rPr lang="en-US" u="sng" dirty="0" smtClean="0"/>
              <a:t>Just-enough and Just-in-Time</a:t>
            </a:r>
            <a:r>
              <a:rPr lang="en-US" dirty="0" smtClean="0"/>
              <a:t> Planning at every Stage</a:t>
            </a:r>
          </a:p>
          <a:p>
            <a:pPr algn="l"/>
            <a:r>
              <a:rPr lang="en-US" u="sng" dirty="0" smtClean="0"/>
              <a:t>Progressive Detailing </a:t>
            </a:r>
            <a:r>
              <a:rPr lang="en-US" dirty="0" smtClean="0"/>
              <a:t>- start with a broad plan and narrow it progressively</a:t>
            </a:r>
          </a:p>
          <a:p>
            <a:pPr algn="l"/>
            <a:r>
              <a:rPr lang="en-US" u="sng" dirty="0" smtClean="0"/>
              <a:t>Prioritizing Value</a:t>
            </a:r>
            <a:r>
              <a:rPr lang="en-US" dirty="0" smtClean="0"/>
              <a:t> at every Stage: Add High-value Requirements first</a:t>
            </a:r>
          </a:p>
          <a:p>
            <a:pPr algn="l"/>
            <a:r>
              <a:rPr lang="en-US" u="sng" dirty="0" smtClean="0"/>
              <a:t>Adapt </a:t>
            </a:r>
            <a:r>
              <a:rPr lang="en-US" dirty="0" smtClean="0"/>
              <a:t>the Plan after Feedback at every Stage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400" b="1" dirty="0" smtClean="0"/>
              <a:t>P</a:t>
            </a:r>
            <a:r>
              <a:rPr lang="en-US" sz="2400" dirty="0" smtClean="0"/>
              <a:t>lan-</a:t>
            </a:r>
            <a:r>
              <a:rPr lang="en-US" sz="2400" b="1" dirty="0" smtClean="0"/>
              <a:t>D</a:t>
            </a:r>
            <a:r>
              <a:rPr lang="en-US" sz="2400" dirty="0" smtClean="0"/>
              <a:t>o-</a:t>
            </a:r>
            <a:r>
              <a:rPr lang="en-US" sz="2400" b="1" dirty="0" smtClean="0"/>
              <a:t>I</a:t>
            </a:r>
            <a:r>
              <a:rPr lang="en-US" sz="2400" dirty="0" smtClean="0"/>
              <a:t>nspect-</a:t>
            </a:r>
            <a:r>
              <a:rPr lang="en-US" sz="2400" b="1" dirty="0" smtClean="0"/>
              <a:t>A</a:t>
            </a:r>
            <a:r>
              <a:rPr lang="en-US" sz="2400" dirty="0" smtClean="0"/>
              <a:t>dapt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92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811659" y="2270588"/>
            <a:ext cx="700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Agile Release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Planning Stages </a:t>
            </a:r>
            <a:r>
              <a:rPr lang="en-US" sz="2400" dirty="0" smtClean="0"/>
              <a:t>in Detail</a:t>
            </a:r>
          </a:p>
          <a:p>
            <a:pPr algn="r"/>
            <a:r>
              <a:rPr lang="en-US" sz="2400" dirty="0" smtClean="0">
                <a:sym typeface="Wingdings" panose="05000000000000000000" pitchFamily="2" charset="2"/>
              </a:rPr>
              <a:t>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Stage-1: Defining Product Vision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3" y="699636"/>
            <a:ext cx="5836857" cy="4114800"/>
          </a:xfrm>
        </p:spPr>
        <p:txBody>
          <a:bodyPr/>
          <a:lstStyle/>
          <a:p>
            <a:pPr algn="l"/>
            <a:r>
              <a:rPr lang="en-US" dirty="0" smtClean="0"/>
              <a:t>The Vision Statement (Summary) communicating Product Strategy</a:t>
            </a:r>
          </a:p>
          <a:p>
            <a:pPr marL="472678"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Product Goals aligned with Strategy</a:t>
            </a:r>
          </a:p>
          <a:p>
            <a:pPr marL="472678"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Owned by the Product Owner</a:t>
            </a:r>
          </a:p>
          <a:p>
            <a:pPr marL="472678" lvl="1">
              <a:buFont typeface="Courier New" panose="02070309020205020404" pitchFamily="49" charset="0"/>
              <a:buChar char="o"/>
            </a:pPr>
            <a:r>
              <a:rPr lang="en-US" sz="1400" b="0" dirty="0" smtClean="0"/>
              <a:t>Frequency: annually (minimum)</a:t>
            </a:r>
          </a:p>
          <a:p>
            <a:pPr marL="300037" indent="-342900" algn="l"/>
            <a:r>
              <a:rPr lang="en-US" dirty="0" smtClean="0"/>
              <a:t>Developing the Vision Statement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Develop the Product Objective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Draft the Vision Statement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Validate the Statement with Stakeholders and Revise after Feedback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Finalize the Vision Statement</a:t>
            </a:r>
          </a:p>
          <a:p>
            <a:pPr marL="242887" indent="-285750" algn="l"/>
            <a:r>
              <a:rPr lang="en-US" dirty="0" smtClean="0"/>
              <a:t>The Vision Statement must be: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Clear with Simple language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Non-technical (everyone can understand)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Brief (in one or two lines)</a:t>
            </a:r>
          </a:p>
          <a:p>
            <a:pPr marL="544115" lvl="1" indent="-285750">
              <a:buFont typeface="Courier New" panose="02070309020205020404" pitchFamily="49" charset="0"/>
              <a:buChar char="o"/>
            </a:pPr>
            <a:r>
              <a:rPr lang="en-US" sz="1400" b="0" dirty="0" smtClean="0"/>
              <a:t>Internally focused (at development, not a sales pitch)</a:t>
            </a:r>
            <a:endParaRPr lang="en-IN" sz="1400" b="0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3253" y="1282566"/>
            <a:ext cx="2753477" cy="1869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3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6792</TotalTime>
  <Words>1053</Words>
  <Application>Microsoft Office PowerPoint</Application>
  <PresentationFormat>తెరపై ప్రదర్శన (16:9)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5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361</cp:revision>
  <dcterms:created xsi:type="dcterms:W3CDTF">2015-06-09T08:31:04Z</dcterms:created>
  <dcterms:modified xsi:type="dcterms:W3CDTF">2018-02-14T01:20:59Z</dcterms:modified>
</cp:coreProperties>
</file>