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handoutMasterIdLst>
    <p:handoutMasterId r:id="rId27"/>
  </p:handoutMasterIdLst>
  <p:sldIdLst>
    <p:sldId id="388" r:id="rId2"/>
    <p:sldId id="390" r:id="rId3"/>
    <p:sldId id="396" r:id="rId4"/>
    <p:sldId id="461" r:id="rId5"/>
    <p:sldId id="462" r:id="rId6"/>
    <p:sldId id="463" r:id="rId7"/>
    <p:sldId id="442" r:id="rId8"/>
    <p:sldId id="460" r:id="rId9"/>
    <p:sldId id="443" r:id="rId10"/>
    <p:sldId id="444" r:id="rId11"/>
    <p:sldId id="469" r:id="rId12"/>
    <p:sldId id="464" r:id="rId13"/>
    <p:sldId id="466" r:id="rId14"/>
    <p:sldId id="467" r:id="rId15"/>
    <p:sldId id="468" r:id="rId16"/>
    <p:sldId id="470" r:id="rId17"/>
    <p:sldId id="465" r:id="rId18"/>
    <p:sldId id="445" r:id="rId19"/>
    <p:sldId id="447" r:id="rId20"/>
    <p:sldId id="450" r:id="rId21"/>
    <p:sldId id="448" r:id="rId22"/>
    <p:sldId id="449" r:id="rId23"/>
    <p:sldId id="471" r:id="rId24"/>
    <p:sldId id="395" r:id="rId25"/>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85" autoAdjust="0"/>
    <p:restoredTop sz="94434" autoAdjust="0"/>
  </p:normalViewPr>
  <p:slideViewPr>
    <p:cSldViewPr snapToGrid="0">
      <p:cViewPr varScale="1">
        <p:scale>
          <a:sx n="93" d="100"/>
          <a:sy n="93" d="100"/>
        </p:scale>
        <p:origin x="1242" y="7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666"/>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2/14/2018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8090" y="3547795"/>
            <a:ext cx="8458200" cy="674884"/>
          </a:xfrm>
        </p:spPr>
        <p:txBody>
          <a:bodyPr/>
          <a:lstStyle/>
          <a:p>
            <a:pPr algn="r"/>
            <a:r>
              <a:rPr lang="en-US" sz="3600" dirty="0" smtClean="0"/>
              <a:t>Iteration Planning in Agile</a:t>
            </a:r>
          </a:p>
          <a:p>
            <a:pPr algn="r"/>
            <a:r>
              <a:rPr lang="en-US" sz="2000" b="0" dirty="0" smtClean="0">
                <a:solidFill>
                  <a:schemeClr val="tx1">
                    <a:lumMod val="50000"/>
                    <a:lumOff val="50000"/>
                  </a:schemeClr>
                </a:solidFill>
              </a:rPr>
              <a:t>- Prof  K G Krishna</a:t>
            </a:r>
            <a:endParaRPr lang="en-IN" sz="2000" b="0" dirty="0">
              <a:solidFill>
                <a:schemeClr val="tx1">
                  <a:lumMod val="50000"/>
                  <a:lumOff val="50000"/>
                </a:schemeClr>
              </a:solidFill>
            </a:endParaRPr>
          </a:p>
        </p:txBody>
      </p:sp>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Define </a:t>
            </a:r>
            <a:r>
              <a:rPr lang="en-US" i="1" dirty="0" smtClean="0"/>
              <a:t>Personas</a:t>
            </a:r>
            <a:r>
              <a:rPr lang="en-US" dirty="0" smtClean="0"/>
              <a:t> (Classes of End-users)</a:t>
            </a:r>
            <a:endParaRPr lang="en-IN" dirty="0"/>
          </a:p>
        </p:txBody>
      </p:sp>
      <p:sp>
        <p:nvSpPr>
          <p:cNvPr id="3" name="విషయ స్థాన సంగ్రహకం 2"/>
          <p:cNvSpPr>
            <a:spLocks noGrp="1"/>
          </p:cNvSpPr>
          <p:nvPr>
            <p:ph idx="1"/>
          </p:nvPr>
        </p:nvSpPr>
        <p:spPr>
          <a:xfrm>
            <a:off x="274320" y="754380"/>
            <a:ext cx="6784026" cy="4114800"/>
          </a:xfrm>
        </p:spPr>
        <p:txBody>
          <a:bodyPr/>
          <a:lstStyle/>
          <a:p>
            <a:pPr algn="l"/>
            <a:r>
              <a:rPr lang="en-US" sz="1600" dirty="0" smtClean="0"/>
              <a:t>Persona = Representative of End-user Group (with an identified set of similar profile, demographics, </a:t>
            </a:r>
            <a:r>
              <a:rPr lang="en-US" sz="1600" dirty="0" err="1" smtClean="0"/>
              <a:t>behaviours</a:t>
            </a:r>
            <a:r>
              <a:rPr lang="en-US" sz="1600" dirty="0"/>
              <a:t> </a:t>
            </a:r>
            <a:r>
              <a:rPr lang="en-US" sz="1600" dirty="0" smtClean="0"/>
              <a:t>and attitudes)</a:t>
            </a:r>
          </a:p>
          <a:p>
            <a:pPr algn="l"/>
            <a:r>
              <a:rPr lang="en-US" sz="1600" dirty="0" smtClean="0"/>
              <a:t>Business Domain Experts help identify Personas</a:t>
            </a:r>
          </a:p>
          <a:p>
            <a:pPr algn="l"/>
            <a:r>
              <a:rPr lang="en-US" sz="1600" dirty="0" smtClean="0"/>
              <a:t>Identify Patterns-of-use through Field Study (Ethnography)</a:t>
            </a:r>
          </a:p>
          <a:p>
            <a:pPr algn="l"/>
            <a:r>
              <a:rPr lang="en-US" sz="1600" dirty="0" smtClean="0"/>
              <a:t>Personas are key part of Product Vision Statement</a:t>
            </a:r>
          </a:p>
          <a:p>
            <a:pPr algn="l"/>
            <a:r>
              <a:rPr lang="en-US" sz="1600" dirty="0" smtClean="0"/>
              <a:t>Ensure Manageable Personas (not too many, not too few)</a:t>
            </a:r>
          </a:p>
          <a:p>
            <a:pPr algn="l"/>
            <a:r>
              <a:rPr lang="en-US" sz="1600" dirty="0" smtClean="0"/>
              <a:t>Not only existing Customers, but also Potential Customers</a:t>
            </a:r>
            <a:endParaRPr lang="en-IN" sz="1600" dirty="0"/>
          </a:p>
        </p:txBody>
      </p:sp>
      <p:pic>
        <p:nvPicPr>
          <p:cNvPr id="1026" name="Picture 2" descr="Image result for Perso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294" y="3055043"/>
            <a:ext cx="2404220" cy="1445037"/>
          </a:xfrm>
          <a:prstGeom prst="rect">
            <a:avLst/>
          </a:prstGeom>
          <a:noFill/>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2832162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7678" y="2188395"/>
            <a:ext cx="7304925" cy="461665"/>
          </a:xfrm>
          <a:prstGeom prst="rect">
            <a:avLst/>
          </a:prstGeom>
          <a:noFill/>
        </p:spPr>
        <p:txBody>
          <a:bodyPr wrap="square" rtlCol="0">
            <a:spAutoFit/>
          </a:bodyPr>
          <a:lstStyle/>
          <a:p>
            <a:pPr algn="r"/>
            <a:r>
              <a:rPr lang="en-US" sz="2400" dirty="0" smtClean="0">
                <a:solidFill>
                  <a:schemeClr val="tx2">
                    <a:lumMod val="50000"/>
                  </a:schemeClr>
                </a:solidFill>
              </a:rPr>
              <a:t>Velocity / Capacity </a:t>
            </a:r>
            <a:r>
              <a:rPr lang="en-US" sz="2400" dirty="0" smtClean="0"/>
              <a:t>Planning </a:t>
            </a:r>
            <a:r>
              <a:rPr lang="en-US"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2392513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Creating Tasks for Sprint-backlog</a:t>
            </a:r>
            <a:endParaRPr lang="en-IN" dirty="0"/>
          </a:p>
        </p:txBody>
      </p:sp>
      <p:sp>
        <p:nvSpPr>
          <p:cNvPr id="3" name="విషయ స్థాన సంగ్రహకం 2"/>
          <p:cNvSpPr>
            <a:spLocks noGrp="1"/>
          </p:cNvSpPr>
          <p:nvPr>
            <p:ph idx="1"/>
          </p:nvPr>
        </p:nvSpPr>
        <p:spPr>
          <a:xfrm>
            <a:off x="274320" y="754380"/>
            <a:ext cx="7513491" cy="4114800"/>
          </a:xfrm>
        </p:spPr>
        <p:txBody>
          <a:bodyPr/>
          <a:lstStyle/>
          <a:p>
            <a:pPr algn="l">
              <a:buFont typeface="+mj-lt"/>
              <a:buAutoNum type="arabicPeriod"/>
            </a:pPr>
            <a:r>
              <a:rPr lang="en-IN" sz="1400" dirty="0" smtClean="0">
                <a:solidFill>
                  <a:srgbClr val="000000"/>
                </a:solidFill>
                <a:latin typeface="open-sans"/>
              </a:rPr>
              <a:t>Create </a:t>
            </a:r>
            <a:r>
              <a:rPr lang="en-IN" sz="1400" dirty="0">
                <a:solidFill>
                  <a:srgbClr val="000000"/>
                </a:solidFill>
                <a:latin typeface="open-sans"/>
              </a:rPr>
              <a:t>the sprint backlog tasks associated with each user story</a:t>
            </a:r>
            <a:r>
              <a:rPr lang="en-IN" sz="1400" dirty="0" smtClean="0">
                <a:solidFill>
                  <a:srgbClr val="000000"/>
                </a:solidFill>
                <a:latin typeface="open-sans"/>
              </a:rPr>
              <a:t>. Break </a:t>
            </a:r>
            <a:r>
              <a:rPr lang="en-IN" sz="1400" dirty="0">
                <a:solidFill>
                  <a:srgbClr val="000000"/>
                </a:solidFill>
                <a:latin typeface="open-sans"/>
              </a:rPr>
              <a:t>the user stories into discrete individual </a:t>
            </a:r>
            <a:r>
              <a:rPr lang="en-IN" sz="1400" dirty="0" smtClean="0">
                <a:solidFill>
                  <a:srgbClr val="000000"/>
                </a:solidFill>
                <a:latin typeface="open-sans"/>
              </a:rPr>
              <a:t>tasks (can be completed within few hours or less than a day) </a:t>
            </a:r>
            <a:r>
              <a:rPr lang="en-IN" sz="1400" dirty="0">
                <a:solidFill>
                  <a:srgbClr val="000000"/>
                </a:solidFill>
                <a:latin typeface="open-sans"/>
              </a:rPr>
              <a:t>and allocate a number of hours to each task. Make sure that the tasks encompass each part of the definition of </a:t>
            </a:r>
            <a:r>
              <a:rPr lang="en-IN" sz="1400" i="1" dirty="0">
                <a:solidFill>
                  <a:srgbClr val="000000"/>
                </a:solidFill>
                <a:latin typeface="open-sans"/>
              </a:rPr>
              <a:t>done</a:t>
            </a:r>
            <a:r>
              <a:rPr lang="en-IN" sz="1400" dirty="0">
                <a:solidFill>
                  <a:srgbClr val="000000"/>
                </a:solidFill>
                <a:latin typeface="open-sans"/>
              </a:rPr>
              <a:t>: </a:t>
            </a:r>
            <a:r>
              <a:rPr lang="en-IN" sz="1400" u="sng" dirty="0">
                <a:solidFill>
                  <a:srgbClr val="000000"/>
                </a:solidFill>
                <a:latin typeface="open-sans"/>
              </a:rPr>
              <a:t>developed, integrated, tested, and documented</a:t>
            </a:r>
            <a:r>
              <a:rPr lang="en-IN" sz="1400" dirty="0">
                <a:solidFill>
                  <a:srgbClr val="000000"/>
                </a:solidFill>
                <a:latin typeface="open-sans"/>
              </a:rPr>
              <a:t>.</a:t>
            </a:r>
          </a:p>
          <a:p>
            <a:pPr algn="l">
              <a:buFont typeface="+mj-lt"/>
              <a:buAutoNum type="arabicPeriod"/>
            </a:pPr>
            <a:r>
              <a:rPr lang="en-IN" sz="1400" dirty="0" smtClean="0">
                <a:solidFill>
                  <a:srgbClr val="000000"/>
                </a:solidFill>
                <a:latin typeface="open-sans"/>
              </a:rPr>
              <a:t>Ensure no over-committing occurs at </a:t>
            </a:r>
            <a:r>
              <a:rPr lang="en-IN" sz="1400" dirty="0">
                <a:solidFill>
                  <a:srgbClr val="000000"/>
                </a:solidFill>
                <a:latin typeface="open-sans"/>
              </a:rPr>
              <a:t>the beginning of a sprint, especially in the project’s first few sprints. The development team should target being able to complete a task in a day or less, for a couple reasons: Short-term goals promote productivity; and a short timeframe brings problems to the forefront quickly. If a team member is working on a task for more than a day or two, that task or that team member may need special attention</a:t>
            </a:r>
            <a:r>
              <a:rPr lang="en-IN" sz="1400" dirty="0" smtClean="0">
                <a:solidFill>
                  <a:srgbClr val="000000"/>
                </a:solidFill>
                <a:latin typeface="open-sans"/>
              </a:rPr>
              <a:t>. </a:t>
            </a:r>
            <a:r>
              <a:rPr lang="en-IN" sz="1400" u="sng" dirty="0" smtClean="0">
                <a:solidFill>
                  <a:srgbClr val="000000"/>
                </a:solidFill>
                <a:latin typeface="open-sans"/>
              </a:rPr>
              <a:t>If </a:t>
            </a:r>
            <a:r>
              <a:rPr lang="en-IN" sz="1400" u="sng" dirty="0">
                <a:solidFill>
                  <a:srgbClr val="000000"/>
                </a:solidFill>
                <a:latin typeface="open-sans"/>
              </a:rPr>
              <a:t>the tasks exceed the hours available, seek the project owner’s advice on which user stories to remove from this sprint</a:t>
            </a:r>
            <a:r>
              <a:rPr lang="en-IN" sz="1400" u="sng" dirty="0" smtClean="0">
                <a:solidFill>
                  <a:srgbClr val="000000"/>
                </a:solidFill>
                <a:latin typeface="open-sans"/>
              </a:rPr>
              <a:t>. </a:t>
            </a:r>
          </a:p>
          <a:p>
            <a:pPr algn="l">
              <a:buFont typeface="+mj-lt"/>
              <a:buAutoNum type="arabicPeriod"/>
            </a:pPr>
            <a:r>
              <a:rPr lang="en-IN" sz="1400" dirty="0" smtClean="0">
                <a:solidFill>
                  <a:srgbClr val="000000"/>
                </a:solidFill>
                <a:latin typeface="open-sans"/>
              </a:rPr>
              <a:t>Each </a:t>
            </a:r>
            <a:r>
              <a:rPr lang="en-IN" sz="1400" dirty="0">
                <a:solidFill>
                  <a:srgbClr val="000000"/>
                </a:solidFill>
                <a:latin typeface="open-sans"/>
              </a:rPr>
              <a:t>member chooses a first task to accomplish</a:t>
            </a:r>
            <a:r>
              <a:rPr lang="en-IN" sz="1400" dirty="0" smtClean="0">
                <a:solidFill>
                  <a:srgbClr val="000000"/>
                </a:solidFill>
                <a:latin typeface="open-sans"/>
              </a:rPr>
              <a:t>. </a:t>
            </a:r>
            <a:r>
              <a:rPr lang="en-IN" sz="1400" u="sng" dirty="0" smtClean="0">
                <a:solidFill>
                  <a:srgbClr val="000000"/>
                </a:solidFill>
                <a:latin typeface="open-sans"/>
              </a:rPr>
              <a:t>Development </a:t>
            </a:r>
            <a:r>
              <a:rPr lang="en-IN" sz="1400" u="sng" dirty="0">
                <a:solidFill>
                  <a:srgbClr val="000000"/>
                </a:solidFill>
                <a:latin typeface="open-sans"/>
              </a:rPr>
              <a:t>team members should work on only one task on one user story at a time to enable </a:t>
            </a:r>
            <a:r>
              <a:rPr lang="en-IN" sz="1400" i="1" u="sng" dirty="0">
                <a:solidFill>
                  <a:srgbClr val="000000"/>
                </a:solidFill>
                <a:latin typeface="open-sans"/>
              </a:rPr>
              <a:t>swarming</a:t>
            </a:r>
            <a:r>
              <a:rPr lang="en-IN" sz="1400" u="sng" dirty="0">
                <a:solidFill>
                  <a:srgbClr val="000000"/>
                </a:solidFill>
                <a:latin typeface="open-sans"/>
              </a:rPr>
              <a:t> </a:t>
            </a:r>
            <a:r>
              <a:rPr lang="en-IN" sz="1400" dirty="0">
                <a:solidFill>
                  <a:srgbClr val="000000"/>
                </a:solidFill>
                <a:latin typeface="open-sans"/>
              </a:rPr>
              <a:t>— the practice of having the whole development team work on one requirement until it’s completed. Swarming can be a very efficient way to complete work in a short amount of time.</a:t>
            </a:r>
          </a:p>
          <a:p>
            <a:endParaRPr lang="en-IN" sz="1400" dirty="0"/>
          </a:p>
        </p:txBody>
      </p:sp>
      <p:sp>
        <p:nvSpPr>
          <p:cNvPr id="4" name="పాఠంపెట్టె 3"/>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4121155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Velocity Planning (of Sprint)</a:t>
            </a:r>
            <a:endParaRPr lang="en-IN" dirty="0"/>
          </a:p>
        </p:txBody>
      </p:sp>
      <p:sp>
        <p:nvSpPr>
          <p:cNvPr id="3" name="విషయ స్థాన సంగ్రహకం 2"/>
          <p:cNvSpPr>
            <a:spLocks noGrp="1"/>
          </p:cNvSpPr>
          <p:nvPr>
            <p:ph idx="1"/>
          </p:nvPr>
        </p:nvSpPr>
        <p:spPr>
          <a:xfrm>
            <a:off x="274320" y="754380"/>
            <a:ext cx="6742929" cy="4114800"/>
          </a:xfrm>
        </p:spPr>
        <p:txBody>
          <a:bodyPr/>
          <a:lstStyle/>
          <a:p>
            <a:pPr algn="l"/>
            <a:r>
              <a:rPr lang="en-IN" sz="1600" dirty="0"/>
              <a:t>Scrum teams use velocity to plan how much work they can take on in a release and sprint. </a:t>
            </a:r>
            <a:r>
              <a:rPr lang="en-IN" sz="1600" u="sng" dirty="0"/>
              <a:t>Velocity is the sum of all user story points completed within a sprint.</a:t>
            </a:r>
            <a:r>
              <a:rPr lang="en-IN" sz="1600" dirty="0"/>
              <a:t> So, if a scrum team completed six user stories during its first sprint with sizes 8, 5, 5, 3, 2, 1, their velocity for the first sprint is 24. The scrum team would plan its second sprint keeping in mind that it completed 24 story points during the first sprint</a:t>
            </a:r>
            <a:r>
              <a:rPr lang="en-IN" sz="1600" dirty="0" smtClean="0"/>
              <a:t>.</a:t>
            </a:r>
          </a:p>
          <a:p>
            <a:pPr algn="l"/>
            <a:r>
              <a:rPr lang="en-IN" sz="1600" dirty="0"/>
              <a:t>After multiple sprints, scrum teams can use their running average velocity as an input to </a:t>
            </a:r>
            <a:r>
              <a:rPr lang="en-IN" sz="1600" u="sng" dirty="0"/>
              <a:t>determine how much work they can take on in a sprint</a:t>
            </a:r>
            <a:r>
              <a:rPr lang="en-IN" sz="1600" dirty="0"/>
              <a:t>, as well as to extrapolate their release schedule by dividing the total number of story points in the release by their average velocity.</a:t>
            </a:r>
          </a:p>
        </p:txBody>
      </p:sp>
      <p:sp>
        <p:nvSpPr>
          <p:cNvPr id="4" name="పాఠంపెట్టె 3"/>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3847379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i="1" dirty="0" smtClean="0"/>
              <a:t>Capacity Planning </a:t>
            </a:r>
            <a:r>
              <a:rPr lang="en-US" dirty="0" smtClean="0"/>
              <a:t>in Scrum</a:t>
            </a:r>
            <a:endParaRPr lang="en-IN" dirty="0"/>
          </a:p>
        </p:txBody>
      </p:sp>
      <p:sp>
        <p:nvSpPr>
          <p:cNvPr id="3" name="విషయ స్థాన సంగ్రహకం 2"/>
          <p:cNvSpPr>
            <a:spLocks noGrp="1"/>
          </p:cNvSpPr>
          <p:nvPr>
            <p:ph idx="1"/>
          </p:nvPr>
        </p:nvSpPr>
        <p:spPr>
          <a:xfrm>
            <a:off x="274320" y="754380"/>
            <a:ext cx="8448440" cy="3273090"/>
          </a:xfrm>
        </p:spPr>
        <p:txBody>
          <a:bodyPr/>
          <a:lstStyle/>
          <a:p>
            <a:pPr algn="l"/>
            <a:r>
              <a:rPr lang="en-US" sz="1400" dirty="0" smtClean="0"/>
              <a:t>In Agile, the Team (not Individual) is the persistent Group (Unit) which has a combination of skills required to do the project</a:t>
            </a:r>
          </a:p>
          <a:p>
            <a:pPr algn="l"/>
            <a:r>
              <a:rPr lang="en-US" sz="1400" b="1" dirty="0" smtClean="0"/>
              <a:t>Velocity = Amount of work (No. of Story Points) a Team can do in one Sprint</a:t>
            </a:r>
          </a:p>
          <a:p>
            <a:pPr algn="l"/>
            <a:r>
              <a:rPr lang="en-US" sz="1400" b="1" dirty="0" smtClean="0"/>
              <a:t>Capacity Planning = Estimating/Calculating the Capacity of Agile Team</a:t>
            </a:r>
          </a:p>
          <a:p>
            <a:pPr algn="l"/>
            <a:r>
              <a:rPr lang="en-US" sz="1400" dirty="0" smtClean="0"/>
              <a:t>Units of Measurement: Story Points, </a:t>
            </a:r>
            <a:r>
              <a:rPr lang="en-US" sz="1400" u="sng" dirty="0" smtClean="0"/>
              <a:t>Person-Hours (recommended)</a:t>
            </a:r>
          </a:p>
          <a:p>
            <a:pPr algn="l"/>
            <a:r>
              <a:rPr lang="en-IN" sz="1400" dirty="0"/>
              <a:t>Number of workdays in the period (at five days per week)</a:t>
            </a:r>
          </a:p>
          <a:p>
            <a:pPr algn="l"/>
            <a:r>
              <a:rPr lang="en-IN" sz="1400" dirty="0" smtClean="0"/>
              <a:t>Factors to consider calculating Capacity (as FTE): </a:t>
            </a:r>
          </a:p>
          <a:p>
            <a:pPr lvl="1"/>
            <a:r>
              <a:rPr lang="en-IN" b="0" dirty="0" smtClean="0"/>
              <a:t>Number </a:t>
            </a:r>
            <a:r>
              <a:rPr lang="en-IN" b="0" dirty="0"/>
              <a:t>of Team </a:t>
            </a:r>
            <a:r>
              <a:rPr lang="en-IN" b="0" dirty="0" smtClean="0"/>
              <a:t>members; Known </a:t>
            </a:r>
            <a:r>
              <a:rPr lang="en-IN" b="0" dirty="0"/>
              <a:t>meetings or activities which involve the whole team, during which no </a:t>
            </a:r>
            <a:r>
              <a:rPr lang="en-IN" b="0" dirty="0" smtClean="0"/>
              <a:t>one can contribute hands-on work; Planned </a:t>
            </a:r>
            <a:r>
              <a:rPr lang="en-IN" b="0" dirty="0"/>
              <a:t>time off for each person in the </a:t>
            </a:r>
            <a:r>
              <a:rPr lang="en-IN" b="0" dirty="0" smtClean="0"/>
              <a:t>period; Fractional </a:t>
            </a:r>
            <a:r>
              <a:rPr lang="en-IN" b="0" dirty="0"/>
              <a:t>availability of each person for work when not in known meetings</a:t>
            </a:r>
          </a:p>
          <a:p>
            <a:pPr algn="l"/>
            <a:r>
              <a:rPr lang="en-US" sz="1400" dirty="0" smtClean="0"/>
              <a:t>State Assumptions clearly (</a:t>
            </a:r>
            <a:r>
              <a:rPr lang="en-US" sz="1400" dirty="0" err="1" smtClean="0"/>
              <a:t>Avg</a:t>
            </a:r>
            <a:r>
              <a:rPr lang="en-US" sz="1400" dirty="0" smtClean="0"/>
              <a:t> complexity of Work, Specialized Task if any)</a:t>
            </a:r>
          </a:p>
          <a:p>
            <a:pPr algn="l"/>
            <a:r>
              <a:rPr lang="en-US" sz="1400" u="sng" dirty="0" smtClean="0"/>
              <a:t>Capacity Planning </a:t>
            </a:r>
            <a:r>
              <a:rPr lang="en-US" sz="1400" u="sng" dirty="0"/>
              <a:t>(</a:t>
            </a:r>
            <a:r>
              <a:rPr lang="en-US" sz="1400" u="sng" dirty="0" smtClean="0"/>
              <a:t>Team-oriented Estimation) is effective so long as there is no dominance of Specialized Tasks</a:t>
            </a:r>
            <a:endParaRPr lang="en-IN" sz="1400" u="sng" dirty="0"/>
          </a:p>
        </p:txBody>
      </p:sp>
      <p:sp>
        <p:nvSpPr>
          <p:cNvPr id="4" name="దీర్ఘచతురస్రం 3"/>
          <p:cNvSpPr/>
          <p:nvPr/>
        </p:nvSpPr>
        <p:spPr>
          <a:xfrm>
            <a:off x="446189" y="4693092"/>
            <a:ext cx="1388522" cy="230832"/>
          </a:xfrm>
          <a:prstGeom prst="rect">
            <a:avLst/>
          </a:prstGeom>
        </p:spPr>
        <p:txBody>
          <a:bodyPr wrap="none">
            <a:spAutoFit/>
          </a:bodyPr>
          <a:lstStyle/>
          <a:p>
            <a:r>
              <a:rPr lang="en-IN" sz="900" dirty="0" smtClean="0">
                <a:latin typeface="Arial Narrow" panose="020B0606020202030204" pitchFamily="34" charset="0"/>
              </a:rPr>
              <a:t>Ref: https</a:t>
            </a:r>
            <a:r>
              <a:rPr lang="en-IN" sz="900" dirty="0">
                <a:latin typeface="Arial Narrow" panose="020B0606020202030204" pitchFamily="34" charset="0"/>
              </a:rPr>
              <a:t>://www.cprime.com</a:t>
            </a:r>
          </a:p>
        </p:txBody>
      </p:sp>
    </p:spTree>
    <p:extLst>
      <p:ext uri="{BB962C8B-B14F-4D97-AF65-F5344CB8AC3E}">
        <p14:creationId xmlns:p14="http://schemas.microsoft.com/office/powerpoint/2010/main" val="3372609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Capacity Planning (Be </a:t>
            </a:r>
            <a:r>
              <a:rPr lang="en-US" i="1" dirty="0" smtClean="0"/>
              <a:t>Realistic</a:t>
            </a:r>
            <a:r>
              <a:rPr lang="en-US" dirty="0" smtClean="0"/>
              <a:t>!)</a:t>
            </a:r>
            <a:endParaRPr lang="en-IN" dirty="0"/>
          </a:p>
        </p:txBody>
      </p:sp>
      <p:pic>
        <p:nvPicPr>
          <p:cNvPr id="1026" name="Picture 2" descr="Image result for sprint ceremonie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16" t="4040" r="3393" b="6341"/>
          <a:stretch/>
        </p:blipFill>
        <p:spPr bwMode="auto">
          <a:xfrm>
            <a:off x="400691" y="1140431"/>
            <a:ext cx="7051768" cy="229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68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Sprint-backlog can be an Excel Sheet</a:t>
            </a:r>
            <a:endParaRPr lang="en-IN" dirty="0"/>
          </a:p>
        </p:txBody>
      </p:sp>
      <p:pic>
        <p:nvPicPr>
          <p:cNvPr id="4098" name="Picture 2" descr="A sprint backlog — a key scrum artifa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773" y="860296"/>
            <a:ext cx="6559006" cy="3776026"/>
          </a:xfrm>
          <a:prstGeom prst="rect">
            <a:avLst/>
          </a:prstGeom>
          <a:noFill/>
          <a:extLst>
            <a:ext uri="{909E8E84-426E-40DD-AFC4-6F175D3DCCD1}">
              <a14:hiddenFill xmlns:a14="http://schemas.microsoft.com/office/drawing/2010/main">
                <a:solidFill>
                  <a:srgbClr val="FFFFFF"/>
                </a:solidFill>
              </a14:hiddenFill>
            </a:ext>
          </a:extLst>
        </p:spPr>
      </p:pic>
      <p:sp>
        <p:nvSpPr>
          <p:cNvPr id="4" name="పాఠంపెట్టె 3"/>
          <p:cNvSpPr txBox="1"/>
          <p:nvPr/>
        </p:nvSpPr>
        <p:spPr>
          <a:xfrm>
            <a:off x="245444" y="479698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280333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7678" y="2188395"/>
            <a:ext cx="7304925" cy="461665"/>
          </a:xfrm>
          <a:prstGeom prst="rect">
            <a:avLst/>
          </a:prstGeom>
          <a:noFill/>
        </p:spPr>
        <p:txBody>
          <a:bodyPr wrap="square" rtlCol="0">
            <a:spAutoFit/>
          </a:bodyPr>
          <a:lstStyle/>
          <a:p>
            <a:pPr algn="r"/>
            <a:r>
              <a:rPr lang="en-US" sz="2400" dirty="0" smtClean="0">
                <a:solidFill>
                  <a:schemeClr val="tx2">
                    <a:lumMod val="50000"/>
                  </a:schemeClr>
                </a:solidFill>
              </a:rPr>
              <a:t>Release Sprint </a:t>
            </a:r>
            <a:r>
              <a:rPr lang="en-US" sz="2400" dirty="0" smtClean="0"/>
              <a:t>Planning </a:t>
            </a:r>
            <a:r>
              <a:rPr lang="en-US" sz="2400" dirty="0" smtClean="0">
                <a:sym typeface="Wingdings" panose="05000000000000000000" pitchFamily="2" charset="2"/>
              </a:rPr>
              <a:t></a:t>
            </a:r>
            <a:endParaRPr lang="en-IN" sz="2400" dirty="0"/>
          </a:p>
        </p:txBody>
      </p:sp>
    </p:spTree>
    <p:extLst>
      <p:ext uri="{BB962C8B-B14F-4D97-AF65-F5344CB8AC3E}">
        <p14:creationId xmlns:p14="http://schemas.microsoft.com/office/powerpoint/2010/main" val="112370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Release Planning</a:t>
            </a:r>
            <a:endParaRPr lang="en-IN" dirty="0"/>
          </a:p>
        </p:txBody>
      </p:sp>
      <p:pic>
        <p:nvPicPr>
          <p:cNvPr id="2050" name="Picture 2" descr="release planning in agile proj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065" y="994811"/>
            <a:ext cx="4943332" cy="1686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gile project release pl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6542" y="2784298"/>
            <a:ext cx="4569707" cy="1890444"/>
          </a:xfrm>
          <a:prstGeom prst="rect">
            <a:avLst/>
          </a:prstGeom>
          <a:noFill/>
          <a:extLst>
            <a:ext uri="{909E8E84-426E-40DD-AFC4-6F175D3DCCD1}">
              <a14:hiddenFill xmlns:a14="http://schemas.microsoft.com/office/drawing/2010/main">
                <a:solidFill>
                  <a:srgbClr val="FFFFFF"/>
                </a:solidFill>
              </a14:hiddenFill>
            </a:ext>
          </a:extLst>
        </p:spPr>
      </p:pic>
      <p:sp>
        <p:nvSpPr>
          <p:cNvPr id="5" name="పాఠంపెట్టె 4"/>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3491390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3" y="116706"/>
            <a:ext cx="7028659" cy="582930"/>
          </a:xfrm>
        </p:spPr>
        <p:txBody>
          <a:bodyPr/>
          <a:lstStyle/>
          <a:p>
            <a:r>
              <a:rPr lang="en-US" sz="1800" dirty="0" smtClean="0"/>
              <a:t>No Separate ‘Release-backlog’ Recommended</a:t>
            </a:r>
            <a:endParaRPr lang="en-IN" sz="1800" dirty="0"/>
          </a:p>
        </p:txBody>
      </p:sp>
      <p:sp>
        <p:nvSpPr>
          <p:cNvPr id="3" name="విషయ స్థాన సంగ్రహకం 2"/>
          <p:cNvSpPr>
            <a:spLocks noGrp="1"/>
          </p:cNvSpPr>
          <p:nvPr>
            <p:ph idx="1"/>
          </p:nvPr>
        </p:nvSpPr>
        <p:spPr>
          <a:xfrm>
            <a:off x="245443" y="840088"/>
            <a:ext cx="7028659" cy="3622411"/>
          </a:xfrm>
        </p:spPr>
        <p:txBody>
          <a:bodyPr/>
          <a:lstStyle/>
          <a:p>
            <a:pPr algn="l"/>
            <a:r>
              <a:rPr lang="en-IN" sz="1600" u="sng" dirty="0"/>
              <a:t>Not all agile projects use release planning</a:t>
            </a:r>
            <a:r>
              <a:rPr lang="en-IN" sz="1600" dirty="0"/>
              <a:t>. Some scrum teams release functionality for customer use with every sprint, or even every day. The development team, product, organization, customers, stakeholders, and the project’s technological complexity can all help determine your approach to product releases.</a:t>
            </a:r>
            <a:endParaRPr lang="en-IN" sz="1600" dirty="0" smtClean="0"/>
          </a:p>
          <a:p>
            <a:pPr algn="l"/>
            <a:r>
              <a:rPr lang="en-IN" sz="1600" u="sng" dirty="0" smtClean="0"/>
              <a:t>Don’t </a:t>
            </a:r>
            <a:r>
              <a:rPr lang="en-IN" sz="1600" u="sng" dirty="0"/>
              <a:t>create a new, separate backlog during release planning</a:t>
            </a:r>
            <a:r>
              <a:rPr lang="en-IN" sz="1600" dirty="0"/>
              <a:t>. The task is unnecessary and reduces the product owner’s flexibility. Prioritizing the existing product backlog based on the release goal is sufficient and enables the product owner to have the latest information when he or she commits to the scope during sprint planning.</a:t>
            </a:r>
          </a:p>
        </p:txBody>
      </p:sp>
      <p:sp>
        <p:nvSpPr>
          <p:cNvPr id="4" name="దీర్ఘచతురస్రం 3"/>
          <p:cNvSpPr/>
          <p:nvPr/>
        </p:nvSpPr>
        <p:spPr>
          <a:xfrm>
            <a:off x="367192" y="3699373"/>
            <a:ext cx="7890552" cy="584775"/>
          </a:xfrm>
          <a:prstGeom prst="rect">
            <a:avLst/>
          </a:prstGeom>
        </p:spPr>
        <p:txBody>
          <a:bodyPr wrap="square">
            <a:spAutoFit/>
          </a:bodyPr>
          <a:lstStyle/>
          <a:p>
            <a:r>
              <a:rPr lang="en-IN" sz="1600" dirty="0" smtClean="0">
                <a:solidFill>
                  <a:schemeClr val="tx2">
                    <a:lumMod val="50000"/>
                  </a:schemeClr>
                </a:solidFill>
                <a:latin typeface="open-sans"/>
                <a:sym typeface="Wingdings" panose="05000000000000000000" pitchFamily="2" charset="2"/>
              </a:rPr>
              <a:t> </a:t>
            </a:r>
            <a:r>
              <a:rPr lang="en-IN" sz="1600" dirty="0" smtClean="0">
                <a:solidFill>
                  <a:schemeClr val="tx2">
                    <a:lumMod val="50000"/>
                  </a:schemeClr>
                </a:solidFill>
                <a:latin typeface="open-sans"/>
              </a:rPr>
              <a:t>The </a:t>
            </a:r>
            <a:r>
              <a:rPr lang="en-IN" sz="1600" dirty="0">
                <a:solidFill>
                  <a:schemeClr val="tx2">
                    <a:lumMod val="50000"/>
                  </a:schemeClr>
                </a:solidFill>
                <a:latin typeface="open-sans"/>
              </a:rPr>
              <a:t>product backlog and release plan are some of the most important communication channels between the product owner and the development team.</a:t>
            </a:r>
            <a:endParaRPr lang="en-IN" sz="1600" dirty="0">
              <a:solidFill>
                <a:schemeClr val="tx2">
                  <a:lumMod val="50000"/>
                </a:schemeClr>
              </a:solidFill>
            </a:endParaRPr>
          </a:p>
        </p:txBody>
      </p:sp>
      <p:sp>
        <p:nvSpPr>
          <p:cNvPr id="5" name="పాఠంపెట్టె 4"/>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1874328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Text/Reference Books</a:t>
            </a:r>
            <a:endParaRPr lang="en-US" dirty="0"/>
          </a:p>
        </p:txBody>
      </p:sp>
      <p:pic>
        <p:nvPicPr>
          <p:cNvPr id="1032" name="Picture 8" descr="Image result for agile project management for dummies pdf"/>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105356" y="1331980"/>
            <a:ext cx="2483712" cy="313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gile for dummie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09144" y="1331980"/>
            <a:ext cx="2195988" cy="3137757"/>
          </a:xfrm>
          <a:prstGeom prst="rect">
            <a:avLst/>
          </a:prstGeom>
          <a:noFill/>
          <a:extLst>
            <a:ext uri="{909E8E84-426E-40DD-AFC4-6F175D3DCCD1}">
              <a14:hiddenFill xmlns:a14="http://schemas.microsoft.com/office/drawing/2010/main">
                <a:solidFill>
                  <a:srgbClr val="FFFFFF"/>
                </a:solidFill>
              </a14:hiddenFill>
            </a:ext>
          </a:extLst>
        </p:spPr>
      </p:pic>
      <p:sp>
        <p:nvSpPr>
          <p:cNvPr id="8" name="పాఠంపెట్టె 7"/>
          <p:cNvSpPr txBox="1"/>
          <p:nvPr/>
        </p:nvSpPr>
        <p:spPr>
          <a:xfrm>
            <a:off x="755730" y="4565015"/>
            <a:ext cx="7353081" cy="461665"/>
          </a:xfrm>
          <a:prstGeom prst="rect">
            <a:avLst/>
          </a:prstGeom>
          <a:noFill/>
        </p:spPr>
        <p:txBody>
          <a:bodyPr wrap="square" rtlCol="0">
            <a:spAutoFit/>
          </a:bodyPr>
          <a:lstStyle/>
          <a:p>
            <a:pPr algn="r"/>
            <a:r>
              <a:rPr lang="en-US" sz="1200" dirty="0" smtClean="0">
                <a:latin typeface="Arial Narrow" panose="020B0606020202030204" pitchFamily="34" charset="0"/>
                <a:sym typeface="Wingdings" panose="05000000000000000000" pitchFamily="2" charset="2"/>
              </a:rPr>
              <a:t> </a:t>
            </a:r>
            <a:r>
              <a:rPr lang="en-US" sz="1200" dirty="0" smtClean="0">
                <a:latin typeface="Arial Narrow" panose="020B0606020202030204" pitchFamily="34" charset="0"/>
              </a:rPr>
              <a:t>As this field is evolutionary, the student is advised to stay tuned to the current and emerging practices by referring to their own organization’s documentation as well as Net sources</a:t>
            </a:r>
            <a:endParaRPr lang="en-IN" sz="1200" dirty="0">
              <a:latin typeface="Arial Narrow" panose="020B0606020202030204" pitchFamily="34" charset="0"/>
            </a:endParaRPr>
          </a:p>
        </p:txBody>
      </p:sp>
      <p:grpSp>
        <p:nvGrpSpPr>
          <p:cNvPr id="9" name="సమూహం 8"/>
          <p:cNvGrpSpPr/>
          <p:nvPr/>
        </p:nvGrpSpPr>
        <p:grpSpPr>
          <a:xfrm>
            <a:off x="1103207" y="794913"/>
            <a:ext cx="6775519" cy="460525"/>
            <a:chOff x="1103207" y="794913"/>
            <a:chExt cx="6775519" cy="460525"/>
          </a:xfrm>
        </p:grpSpPr>
        <p:sp>
          <p:nvSpPr>
            <p:cNvPr id="7" name="32-బిందువుల నక్షత్రం 6"/>
            <p:cNvSpPr/>
            <p:nvPr/>
          </p:nvSpPr>
          <p:spPr>
            <a:xfrm>
              <a:off x="1103207"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T1</a:t>
              </a:r>
              <a:endParaRPr lang="en-IN" b="1" dirty="0"/>
            </a:p>
          </p:txBody>
        </p:sp>
        <p:sp>
          <p:nvSpPr>
            <p:cNvPr id="12" name="32-బిందువుల నక్షత్రం 11"/>
            <p:cNvSpPr/>
            <p:nvPr/>
          </p:nvSpPr>
          <p:spPr>
            <a:xfrm>
              <a:off x="3920834" y="794913"/>
              <a:ext cx="852755" cy="441789"/>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T2</a:t>
              </a:r>
              <a:endParaRPr lang="en-IN" b="1" dirty="0"/>
            </a:p>
          </p:txBody>
        </p:sp>
        <p:sp>
          <p:nvSpPr>
            <p:cNvPr id="14" name="32-బిందువుల నక్షత్రం 13"/>
            <p:cNvSpPr/>
            <p:nvPr/>
          </p:nvSpPr>
          <p:spPr>
            <a:xfrm>
              <a:off x="5844306" y="794913"/>
              <a:ext cx="2034420" cy="460525"/>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Compliments of IBM</a:t>
              </a:r>
              <a:endParaRPr lang="en-IN" sz="1200" b="1" dirty="0"/>
            </a:p>
          </p:txBody>
        </p:sp>
      </p:grpSp>
      <p:pic>
        <p:nvPicPr>
          <p:cNvPr id="3074" name="Picture 2" descr="Image result for iterative and evolutionary and agile Larman"/>
          <p:cNvPicPr>
            <a:picLocks noGrp="1" noChangeAspect="1" noChangeArrowheads="1"/>
          </p:cNvPicPr>
          <p:nvPr>
            <p:ph idx="1"/>
          </p:nvPr>
        </p:nvPicPr>
        <p:blipFill>
          <a:blip r:embed="rId4">
            <a:extLst>
              <a:ext uri="{28A0092B-C50C-407E-A947-70E740481C1C}">
                <a14:useLocalDpi xmlns:a14="http://schemas.microsoft.com/office/drawing/2010/main"/>
              </a:ext>
            </a:extLst>
          </a:blip>
          <a:srcRect/>
          <a:stretch>
            <a:fillRect/>
          </a:stretch>
        </p:blipFill>
        <p:spPr bwMode="auto">
          <a:xfrm>
            <a:off x="505014" y="1331979"/>
            <a:ext cx="2380266" cy="3163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5"/>
            <a:ext cx="6864274" cy="582930"/>
          </a:xfrm>
        </p:spPr>
        <p:txBody>
          <a:bodyPr/>
          <a:lstStyle/>
          <a:p>
            <a:r>
              <a:rPr lang="en-US" sz="1800" dirty="0" smtClean="0"/>
              <a:t>Release Sprint? Consider Tasks Too </a:t>
            </a:r>
            <a:r>
              <a:rPr lang="en-US" sz="1800" i="1" dirty="0" smtClean="0"/>
              <a:t>Heavy</a:t>
            </a:r>
            <a:r>
              <a:rPr lang="en-US" sz="1800" dirty="0" smtClean="0"/>
              <a:t> for one Regular Sprint…</a:t>
            </a:r>
            <a:endParaRPr lang="en-IN" sz="1800" dirty="0"/>
          </a:p>
        </p:txBody>
      </p:sp>
      <p:sp>
        <p:nvSpPr>
          <p:cNvPr id="3" name="విషయ స్థాన సంగ్రహకం 2"/>
          <p:cNvSpPr>
            <a:spLocks noGrp="1"/>
          </p:cNvSpPr>
          <p:nvPr>
            <p:ph idx="1"/>
          </p:nvPr>
        </p:nvSpPr>
        <p:spPr>
          <a:xfrm>
            <a:off x="245444" y="929040"/>
            <a:ext cx="6927864" cy="4114800"/>
          </a:xfrm>
        </p:spPr>
        <p:txBody>
          <a:bodyPr/>
          <a:lstStyle/>
          <a:p>
            <a:pPr algn="l"/>
            <a:r>
              <a:rPr lang="en-IN" sz="1600" dirty="0"/>
              <a:t>Some tasks, such as security testing or load testing a software project, can’t be completed within a sprint, because the security or load testing environments take time to set up and request. Although release sprints allow scrum teams to plan for these types of activities, doing so is an anti-pattern, or the opposite of being agile. </a:t>
            </a:r>
            <a:r>
              <a:rPr lang="en-IN" sz="1600" u="sng" dirty="0"/>
              <a:t>Your goal should be to complete all work required for functionality to be shippable at the end of each sprint</a:t>
            </a:r>
            <a:r>
              <a:rPr lang="en-IN" sz="1600" u="sng" dirty="0" smtClean="0"/>
              <a:t>.</a:t>
            </a:r>
          </a:p>
          <a:p>
            <a:pPr algn="l"/>
            <a:r>
              <a:rPr lang="en-IN" sz="1600" dirty="0"/>
              <a:t>Some project teams add a release sprint to some releases to conduct activities that are unrelated to product development but necessary to release the product to customers. </a:t>
            </a:r>
            <a:r>
              <a:rPr lang="en-IN" sz="1600" u="sng" dirty="0"/>
              <a:t>If you need a release sprint, be sure to factor that into the date you choose.</a:t>
            </a:r>
          </a:p>
        </p:txBody>
      </p:sp>
      <p:sp>
        <p:nvSpPr>
          <p:cNvPr id="4" name="పాఠంపెట్టె 3"/>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208973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Release Plan, Release Schedule</a:t>
            </a:r>
            <a:endParaRPr lang="en-IN" dirty="0"/>
          </a:p>
        </p:txBody>
      </p:sp>
      <p:sp>
        <p:nvSpPr>
          <p:cNvPr id="3" name="విషయ స్థాన సంగ్రహకం 2"/>
          <p:cNvSpPr>
            <a:spLocks noGrp="1"/>
          </p:cNvSpPr>
          <p:nvPr>
            <p:ph idx="1"/>
          </p:nvPr>
        </p:nvSpPr>
        <p:spPr>
          <a:xfrm>
            <a:off x="274320" y="754380"/>
            <a:ext cx="8314876" cy="4114800"/>
          </a:xfrm>
        </p:spPr>
        <p:txBody>
          <a:bodyPr/>
          <a:lstStyle/>
          <a:p>
            <a:pPr algn="l"/>
            <a:r>
              <a:rPr lang="en-IN" sz="1400" u="sng" dirty="0"/>
              <a:t>The </a:t>
            </a:r>
            <a:r>
              <a:rPr lang="en-IN" sz="1400" u="sng" dirty="0" smtClean="0"/>
              <a:t>Product-backlog </a:t>
            </a:r>
            <a:r>
              <a:rPr lang="en-IN" sz="1400" u="sng" dirty="0"/>
              <a:t>and </a:t>
            </a:r>
            <a:r>
              <a:rPr lang="en-IN" sz="1400" u="sng" dirty="0" smtClean="0"/>
              <a:t>Release </a:t>
            </a:r>
            <a:r>
              <a:rPr lang="en-IN" sz="1400" u="sng" dirty="0"/>
              <a:t>P</a:t>
            </a:r>
            <a:r>
              <a:rPr lang="en-IN" sz="1400" u="sng" dirty="0" smtClean="0"/>
              <a:t>lan </a:t>
            </a:r>
            <a:r>
              <a:rPr lang="en-IN" sz="1400" u="sng" dirty="0"/>
              <a:t>are some of the most important </a:t>
            </a:r>
            <a:r>
              <a:rPr lang="en-IN" sz="1400" u="sng" dirty="0" smtClean="0"/>
              <a:t>communication </a:t>
            </a:r>
            <a:r>
              <a:rPr lang="en-IN" sz="1400" u="sng" dirty="0"/>
              <a:t>channels between the product owner and the development </a:t>
            </a:r>
            <a:r>
              <a:rPr lang="en-IN" sz="1400" u="sng" dirty="0" smtClean="0"/>
              <a:t>team</a:t>
            </a:r>
          </a:p>
          <a:p>
            <a:pPr algn="l"/>
            <a:r>
              <a:rPr lang="en-IN" sz="1400" dirty="0"/>
              <a:t>The </a:t>
            </a:r>
            <a:r>
              <a:rPr lang="en-IN" sz="1400" dirty="0" smtClean="0"/>
              <a:t>Release </a:t>
            </a:r>
            <a:r>
              <a:rPr lang="en-IN" sz="1400" dirty="0"/>
              <a:t>P</a:t>
            </a:r>
            <a:r>
              <a:rPr lang="en-IN" sz="1400" dirty="0" smtClean="0"/>
              <a:t>lan </a:t>
            </a:r>
            <a:r>
              <a:rPr lang="en-IN" sz="1400" dirty="0"/>
              <a:t>contains a </a:t>
            </a:r>
            <a:r>
              <a:rPr lang="en-IN" sz="1400" dirty="0" smtClean="0"/>
              <a:t>Release </a:t>
            </a:r>
            <a:r>
              <a:rPr lang="en-IN" sz="1400" dirty="0"/>
              <a:t>S</a:t>
            </a:r>
            <a:r>
              <a:rPr lang="en-IN" sz="1400" dirty="0" smtClean="0"/>
              <a:t>chedule </a:t>
            </a:r>
            <a:r>
              <a:rPr lang="en-IN" sz="1400" dirty="0"/>
              <a:t>for a specific set of </a:t>
            </a:r>
            <a:r>
              <a:rPr lang="en-IN" sz="1400" dirty="0" smtClean="0"/>
              <a:t>Features</a:t>
            </a:r>
            <a:r>
              <a:rPr lang="en-IN" sz="1400" dirty="0"/>
              <a:t>. The </a:t>
            </a:r>
            <a:r>
              <a:rPr lang="en-IN" sz="1400" dirty="0" smtClean="0"/>
              <a:t>Product </a:t>
            </a:r>
            <a:r>
              <a:rPr lang="en-IN" sz="1400" dirty="0"/>
              <a:t>O</a:t>
            </a:r>
            <a:r>
              <a:rPr lang="en-IN" sz="1400" dirty="0" smtClean="0"/>
              <a:t>wner </a:t>
            </a:r>
            <a:r>
              <a:rPr lang="en-IN" sz="1400" dirty="0"/>
              <a:t>creates a </a:t>
            </a:r>
            <a:r>
              <a:rPr lang="en-IN" sz="1400" dirty="0" smtClean="0"/>
              <a:t>Release </a:t>
            </a:r>
            <a:r>
              <a:rPr lang="en-IN" sz="1400" dirty="0"/>
              <a:t>P</a:t>
            </a:r>
            <a:r>
              <a:rPr lang="en-IN" sz="1400" dirty="0" smtClean="0"/>
              <a:t>lan </a:t>
            </a:r>
            <a:r>
              <a:rPr lang="en-IN" sz="1400" dirty="0"/>
              <a:t>at the start of each </a:t>
            </a:r>
            <a:r>
              <a:rPr lang="en-IN" sz="1400" dirty="0" smtClean="0"/>
              <a:t>Release</a:t>
            </a:r>
            <a:r>
              <a:rPr lang="en-IN" sz="1400" dirty="0"/>
              <a:t>. </a:t>
            </a:r>
            <a:r>
              <a:rPr lang="en-IN" sz="1400" dirty="0" smtClean="0"/>
              <a:t>Creating </a:t>
            </a:r>
            <a:r>
              <a:rPr lang="en-IN" sz="1400" dirty="0"/>
              <a:t>a release </a:t>
            </a:r>
            <a:r>
              <a:rPr lang="en-IN" sz="1400" dirty="0" smtClean="0"/>
              <a:t>plan involves: </a:t>
            </a:r>
          </a:p>
          <a:p>
            <a:pPr algn="l"/>
            <a:endParaRPr lang="en-IN" sz="1400" dirty="0" smtClean="0"/>
          </a:p>
          <a:p>
            <a:pPr marL="571500" lvl="1" indent="-228600">
              <a:buFont typeface="+mj-lt"/>
              <a:buAutoNum type="arabicPeriod"/>
            </a:pPr>
            <a:r>
              <a:rPr lang="en-IN" b="0" dirty="0"/>
              <a:t>Establish the release goal</a:t>
            </a:r>
            <a:r>
              <a:rPr lang="en-IN" b="0" dirty="0" smtClean="0"/>
              <a:t>. The </a:t>
            </a:r>
            <a:r>
              <a:rPr lang="en-IN" b="0" dirty="0"/>
              <a:t>release goal is an overall business goal for the product features in your release. </a:t>
            </a:r>
            <a:endParaRPr lang="en-IN" b="0" dirty="0" smtClean="0"/>
          </a:p>
          <a:p>
            <a:pPr marL="571500" lvl="1" indent="-228600">
              <a:buFont typeface="+mj-lt"/>
              <a:buAutoNum type="arabicPeriod"/>
            </a:pPr>
            <a:r>
              <a:rPr lang="en-IN" b="0" dirty="0" smtClean="0"/>
              <a:t>Identify a target release date. Some scrum teams determine release dates based on the completion of functionality; others may have hard dates, such as March 31 or September 1.</a:t>
            </a:r>
          </a:p>
          <a:p>
            <a:pPr marL="571500" lvl="1" indent="-228600">
              <a:buFont typeface="+mj-lt"/>
              <a:buAutoNum type="arabicPeriod"/>
            </a:pPr>
            <a:r>
              <a:rPr lang="en-IN" b="0" dirty="0" smtClean="0"/>
              <a:t>Review </a:t>
            </a:r>
            <a:r>
              <a:rPr lang="en-IN" b="0" dirty="0"/>
              <a:t>the product backlog and the product roadmap to determine the highest-priority user stories that support your release goal (the minimum marketable features). These user stories will make up your first release</a:t>
            </a:r>
            <a:r>
              <a:rPr lang="en-IN" b="0" dirty="0" smtClean="0"/>
              <a:t>.</a:t>
            </a:r>
          </a:p>
          <a:p>
            <a:pPr marL="571500" lvl="1" indent="-228600">
              <a:buFont typeface="+mj-lt"/>
              <a:buAutoNum type="arabicPeriod"/>
            </a:pPr>
            <a:r>
              <a:rPr lang="en-IN" b="0" dirty="0"/>
              <a:t>Refine the user stories in your release goal</a:t>
            </a:r>
            <a:r>
              <a:rPr lang="en-IN" b="0" dirty="0" smtClean="0"/>
              <a:t>. During </a:t>
            </a:r>
            <a:r>
              <a:rPr lang="en-IN" b="0" dirty="0"/>
              <a:t>release planning, dependencies, gaps, or new details are </a:t>
            </a:r>
            <a:r>
              <a:rPr lang="en-IN" b="0" dirty="0" smtClean="0"/>
              <a:t>often identified </a:t>
            </a:r>
            <a:r>
              <a:rPr lang="en-IN" b="0" dirty="0"/>
              <a:t>that affect estimates and prioritization. </a:t>
            </a:r>
            <a:r>
              <a:rPr lang="en-IN" b="0" u="sng" dirty="0"/>
              <a:t>This is the time to make sure the portion of the </a:t>
            </a:r>
            <a:r>
              <a:rPr lang="en-IN" b="0" u="sng" dirty="0" smtClean="0"/>
              <a:t>product-backlog </a:t>
            </a:r>
            <a:r>
              <a:rPr lang="en-IN" b="0" u="sng" dirty="0"/>
              <a:t>supporting your release is sized appropriately</a:t>
            </a:r>
            <a:r>
              <a:rPr lang="en-IN" b="0" dirty="0"/>
              <a:t>. The development team helps the product owner by updating estimates for any added or revised user stories, and commits to the release goal and scope with the product owner.</a:t>
            </a:r>
          </a:p>
          <a:p>
            <a:pPr marL="571500" lvl="1" indent="-228600">
              <a:buFont typeface="+mj-lt"/>
              <a:buAutoNum type="arabicPeriod"/>
            </a:pPr>
            <a:r>
              <a:rPr lang="en-IN" b="0" u="sng" dirty="0"/>
              <a:t>Estimate the number of sprints needed, based on the scrum team’s velocity</a:t>
            </a:r>
            <a:r>
              <a:rPr lang="en-IN" b="0" dirty="0" smtClean="0"/>
              <a:t>.</a:t>
            </a:r>
          </a:p>
          <a:p>
            <a:pPr marL="571500" lvl="1" indent="-228600">
              <a:buFont typeface="+mj-lt"/>
              <a:buAutoNum type="arabicPeriod"/>
            </a:pPr>
            <a:r>
              <a:rPr lang="en-IN" b="0" u="sng" dirty="0"/>
              <a:t>Identify work necessary to release that can’t be completed within a sprint</a:t>
            </a:r>
            <a:r>
              <a:rPr lang="en-IN" b="0" dirty="0"/>
              <a:t>. Plan a release sprint, if necessary, and determine how long it should be.</a:t>
            </a:r>
          </a:p>
          <a:p>
            <a:pPr algn="l"/>
            <a:endParaRPr lang="en-IN" dirty="0"/>
          </a:p>
        </p:txBody>
      </p:sp>
      <p:sp>
        <p:nvSpPr>
          <p:cNvPr id="4" name="పాఠంపెట్టె 3"/>
          <p:cNvSpPr txBox="1"/>
          <p:nvPr/>
        </p:nvSpPr>
        <p:spPr>
          <a:xfrm>
            <a:off x="7253555" y="4738375"/>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833144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i="1" dirty="0" smtClean="0"/>
              <a:t>Just-in-Time </a:t>
            </a:r>
            <a:r>
              <a:rPr lang="en-US" dirty="0" smtClean="0"/>
              <a:t>Planning of Releases</a:t>
            </a:r>
            <a:endParaRPr lang="en-IN" dirty="0"/>
          </a:p>
        </p:txBody>
      </p:sp>
      <p:sp>
        <p:nvSpPr>
          <p:cNvPr id="3" name="విషయ స్థాన సంగ్రహకం 2"/>
          <p:cNvSpPr>
            <a:spLocks noGrp="1"/>
          </p:cNvSpPr>
          <p:nvPr>
            <p:ph idx="1"/>
          </p:nvPr>
        </p:nvSpPr>
        <p:spPr>
          <a:xfrm>
            <a:off x="274320" y="754380"/>
            <a:ext cx="6835397" cy="4114800"/>
          </a:xfrm>
        </p:spPr>
        <p:txBody>
          <a:bodyPr/>
          <a:lstStyle/>
          <a:p>
            <a:pPr algn="l"/>
            <a:r>
              <a:rPr lang="en-IN" dirty="0" smtClean="0"/>
              <a:t>Use Just-in-Time Planning, Do not get into microscopic detailing early: commit </a:t>
            </a:r>
            <a:r>
              <a:rPr lang="en-IN" dirty="0"/>
              <a:t>to </a:t>
            </a:r>
            <a:r>
              <a:rPr lang="en-IN" dirty="0" smtClean="0"/>
              <a:t>the </a:t>
            </a:r>
            <a:r>
              <a:rPr lang="en-IN" dirty="0"/>
              <a:t>plan for the first release, but anything beyond the first release is tentative </a:t>
            </a:r>
            <a:r>
              <a:rPr lang="en-IN" dirty="0" smtClean="0"/>
              <a:t>(subject to change). </a:t>
            </a:r>
          </a:p>
          <a:p>
            <a:pPr algn="l"/>
            <a:r>
              <a:rPr lang="en-IN" u="sng" dirty="0" smtClean="0"/>
              <a:t>It’s </a:t>
            </a:r>
            <a:r>
              <a:rPr lang="en-IN" u="sng" dirty="0"/>
              <a:t>a good idea to achieve releases with about 80 percent of the user stories, using the final 20 percent to add robust features </a:t>
            </a:r>
            <a:r>
              <a:rPr lang="en-IN" dirty="0"/>
              <a:t>that will meet the release goal </a:t>
            </a:r>
            <a:r>
              <a:rPr lang="en-IN" dirty="0" smtClean="0"/>
              <a:t>(to add to “</a:t>
            </a:r>
            <a:r>
              <a:rPr lang="en-IN" dirty="0"/>
              <a:t>wow” </a:t>
            </a:r>
            <a:r>
              <a:rPr lang="en-IN" dirty="0" smtClean="0"/>
              <a:t>factor)</a:t>
            </a:r>
            <a:endParaRPr lang="en-IN" dirty="0"/>
          </a:p>
        </p:txBody>
      </p:sp>
      <p:sp>
        <p:nvSpPr>
          <p:cNvPr id="4" name="పాఠంపెట్టె 3"/>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427498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Summary: </a:t>
            </a:r>
            <a:r>
              <a:rPr lang="en-US" dirty="0" smtClean="0"/>
              <a:t>Iteration Planning</a:t>
            </a:r>
            <a:endParaRPr lang="en-IN" dirty="0"/>
          </a:p>
        </p:txBody>
      </p:sp>
      <p:sp>
        <p:nvSpPr>
          <p:cNvPr id="3" name="విషయ స్థాన సంగ్రహకం 2"/>
          <p:cNvSpPr>
            <a:spLocks noGrp="1"/>
          </p:cNvSpPr>
          <p:nvPr>
            <p:ph idx="1"/>
          </p:nvPr>
        </p:nvSpPr>
        <p:spPr>
          <a:xfrm>
            <a:off x="327638" y="1134524"/>
            <a:ext cx="7624560" cy="2954591"/>
          </a:xfrm>
        </p:spPr>
        <p:txBody>
          <a:bodyPr/>
          <a:lstStyle/>
          <a:p>
            <a:pPr algn="l"/>
            <a:r>
              <a:rPr lang="en-US" sz="1600" dirty="0" smtClean="0"/>
              <a:t>Sprint is a fixed-duration (~30 days) Iteration of Development Activity in the SCRUM Process</a:t>
            </a:r>
          </a:p>
          <a:p>
            <a:pPr algn="l"/>
            <a:r>
              <a:rPr lang="en-US" sz="1600" dirty="0" smtClean="0"/>
              <a:t>Planning starts with Product Visioning </a:t>
            </a:r>
            <a:r>
              <a:rPr lang="en-US" sz="1600" dirty="0" smtClean="0">
                <a:sym typeface="Wingdings" panose="05000000000000000000" pitchFamily="2" charset="2"/>
              </a:rPr>
              <a:t> </a:t>
            </a:r>
            <a:r>
              <a:rPr lang="en-US" sz="1600" dirty="0" smtClean="0"/>
              <a:t>Product-backlog </a:t>
            </a:r>
            <a:r>
              <a:rPr lang="en-US" sz="1600" dirty="0" smtClean="0">
                <a:sym typeface="Wingdings" panose="05000000000000000000" pitchFamily="2" charset="2"/>
              </a:rPr>
              <a:t> Sprint-backlog</a:t>
            </a:r>
          </a:p>
          <a:p>
            <a:pPr algn="l"/>
            <a:r>
              <a:rPr lang="en-US" sz="1600" dirty="0" smtClean="0">
                <a:sym typeface="Wingdings" panose="05000000000000000000" pitchFamily="2" charset="2"/>
              </a:rPr>
              <a:t>Sprint Planning to involve all Stakeholders</a:t>
            </a:r>
          </a:p>
          <a:p>
            <a:pPr algn="l"/>
            <a:r>
              <a:rPr lang="en-US" sz="1600" dirty="0" smtClean="0">
                <a:sym typeface="Wingdings" panose="05000000000000000000" pitchFamily="2" charset="2"/>
              </a:rPr>
              <a:t>Identify Personas for Requirements Analysis (creation of Product/Sprint-backlog)</a:t>
            </a:r>
          </a:p>
          <a:p>
            <a:pPr algn="l"/>
            <a:r>
              <a:rPr lang="en-US" sz="1600" dirty="0" smtClean="0">
                <a:sym typeface="Wingdings" panose="05000000000000000000" pitchFamily="2" charset="2"/>
              </a:rPr>
              <a:t>Story is the Unit of Requirements in Sprint</a:t>
            </a:r>
          </a:p>
          <a:p>
            <a:pPr algn="l"/>
            <a:r>
              <a:rPr lang="en-US" sz="1600" dirty="0" smtClean="0">
                <a:sym typeface="Wingdings" panose="05000000000000000000" pitchFamily="2" charset="2"/>
              </a:rPr>
              <a:t>Releases (to Customer) can be planned as part of Sprint planning (Development Sprint vs. Release Sprint); no separate Release-backlog may be required</a:t>
            </a:r>
          </a:p>
          <a:p>
            <a:pPr algn="l"/>
            <a:r>
              <a:rPr lang="en-US" sz="1600" dirty="0" smtClean="0">
                <a:sym typeface="Wingdings" panose="05000000000000000000" pitchFamily="2" charset="2"/>
              </a:rPr>
              <a:t>Estimation/Capacity is Team-centric (not Individual) – Velocity/Capacity Planning</a:t>
            </a:r>
          </a:p>
          <a:p>
            <a:pPr algn="l"/>
            <a:endParaRPr lang="en-US" sz="1600" dirty="0" smtClean="0">
              <a:sym typeface="Wingdings" panose="05000000000000000000" pitchFamily="2" charset="2"/>
            </a:endParaRPr>
          </a:p>
          <a:p>
            <a:pPr algn="l"/>
            <a:endParaRPr lang="en-US" sz="1600" dirty="0" smtClean="0">
              <a:sym typeface="Wingdings" panose="05000000000000000000" pitchFamily="2" charset="2"/>
            </a:endParaRPr>
          </a:p>
          <a:p>
            <a:pPr algn="l"/>
            <a:endParaRPr lang="en-US" sz="1600" dirty="0" smtClean="0">
              <a:sym typeface="Wingdings" panose="05000000000000000000" pitchFamily="2" charset="2"/>
            </a:endParaRPr>
          </a:p>
          <a:p>
            <a:pPr algn="l"/>
            <a:endParaRPr lang="en-US" sz="1600" dirty="0" smtClean="0"/>
          </a:p>
          <a:p>
            <a:pPr algn="l"/>
            <a:endParaRPr lang="en-US" sz="1600" dirty="0" smtClean="0"/>
          </a:p>
          <a:p>
            <a:pPr algn="l"/>
            <a:endParaRPr lang="en-IN" sz="1600" dirty="0"/>
          </a:p>
        </p:txBody>
      </p:sp>
    </p:spTree>
    <p:extLst>
      <p:ext uri="{BB962C8B-B14F-4D97-AF65-F5344CB8AC3E}">
        <p14:creationId xmlns:p14="http://schemas.microsoft.com/office/powerpoint/2010/main" val="2535167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పాఠంపెట్టె 1"/>
          <p:cNvSpPr txBox="1"/>
          <p:nvPr/>
        </p:nvSpPr>
        <p:spPr>
          <a:xfrm>
            <a:off x="2825394" y="1325366"/>
            <a:ext cx="2749984" cy="830997"/>
          </a:xfrm>
          <a:prstGeom prst="rect">
            <a:avLst/>
          </a:prstGeom>
          <a:noFill/>
        </p:spPr>
        <p:txBody>
          <a:bodyPr wrap="none" rtlCol="0">
            <a:spAutoFit/>
          </a:bodyPr>
          <a:lstStyle/>
          <a:p>
            <a:r>
              <a:rPr lang="en-US" sz="4800" dirty="0" smtClean="0"/>
              <a:t>Thank You</a:t>
            </a:r>
            <a:endParaRPr lang="en-IN" sz="4800" dirty="0"/>
          </a:p>
        </p:txBody>
      </p:sp>
      <p:sp>
        <p:nvSpPr>
          <p:cNvPr id="3" name="పాఠంపెట్టె 2"/>
          <p:cNvSpPr txBox="1"/>
          <p:nvPr/>
        </p:nvSpPr>
        <p:spPr>
          <a:xfrm>
            <a:off x="318879" y="4407613"/>
            <a:ext cx="6752618" cy="492443"/>
          </a:xfrm>
          <a:prstGeom prst="rect">
            <a:avLst/>
          </a:prstGeom>
          <a:noFill/>
        </p:spPr>
        <p:txBody>
          <a:bodyPr wrap="none" rtlCol="0">
            <a:spAutoFit/>
          </a:bodyPr>
          <a:lstStyle/>
          <a:p>
            <a:r>
              <a:rPr lang="en-US" sz="1200" dirty="0" smtClean="0">
                <a:latin typeface="Arial Narrow" panose="020B0606020202030204" pitchFamily="34" charset="0"/>
              </a:rPr>
              <a:t>©  Copyrights of original Authors are duly acknowledged </a:t>
            </a:r>
          </a:p>
          <a:p>
            <a:r>
              <a:rPr lang="en-US" sz="1400" dirty="0" smtClean="0">
                <a:latin typeface="Arial Narrow" panose="020B0606020202030204" pitchFamily="34" charset="0"/>
              </a:rPr>
              <a:t>™ ® </a:t>
            </a:r>
            <a:r>
              <a:rPr lang="en-US" sz="1200" dirty="0">
                <a:latin typeface="Arial Narrow" panose="020B0606020202030204" pitchFamily="34" charset="0"/>
              </a:rPr>
              <a:t> </a:t>
            </a:r>
            <a:r>
              <a:rPr lang="en-US" sz="1200" dirty="0" smtClean="0">
                <a:latin typeface="Arial Narrow" panose="020B0606020202030204" pitchFamily="34" charset="0"/>
              </a:rPr>
              <a:t>All Trademarks, Registered Trademarks referred in this document are the property of their respective owners</a:t>
            </a:r>
            <a:endParaRPr lang="en-IN" sz="1200" dirty="0">
              <a:latin typeface="Arial Narrow" panose="020B0606020202030204" pitchFamily="34" charset="0"/>
            </a:endParaRPr>
          </a:p>
        </p:txBody>
      </p:sp>
    </p:spTree>
    <p:extLst>
      <p:ext uri="{BB962C8B-B14F-4D97-AF65-F5344CB8AC3E}">
        <p14:creationId xmlns:p14="http://schemas.microsoft.com/office/powerpoint/2010/main" val="375973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pPr algn="ctr"/>
            <a:r>
              <a:rPr lang="en-US" dirty="0" smtClean="0"/>
              <a:t>Topics</a:t>
            </a:r>
            <a:endParaRPr lang="en-IN" dirty="0"/>
          </a:p>
        </p:txBody>
      </p:sp>
      <p:sp>
        <p:nvSpPr>
          <p:cNvPr id="3" name="విషయ స్థాన సంగ్రహకం 2"/>
          <p:cNvSpPr>
            <a:spLocks noGrp="1"/>
          </p:cNvSpPr>
          <p:nvPr>
            <p:ph idx="1"/>
          </p:nvPr>
        </p:nvSpPr>
        <p:spPr>
          <a:xfrm>
            <a:off x="2110460" y="887943"/>
            <a:ext cx="3304021" cy="1824434"/>
          </a:xfrm>
        </p:spPr>
        <p:txBody>
          <a:bodyPr/>
          <a:lstStyle/>
          <a:p>
            <a:pPr marL="0" lvl="0" indent="0" algn="ctr">
              <a:buNone/>
            </a:pPr>
            <a:r>
              <a:rPr lang="en-US" b="1" u="sng" dirty="0" smtClean="0"/>
              <a:t>Iteration Planning in Agile</a:t>
            </a:r>
          </a:p>
          <a:p>
            <a:pPr lvl="0"/>
            <a:r>
              <a:rPr lang="en-US" dirty="0" smtClean="0"/>
              <a:t>Sprint as an Iteration</a:t>
            </a:r>
          </a:p>
          <a:p>
            <a:pPr lvl="0"/>
            <a:r>
              <a:rPr lang="en-US" dirty="0" smtClean="0"/>
              <a:t>Velocity based Planning</a:t>
            </a:r>
            <a:endParaRPr lang="en-IN" dirty="0"/>
          </a:p>
          <a:p>
            <a:pPr lvl="0"/>
            <a:r>
              <a:rPr lang="en-US" dirty="0" smtClean="0"/>
              <a:t>Capacity based Planning</a:t>
            </a:r>
          </a:p>
          <a:p>
            <a:pPr lvl="0"/>
            <a:r>
              <a:rPr lang="en-US" dirty="0" smtClean="0"/>
              <a:t>Sprint Planning/Backlog</a:t>
            </a:r>
            <a:endParaRPr lang="en-IN" dirty="0"/>
          </a:p>
        </p:txBody>
      </p:sp>
    </p:spTree>
    <p:extLst>
      <p:ext uri="{BB962C8B-B14F-4D97-AF65-F5344CB8AC3E}">
        <p14:creationId xmlns:p14="http://schemas.microsoft.com/office/powerpoint/2010/main" val="163609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dirty="0" smtClean="0"/>
              <a:t>Levels of Planning in Agile</a:t>
            </a:r>
            <a:endParaRPr lang="en-IN" dirty="0"/>
          </a:p>
        </p:txBody>
      </p:sp>
      <p:pic>
        <p:nvPicPr>
          <p:cNvPr id="2050" name="Picture 2" descr="Agile-SCRUM.png"/>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2403530" y="2008512"/>
            <a:ext cx="57150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5" name="విషయ స్థాన సంగ్రహకం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39000" y="926613"/>
            <a:ext cx="2171902" cy="2163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ఎడమ బాణం కాల్‌అవుట్ 7"/>
          <p:cNvSpPr/>
          <p:nvPr/>
        </p:nvSpPr>
        <p:spPr>
          <a:xfrm>
            <a:off x="2094461" y="1202076"/>
            <a:ext cx="3340568" cy="26712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Product Vision (1 – 3 years)</a:t>
            </a:r>
            <a:endParaRPr lang="en-IN" sz="1400" dirty="0"/>
          </a:p>
        </p:txBody>
      </p:sp>
      <p:sp>
        <p:nvSpPr>
          <p:cNvPr id="9" name="కుడి బాణం 8"/>
          <p:cNvSpPr/>
          <p:nvPr/>
        </p:nvSpPr>
        <p:spPr>
          <a:xfrm rot="2204777">
            <a:off x="1914794" y="2320471"/>
            <a:ext cx="2045180" cy="380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Release Planning</a:t>
            </a:r>
            <a:endParaRPr lang="en-IN" sz="1400" dirty="0"/>
          </a:p>
        </p:txBody>
      </p:sp>
    </p:spTree>
    <p:extLst>
      <p:ext uri="{BB962C8B-B14F-4D97-AF65-F5344CB8AC3E}">
        <p14:creationId xmlns:p14="http://schemas.microsoft.com/office/powerpoint/2010/main" val="808832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6792354" cy="582930"/>
          </a:xfrm>
        </p:spPr>
        <p:txBody>
          <a:bodyPr/>
          <a:lstStyle/>
          <a:p>
            <a:r>
              <a:rPr lang="en-US" dirty="0" smtClean="0"/>
              <a:t>Planning at </a:t>
            </a:r>
            <a:r>
              <a:rPr lang="en-US" i="1" dirty="0" smtClean="0"/>
              <a:t>Every</a:t>
            </a:r>
            <a:r>
              <a:rPr lang="en-US" dirty="0" smtClean="0"/>
              <a:t> Stage in Agile (SCRUM)</a:t>
            </a:r>
            <a:endParaRPr lang="en-IN" dirty="0"/>
          </a:p>
        </p:txBody>
      </p:sp>
      <p:pic>
        <p:nvPicPr>
          <p:cNvPr id="7" name="విషయ స్థాన సంగ్రహకం 6"/>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449851" y="780835"/>
            <a:ext cx="5601628" cy="4220867"/>
          </a:xfrm>
        </p:spPr>
      </p:pic>
      <p:sp>
        <p:nvSpPr>
          <p:cNvPr id="8" name="పాఠంపెట్టె 7"/>
          <p:cNvSpPr txBox="1"/>
          <p:nvPr/>
        </p:nvSpPr>
        <p:spPr>
          <a:xfrm>
            <a:off x="6340013" y="4602823"/>
            <a:ext cx="886781" cy="276999"/>
          </a:xfrm>
          <a:prstGeom prst="rect">
            <a:avLst/>
          </a:prstGeom>
          <a:noFill/>
        </p:spPr>
        <p:txBody>
          <a:bodyPr wrap="none" rtlCol="0">
            <a:spAutoFit/>
          </a:bodyPr>
          <a:lstStyle/>
          <a:p>
            <a:r>
              <a:rPr lang="en-US" sz="1200" dirty="0" smtClean="0">
                <a:latin typeface="Arial Narrow" panose="020B0606020202030204" pitchFamily="34" charset="0"/>
              </a:rPr>
              <a:t>Source: (T2)</a:t>
            </a:r>
            <a:endParaRPr lang="en-IN" sz="1200" dirty="0">
              <a:latin typeface="Arial Narrow" panose="020B0606020202030204" pitchFamily="34" charset="0"/>
            </a:endParaRPr>
          </a:p>
        </p:txBody>
      </p:sp>
    </p:spTree>
    <p:extLst>
      <p:ext uri="{BB962C8B-B14F-4D97-AF65-F5344CB8AC3E}">
        <p14:creationId xmlns:p14="http://schemas.microsoft.com/office/powerpoint/2010/main" val="196598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US" sz="1800" dirty="0" smtClean="0"/>
              <a:t>Product-backlog vs. Sprint-backlog vs. Tasks/User Stories</a:t>
            </a:r>
            <a:endParaRPr lang="en-IN" sz="1800" dirty="0"/>
          </a:p>
        </p:txBody>
      </p:sp>
      <p:pic>
        <p:nvPicPr>
          <p:cNvPr id="6146" name="Picture 2" descr="http://3.bp.blogspot.com/-wdxn290FvJU/VlhTDT_lZEI/AAAAAAAAXgc/bHcv_WJBuio/s640/Product%2Band%2BSprint%2BBacklo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243" y="908804"/>
            <a:ext cx="3852104" cy="23172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print backlog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495" y="2289991"/>
            <a:ext cx="5176330" cy="22905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7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337105" y="120079"/>
            <a:ext cx="6457100" cy="582930"/>
          </a:xfrm>
        </p:spPr>
        <p:txBody>
          <a:bodyPr/>
          <a:lstStyle/>
          <a:p>
            <a:r>
              <a:rPr lang="en-US" sz="1800" dirty="0" smtClean="0"/>
              <a:t>User Stories = Requirements for the Developer/Tester</a:t>
            </a:r>
            <a:endParaRPr lang="en-IN" sz="1800" i="1" dirty="0"/>
          </a:p>
        </p:txBody>
      </p:sp>
      <p:sp>
        <p:nvSpPr>
          <p:cNvPr id="3" name="విషయ స్థాన సంగ్రహకం 2"/>
          <p:cNvSpPr>
            <a:spLocks noGrp="1"/>
          </p:cNvSpPr>
          <p:nvPr>
            <p:ph idx="1"/>
          </p:nvPr>
        </p:nvSpPr>
        <p:spPr>
          <a:xfrm>
            <a:off x="274320" y="754380"/>
            <a:ext cx="7020332" cy="1797434"/>
          </a:xfrm>
        </p:spPr>
        <p:txBody>
          <a:bodyPr/>
          <a:lstStyle/>
          <a:p>
            <a:pPr marL="342900" indent="-342900" algn="l">
              <a:buFont typeface="+mj-lt"/>
              <a:buAutoNum type="arabicPeriod"/>
            </a:pPr>
            <a:r>
              <a:rPr lang="en-IN" sz="1600" dirty="0" smtClean="0"/>
              <a:t>Identify the project stakeholders</a:t>
            </a:r>
            <a:r>
              <a:rPr lang="en-IN" sz="1600" dirty="0"/>
              <a:t>. </a:t>
            </a:r>
            <a:endParaRPr lang="en-IN" sz="1600" dirty="0" smtClean="0"/>
          </a:p>
          <a:p>
            <a:pPr marL="342900" indent="-342900" algn="l">
              <a:buFont typeface="+mj-lt"/>
              <a:buAutoNum type="arabicPeriod"/>
            </a:pPr>
            <a:r>
              <a:rPr lang="en-IN" sz="1600" dirty="0" smtClean="0"/>
              <a:t>Identify who will use</a:t>
            </a:r>
            <a:r>
              <a:rPr lang="te-IN" sz="1600" dirty="0"/>
              <a:t> </a:t>
            </a:r>
            <a:r>
              <a:rPr lang="en-IN" sz="1600" dirty="0" smtClean="0"/>
              <a:t>the product</a:t>
            </a:r>
            <a:r>
              <a:rPr lang="en-IN" sz="1600" dirty="0"/>
              <a:t>. </a:t>
            </a:r>
            <a:endParaRPr lang="en-IN" sz="1600" dirty="0" smtClean="0"/>
          </a:p>
          <a:p>
            <a:pPr marL="342900" indent="-342900" algn="l">
              <a:buFont typeface="+mj-lt"/>
              <a:buAutoNum type="arabicPeriod"/>
            </a:pPr>
            <a:r>
              <a:rPr lang="en-IN" sz="1600" dirty="0" smtClean="0"/>
              <a:t>Working with</a:t>
            </a:r>
            <a:r>
              <a:rPr lang="te-IN" sz="1600" dirty="0"/>
              <a:t> </a:t>
            </a:r>
            <a:r>
              <a:rPr lang="en-IN" sz="1600" dirty="0" smtClean="0"/>
              <a:t>the stakeholders, write down the requirements that the product</a:t>
            </a:r>
            <a:r>
              <a:rPr lang="te-IN" sz="1600" dirty="0" smtClean="0"/>
              <a:t> </a:t>
            </a:r>
            <a:r>
              <a:rPr lang="en-IN" sz="1600" dirty="0" smtClean="0"/>
              <a:t>will need </a:t>
            </a:r>
            <a:r>
              <a:rPr lang="en-US" sz="1600" dirty="0" smtClean="0"/>
              <a:t>in a </a:t>
            </a:r>
            <a:r>
              <a:rPr lang="en-IN" sz="1600" dirty="0" smtClean="0"/>
              <a:t>story format</a:t>
            </a:r>
            <a:r>
              <a:rPr lang="te-IN" sz="1600" dirty="0"/>
              <a:t> </a:t>
            </a:r>
            <a:r>
              <a:rPr lang="en-IN" sz="1600" dirty="0" smtClean="0"/>
              <a:t>(User Story Cards)</a:t>
            </a:r>
          </a:p>
          <a:p>
            <a:pPr algn="l"/>
            <a:endParaRPr lang="en-IN" sz="1600" dirty="0"/>
          </a:p>
        </p:txBody>
      </p:sp>
      <p:sp>
        <p:nvSpPr>
          <p:cNvPr id="4" name="పాఠంపెట్టె 3"/>
          <p:cNvSpPr txBox="1"/>
          <p:nvPr/>
        </p:nvSpPr>
        <p:spPr>
          <a:xfrm>
            <a:off x="722417" y="3884912"/>
            <a:ext cx="6911282" cy="584775"/>
          </a:xfrm>
          <a:prstGeom prst="rect">
            <a:avLst/>
          </a:prstGeom>
          <a:noFill/>
        </p:spPr>
        <p:txBody>
          <a:bodyPr wrap="square" rtlCol="0">
            <a:spAutoFit/>
          </a:bodyPr>
          <a:lstStyle/>
          <a:p>
            <a:r>
              <a:rPr lang="en-US" sz="1600" dirty="0" smtClean="0">
                <a:solidFill>
                  <a:schemeClr val="tx2">
                    <a:lumMod val="50000"/>
                  </a:schemeClr>
                </a:solidFill>
                <a:sym typeface="Wingdings" panose="05000000000000000000" pitchFamily="2" charset="2"/>
              </a:rPr>
              <a:t> </a:t>
            </a:r>
            <a:r>
              <a:rPr lang="en-US" sz="1600" dirty="0" smtClean="0">
                <a:solidFill>
                  <a:schemeClr val="tx2">
                    <a:lumMod val="50000"/>
                  </a:schemeClr>
                </a:solidFill>
              </a:rPr>
              <a:t>The best changes often come at the end of the project, when you know the most about your product and its customers</a:t>
            </a:r>
            <a:endParaRPr lang="en-IN" sz="1600" dirty="0">
              <a:solidFill>
                <a:schemeClr val="tx2">
                  <a:lumMod val="50000"/>
                </a:schemeClr>
              </a:solidFill>
            </a:endParaRPr>
          </a:p>
        </p:txBody>
      </p:sp>
      <p:pic>
        <p:nvPicPr>
          <p:cNvPr id="1026" name="Picture 2" descr="Image result for User story card"/>
          <p:cNvPicPr>
            <a:picLocks noChangeAspect="1" noChangeArrowheads="1"/>
          </p:cNvPicPr>
          <p:nvPr/>
        </p:nvPicPr>
        <p:blipFill rotWithShape="1">
          <a:blip r:embed="rId2">
            <a:extLst>
              <a:ext uri="{28A0092B-C50C-407E-A947-70E740481C1C}">
                <a14:useLocalDpi xmlns:a14="http://schemas.microsoft.com/office/drawing/2010/main" val="0"/>
              </a:ext>
            </a:extLst>
          </a:blip>
          <a:srcRect l="1301" t="1986" r="2135" b="17781"/>
          <a:stretch/>
        </p:blipFill>
        <p:spPr bwMode="auto">
          <a:xfrm>
            <a:off x="5574352" y="2081656"/>
            <a:ext cx="2984039" cy="1647189"/>
          </a:xfrm>
          <a:prstGeom prst="rect">
            <a:avLst/>
          </a:prstGeom>
          <a:solidFill>
            <a:schemeClr val="tx1"/>
          </a:solidFill>
          <a:ln>
            <a:solidFill>
              <a:schemeClr val="tx1"/>
            </a:solidFill>
          </a:ln>
          <a:effectLst>
            <a:softEdge rad="31750"/>
          </a:effectLst>
        </p:spPr>
      </p:pic>
      <p:pic>
        <p:nvPicPr>
          <p:cNvPr id="1028" name="Picture 4" descr="Image result for card based User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58" y="2112523"/>
            <a:ext cx="5044557" cy="1475533"/>
          </a:xfrm>
          <a:prstGeom prst="rect">
            <a:avLst/>
          </a:prstGeom>
          <a:noFill/>
          <a:extLst>
            <a:ext uri="{909E8E84-426E-40DD-AFC4-6F175D3DCCD1}">
              <a14:hiddenFill xmlns:a14="http://schemas.microsoft.com/office/drawing/2010/main">
                <a:solidFill>
                  <a:srgbClr val="FFFFFF"/>
                </a:solidFill>
              </a14:hiddenFill>
            </a:ext>
          </a:extLst>
        </p:spPr>
      </p:pic>
      <p:sp>
        <p:nvSpPr>
          <p:cNvPr id="7" name="పాఠంపెట్టె 6"/>
          <p:cNvSpPr txBox="1"/>
          <p:nvPr/>
        </p:nvSpPr>
        <p:spPr>
          <a:xfrm>
            <a:off x="402058" y="4647781"/>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407004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5444" y="116706"/>
            <a:ext cx="6956740" cy="582930"/>
          </a:xfrm>
        </p:spPr>
        <p:txBody>
          <a:bodyPr/>
          <a:lstStyle/>
          <a:p>
            <a:r>
              <a:rPr lang="en-US" sz="2000" dirty="0" smtClean="0"/>
              <a:t>Sprint Planning (work backwards from Goal)</a:t>
            </a:r>
            <a:endParaRPr lang="en-IN" sz="2000" dirty="0"/>
          </a:p>
        </p:txBody>
      </p:sp>
      <p:sp>
        <p:nvSpPr>
          <p:cNvPr id="3" name="విషయ స్థాన సంగ్రహకం 2"/>
          <p:cNvSpPr>
            <a:spLocks noGrp="1"/>
          </p:cNvSpPr>
          <p:nvPr>
            <p:ph idx="1"/>
          </p:nvPr>
        </p:nvSpPr>
        <p:spPr>
          <a:xfrm>
            <a:off x="245444" y="699635"/>
            <a:ext cx="6812902" cy="1827807"/>
          </a:xfrm>
        </p:spPr>
        <p:txBody>
          <a:bodyPr/>
          <a:lstStyle/>
          <a:p>
            <a:pPr marL="342900" indent="-342900" algn="l">
              <a:buFont typeface="+mj-lt"/>
              <a:buAutoNum type="arabicPeriod"/>
            </a:pPr>
            <a:r>
              <a:rPr lang="en-IN" sz="1600" dirty="0" smtClean="0"/>
              <a:t>Discuss and set a Sprint </a:t>
            </a:r>
            <a:r>
              <a:rPr lang="en-IN" sz="1600" dirty="0"/>
              <a:t>G</a:t>
            </a:r>
            <a:r>
              <a:rPr lang="en-IN" sz="1600" dirty="0" smtClean="0"/>
              <a:t>oal</a:t>
            </a:r>
            <a:r>
              <a:rPr lang="en-IN" sz="1600" dirty="0"/>
              <a:t>. </a:t>
            </a:r>
            <a:endParaRPr lang="en-IN" sz="1600" dirty="0" smtClean="0"/>
          </a:p>
          <a:p>
            <a:pPr marL="342900" indent="-342900" algn="l">
              <a:buFont typeface="+mj-lt"/>
              <a:buAutoNum type="arabicPeriod"/>
            </a:pPr>
            <a:r>
              <a:rPr lang="en-IN" sz="1600" dirty="0" smtClean="0"/>
              <a:t>Review the User </a:t>
            </a:r>
            <a:r>
              <a:rPr lang="en-IN" sz="1600" dirty="0"/>
              <a:t>S</a:t>
            </a:r>
            <a:r>
              <a:rPr lang="en-IN" sz="1600" dirty="0" smtClean="0"/>
              <a:t>tories from the Product-backlog that support the Sprint </a:t>
            </a:r>
            <a:r>
              <a:rPr lang="en-IN" sz="1600" dirty="0"/>
              <a:t>G</a:t>
            </a:r>
            <a:r>
              <a:rPr lang="en-IN" sz="1600" dirty="0" smtClean="0"/>
              <a:t>oal and revisit their relative estimates</a:t>
            </a:r>
          </a:p>
          <a:p>
            <a:pPr marL="342900" indent="-342900" algn="l">
              <a:buFont typeface="+mj-lt"/>
              <a:buAutoNum type="arabicPeriod"/>
            </a:pPr>
            <a:r>
              <a:rPr lang="en-IN" sz="1600" dirty="0" smtClean="0"/>
              <a:t>Determine what the team can commit (Stories) to in the current Sprint.</a:t>
            </a:r>
          </a:p>
          <a:p>
            <a:pPr marL="342900" indent="-342900" algn="l">
              <a:buFont typeface="+mj-lt"/>
              <a:buAutoNum type="arabicPeriod"/>
            </a:pPr>
            <a:r>
              <a:rPr lang="en-US" sz="1600" dirty="0" smtClean="0"/>
              <a:t>Create Task-list for each Committed Story</a:t>
            </a:r>
            <a:endParaRPr lang="en-IN" sz="1600" dirty="0" smtClean="0"/>
          </a:p>
          <a:p>
            <a:pPr marL="342900" indent="-342900" algn="l">
              <a:buFont typeface="+mj-lt"/>
              <a:buAutoNum type="arabicPeriod"/>
            </a:pPr>
            <a:r>
              <a:rPr lang="en-US" sz="1600" u="sng" dirty="0" smtClean="0"/>
              <a:t>Always Plan One Sprint at a Time (Just-in-Time Planning)</a:t>
            </a:r>
            <a:endParaRPr lang="en-IN" sz="1600" u="sng" dirty="0"/>
          </a:p>
        </p:txBody>
      </p:sp>
      <p:sp>
        <p:nvSpPr>
          <p:cNvPr id="4" name="దీర్ఘచతురస్రం 3"/>
          <p:cNvSpPr/>
          <p:nvPr/>
        </p:nvSpPr>
        <p:spPr>
          <a:xfrm>
            <a:off x="317365" y="2602923"/>
            <a:ext cx="4716972" cy="2062103"/>
          </a:xfrm>
          <a:prstGeom prst="rect">
            <a:avLst/>
          </a:prstGeom>
        </p:spPr>
        <p:txBody>
          <a:bodyPr wrap="square">
            <a:spAutoFit/>
          </a:bodyPr>
          <a:lstStyle/>
          <a:p>
            <a:r>
              <a:rPr lang="en-IN" sz="1400" b="1" dirty="0" smtClean="0">
                <a:latin typeface="Arial Narrow" panose="020B0606020202030204" pitchFamily="34" charset="0"/>
              </a:rPr>
              <a:t>Example: Sprint Goal</a:t>
            </a:r>
          </a:p>
          <a:p>
            <a:r>
              <a:rPr lang="en-IN" sz="1400" i="1" dirty="0" smtClean="0">
                <a:latin typeface="Arial Narrow" panose="020B0606020202030204" pitchFamily="34" charset="0"/>
              </a:rPr>
              <a:t>“As a mobile banking customer, I want to log in to my account so that I can view my account balances and pending and prior transactions.”</a:t>
            </a:r>
          </a:p>
          <a:p>
            <a:r>
              <a:rPr lang="en-US" sz="1400" b="1" dirty="0" smtClean="0">
                <a:latin typeface="Arial Narrow" panose="020B0606020202030204" pitchFamily="34" charset="0"/>
              </a:rPr>
              <a:t>Sprint Stories (for the above Goal)</a:t>
            </a:r>
          </a:p>
          <a:p>
            <a:pPr marL="285750" indent="-285750">
              <a:buFont typeface="Courier New" panose="02070309020205020404" pitchFamily="49" charset="0"/>
              <a:buChar char="o"/>
            </a:pPr>
            <a:r>
              <a:rPr lang="en-IN" sz="1400" dirty="0" smtClean="0">
                <a:latin typeface="Arial Narrow" panose="020B0606020202030204" pitchFamily="34" charset="0"/>
              </a:rPr>
              <a:t>Log in</a:t>
            </a:r>
            <a:r>
              <a:rPr lang="en-IN" sz="1400" dirty="0">
                <a:latin typeface="Arial Narrow" panose="020B0606020202030204" pitchFamily="34" charset="0"/>
              </a:rPr>
              <a:t> </a:t>
            </a:r>
            <a:r>
              <a:rPr lang="en-IN" sz="1400" dirty="0" smtClean="0">
                <a:latin typeface="Arial Narrow" panose="020B0606020202030204" pitchFamily="34" charset="0"/>
              </a:rPr>
              <a:t>and access my accounts</a:t>
            </a:r>
            <a:r>
              <a:rPr lang="en-IN" sz="1400" dirty="0">
                <a:latin typeface="Arial Narrow" panose="020B0606020202030204" pitchFamily="34" charset="0"/>
              </a:rPr>
              <a:t>.	</a:t>
            </a:r>
            <a:endParaRPr lang="en-IN" sz="1400" dirty="0" smtClean="0">
              <a:latin typeface="Arial Narrow" panose="020B0606020202030204" pitchFamily="34" charset="0"/>
            </a:endParaRPr>
          </a:p>
          <a:p>
            <a:pPr marL="285750" indent="-285750">
              <a:buFont typeface="Courier New" panose="02070309020205020404" pitchFamily="49" charset="0"/>
              <a:buChar char="o"/>
            </a:pPr>
            <a:r>
              <a:rPr lang="en-IN" sz="1400" dirty="0" smtClean="0">
                <a:latin typeface="Arial Narrow" panose="020B0606020202030204" pitchFamily="34" charset="0"/>
              </a:rPr>
              <a:t>View account balances</a:t>
            </a:r>
            <a:r>
              <a:rPr lang="en-IN" sz="1400" dirty="0">
                <a:latin typeface="Arial Narrow" panose="020B0606020202030204" pitchFamily="34" charset="0"/>
              </a:rPr>
              <a:t>.	</a:t>
            </a:r>
            <a:endParaRPr lang="en-IN" sz="1400" dirty="0" smtClean="0">
              <a:latin typeface="Arial Narrow" panose="020B0606020202030204" pitchFamily="34" charset="0"/>
            </a:endParaRPr>
          </a:p>
          <a:p>
            <a:pPr marL="285750" indent="-285750">
              <a:buFont typeface="Courier New" panose="02070309020205020404" pitchFamily="49" charset="0"/>
              <a:buChar char="o"/>
            </a:pPr>
            <a:r>
              <a:rPr lang="en-IN" sz="1400" dirty="0" smtClean="0">
                <a:latin typeface="Arial Narrow" panose="020B0606020202030204" pitchFamily="34" charset="0"/>
              </a:rPr>
              <a:t>View pending transactions</a:t>
            </a:r>
            <a:r>
              <a:rPr lang="en-IN" sz="1400" dirty="0">
                <a:latin typeface="Arial Narrow" panose="020B0606020202030204" pitchFamily="34" charset="0"/>
              </a:rPr>
              <a:t>.	</a:t>
            </a:r>
            <a:endParaRPr lang="en-IN" sz="1400" dirty="0" smtClean="0">
              <a:latin typeface="Arial Narrow" panose="020B0606020202030204" pitchFamily="34" charset="0"/>
            </a:endParaRPr>
          </a:p>
          <a:p>
            <a:pPr marL="285750" indent="-285750">
              <a:buFont typeface="Courier New" panose="02070309020205020404" pitchFamily="49" charset="0"/>
              <a:buChar char="o"/>
            </a:pPr>
            <a:r>
              <a:rPr lang="en-IN" sz="1400" dirty="0" smtClean="0">
                <a:latin typeface="Arial Narrow" panose="020B0606020202030204" pitchFamily="34" charset="0"/>
              </a:rPr>
              <a:t>View prior transactions</a:t>
            </a:r>
            <a:endParaRPr lang="en-IN" sz="1400" dirty="0">
              <a:latin typeface="Arial Narrow" panose="020B0606020202030204" pitchFamily="34" charset="0"/>
            </a:endParaRPr>
          </a:p>
          <a:p>
            <a:endParaRPr lang="en-IN" sz="1600" i="1" dirty="0">
              <a:latin typeface="Arial Narrow" panose="020B0606020202030204" pitchFamily="34" charset="0"/>
            </a:endParaRPr>
          </a:p>
        </p:txBody>
      </p:sp>
      <p:sp>
        <p:nvSpPr>
          <p:cNvPr id="5" name="దీర్ఘచతురస్రం 4"/>
          <p:cNvSpPr/>
          <p:nvPr/>
        </p:nvSpPr>
        <p:spPr>
          <a:xfrm>
            <a:off x="4946439" y="2527442"/>
            <a:ext cx="3868788" cy="1969770"/>
          </a:xfrm>
          <a:prstGeom prst="rect">
            <a:avLst/>
          </a:prstGeom>
        </p:spPr>
        <p:txBody>
          <a:bodyPr wrap="square">
            <a:spAutoFit/>
          </a:bodyPr>
          <a:lstStyle/>
          <a:p>
            <a:r>
              <a:rPr lang="en-US" sz="1400" b="1" dirty="0" smtClean="0">
                <a:latin typeface="Arial Narrow" panose="020B0606020202030204" pitchFamily="34" charset="0"/>
              </a:rPr>
              <a:t>Tasks (for the above Stories)</a:t>
            </a:r>
            <a:endParaRPr lang="en-IN" sz="1400" b="1" dirty="0" smtClean="0">
              <a:latin typeface="Arial Narrow" panose="020B0606020202030204" pitchFamily="34" charset="0"/>
            </a:endParaRPr>
          </a:p>
          <a:p>
            <a:pPr marL="171450" indent="-171450">
              <a:buFont typeface="Wingdings" panose="05000000000000000000" pitchFamily="2" charset="2"/>
              <a:buChar char="ü"/>
            </a:pPr>
            <a:r>
              <a:rPr lang="en-IN" sz="1200" dirty="0" smtClean="0">
                <a:latin typeface="Arial Narrow" panose="020B0606020202030204" pitchFamily="34" charset="0"/>
              </a:rPr>
              <a:t>Create an authentication screen for a username and password, with a Submit button</a:t>
            </a:r>
            <a:r>
              <a:rPr lang="en-IN" sz="1200" dirty="0">
                <a:latin typeface="Arial Narrow" panose="020B0606020202030204" pitchFamily="34" charset="0"/>
              </a:rPr>
              <a:t>.	</a:t>
            </a:r>
            <a:endParaRPr lang="en-IN" sz="1200" dirty="0" smtClean="0">
              <a:latin typeface="Arial Narrow" panose="020B0606020202030204" pitchFamily="34" charset="0"/>
            </a:endParaRPr>
          </a:p>
          <a:p>
            <a:pPr marL="171450" indent="-171450">
              <a:buFont typeface="Wingdings" panose="05000000000000000000" pitchFamily="2" charset="2"/>
              <a:buChar char="ü"/>
            </a:pPr>
            <a:r>
              <a:rPr lang="en-IN" sz="1200" dirty="0" smtClean="0">
                <a:latin typeface="Arial Narrow" panose="020B0606020202030204" pitchFamily="34" charset="0"/>
              </a:rPr>
              <a:t>Create an error screen for the user to </a:t>
            </a:r>
            <a:r>
              <a:rPr lang="en-IN" sz="1200" dirty="0" err="1" smtClean="0">
                <a:latin typeface="Arial Narrow" panose="020B0606020202030204" pitchFamily="34" charset="0"/>
              </a:rPr>
              <a:t>reenter</a:t>
            </a:r>
            <a:r>
              <a:rPr lang="en-IN" sz="1200" dirty="0" smtClean="0">
                <a:latin typeface="Arial Narrow" panose="020B0606020202030204" pitchFamily="34" charset="0"/>
              </a:rPr>
              <a:t> credentials.</a:t>
            </a:r>
          </a:p>
          <a:p>
            <a:pPr marL="171450" indent="-171450">
              <a:buFont typeface="Wingdings" panose="05000000000000000000" pitchFamily="2" charset="2"/>
              <a:buChar char="ü"/>
            </a:pPr>
            <a:r>
              <a:rPr lang="en-IN" sz="1200" dirty="0" smtClean="0">
                <a:latin typeface="Arial Narrow" panose="020B0606020202030204" pitchFamily="34" charset="0"/>
              </a:rPr>
              <a:t>Create a logged-in screen (includes list of accounts — to be completed in next user story</a:t>
            </a:r>
            <a:r>
              <a:rPr lang="en-IN" sz="1200" dirty="0">
                <a:latin typeface="Arial Narrow" panose="020B0606020202030204" pitchFamily="34" charset="0"/>
              </a:rPr>
              <a:t>).	</a:t>
            </a:r>
            <a:endParaRPr lang="en-IN" sz="1200" dirty="0" smtClean="0">
              <a:latin typeface="Arial Narrow" panose="020B0606020202030204" pitchFamily="34" charset="0"/>
            </a:endParaRPr>
          </a:p>
          <a:p>
            <a:pPr marL="171450" indent="-171450">
              <a:buFont typeface="Wingdings" panose="05000000000000000000" pitchFamily="2" charset="2"/>
              <a:buChar char="ü"/>
            </a:pPr>
            <a:r>
              <a:rPr lang="en-IN" sz="1200" dirty="0" smtClean="0">
                <a:latin typeface="Arial Narrow" panose="020B0606020202030204" pitchFamily="34" charset="0"/>
              </a:rPr>
              <a:t>Using authentication code from the online banking application</a:t>
            </a:r>
            <a:r>
              <a:rPr lang="en-IN" sz="1200" dirty="0">
                <a:latin typeface="Arial Narrow" panose="020B0606020202030204" pitchFamily="34" charset="0"/>
              </a:rPr>
              <a:t>, </a:t>
            </a:r>
            <a:r>
              <a:rPr lang="en-IN" sz="1200" dirty="0" smtClean="0">
                <a:latin typeface="Arial Narrow" panose="020B0606020202030204" pitchFamily="34" charset="0"/>
              </a:rPr>
              <a:t>rewrite code for an iPhone/iPad application</a:t>
            </a:r>
            <a:r>
              <a:rPr lang="en-IN" sz="1200" dirty="0">
                <a:latin typeface="Arial Narrow" panose="020B0606020202030204" pitchFamily="34" charset="0"/>
              </a:rPr>
              <a:t>.	</a:t>
            </a:r>
            <a:endParaRPr lang="en-IN" sz="1200" dirty="0" smtClean="0">
              <a:latin typeface="Arial Narrow" panose="020B0606020202030204" pitchFamily="34" charset="0"/>
            </a:endParaRPr>
          </a:p>
          <a:p>
            <a:pPr marL="171450" indent="-171450">
              <a:buFont typeface="Wingdings" panose="05000000000000000000" pitchFamily="2" charset="2"/>
              <a:buChar char="ü"/>
            </a:pPr>
            <a:r>
              <a:rPr lang="en-IN" sz="1200" dirty="0" smtClean="0">
                <a:latin typeface="Arial Narrow" panose="020B0606020202030204" pitchFamily="34" charset="0"/>
              </a:rPr>
              <a:t>Create calls to the database to verify the username and password. Refactor code for mobile devices</a:t>
            </a:r>
            <a:r>
              <a:rPr lang="en-IN" sz="1200" dirty="0">
                <a:latin typeface="Arial Narrow" panose="020B0606020202030204" pitchFamily="34" charset="0"/>
              </a:rPr>
              <a:t>.</a:t>
            </a:r>
          </a:p>
        </p:txBody>
      </p:sp>
      <p:sp>
        <p:nvSpPr>
          <p:cNvPr id="6" name="పాఠంపెట్టె 5"/>
          <p:cNvSpPr txBox="1"/>
          <p:nvPr/>
        </p:nvSpPr>
        <p:spPr>
          <a:xfrm>
            <a:off x="317365" y="4665026"/>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264144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wer interest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535" y="1366071"/>
            <a:ext cx="3180904" cy="295934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విషయ స్థాన సంగ్రహకం 1"/>
          <p:cNvSpPr>
            <a:spLocks noGrp="1"/>
          </p:cNvSpPr>
          <p:nvPr>
            <p:ph sz="quarter" idx="10"/>
          </p:nvPr>
        </p:nvSpPr>
        <p:spPr>
          <a:xfrm>
            <a:off x="214620" y="75609"/>
            <a:ext cx="7470449" cy="582930"/>
          </a:xfrm>
        </p:spPr>
        <p:txBody>
          <a:bodyPr/>
          <a:lstStyle/>
          <a:p>
            <a:r>
              <a:rPr lang="en-US" sz="1800" dirty="0" smtClean="0"/>
              <a:t>Who are the </a:t>
            </a:r>
            <a:r>
              <a:rPr lang="en-US" sz="1800" i="1" dirty="0" smtClean="0"/>
              <a:t>Stakeholders</a:t>
            </a:r>
            <a:r>
              <a:rPr lang="en-US" sz="1800" dirty="0" smtClean="0"/>
              <a:t> to Contribute User Stories?</a:t>
            </a:r>
            <a:endParaRPr lang="en-IN" sz="1800" dirty="0"/>
          </a:p>
        </p:txBody>
      </p:sp>
      <p:sp>
        <p:nvSpPr>
          <p:cNvPr id="3" name="విషయ స్థాన సంగ్రహకం 2"/>
          <p:cNvSpPr>
            <a:spLocks noGrp="1"/>
          </p:cNvSpPr>
          <p:nvPr>
            <p:ph idx="1"/>
          </p:nvPr>
        </p:nvSpPr>
        <p:spPr>
          <a:xfrm>
            <a:off x="305144" y="1011234"/>
            <a:ext cx="5458660" cy="2697737"/>
          </a:xfrm>
        </p:spPr>
        <p:txBody>
          <a:bodyPr/>
          <a:lstStyle/>
          <a:p>
            <a:pPr algn="l"/>
            <a:r>
              <a:rPr lang="en-US" sz="1600" dirty="0" smtClean="0"/>
              <a:t>Who Interact with End-users / Customers on regular basis (Customer Service, Marketing, Sales,…)</a:t>
            </a:r>
          </a:p>
          <a:p>
            <a:pPr algn="l"/>
            <a:r>
              <a:rPr lang="en-US" sz="1600" dirty="0" smtClean="0"/>
              <a:t>Business Domain Experts</a:t>
            </a:r>
          </a:p>
          <a:p>
            <a:pPr algn="l"/>
            <a:r>
              <a:rPr lang="en-US" sz="1600" dirty="0" smtClean="0"/>
              <a:t>Actual End-users</a:t>
            </a:r>
          </a:p>
          <a:p>
            <a:pPr algn="l"/>
            <a:r>
              <a:rPr lang="en-US" sz="1600" dirty="0" smtClean="0"/>
              <a:t>Technical Experts (who developed such Products earlier)</a:t>
            </a:r>
          </a:p>
          <a:p>
            <a:pPr algn="l"/>
            <a:r>
              <a:rPr lang="en-US" sz="1600" dirty="0" smtClean="0"/>
              <a:t>Technical Experts (when the Product need interface with other systems)</a:t>
            </a:r>
          </a:p>
          <a:p>
            <a:pPr algn="l"/>
            <a:r>
              <a:rPr lang="en-US" sz="1600" dirty="0" smtClean="0"/>
              <a:t>…</a:t>
            </a:r>
          </a:p>
          <a:p>
            <a:pPr algn="l"/>
            <a:endParaRPr lang="en-US" sz="1600" dirty="0" smtClean="0"/>
          </a:p>
          <a:p>
            <a:pPr algn="l"/>
            <a:endParaRPr lang="en-IN" sz="1600" dirty="0"/>
          </a:p>
        </p:txBody>
      </p:sp>
      <p:sp>
        <p:nvSpPr>
          <p:cNvPr id="5" name="పాఠంపెట్టె 4"/>
          <p:cNvSpPr txBox="1"/>
          <p:nvPr/>
        </p:nvSpPr>
        <p:spPr>
          <a:xfrm>
            <a:off x="452063" y="4428162"/>
            <a:ext cx="1204176" cy="261610"/>
          </a:xfrm>
          <a:prstGeom prst="rect">
            <a:avLst/>
          </a:prstGeom>
          <a:noFill/>
        </p:spPr>
        <p:txBody>
          <a:bodyPr wrap="none" rtlCol="0">
            <a:spAutoFit/>
          </a:bodyPr>
          <a:lstStyle/>
          <a:p>
            <a:r>
              <a:rPr lang="en-US" sz="1100" dirty="0" smtClean="0">
                <a:latin typeface="Arial Narrow" panose="020B0606020202030204" pitchFamily="34" charset="0"/>
              </a:rPr>
              <a:t>Source: (T2-Chap8)</a:t>
            </a:r>
            <a:endParaRPr lang="en-IN" sz="1100" dirty="0">
              <a:latin typeface="Arial Narrow" panose="020B0606020202030204" pitchFamily="34" charset="0"/>
            </a:endParaRPr>
          </a:p>
        </p:txBody>
      </p:sp>
    </p:spTree>
    <p:extLst>
      <p:ext uri="{BB962C8B-B14F-4D97-AF65-F5344CB8AC3E}">
        <p14:creationId xmlns:p14="http://schemas.microsoft.com/office/powerpoint/2010/main" val="12001154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7261</TotalTime>
  <Words>1785</Words>
  <Application>Microsoft Office PowerPoint</Application>
  <PresentationFormat>తెరపై ప్రదర్శన (16:9)</PresentationFormat>
  <Paragraphs>127</Paragraphs>
  <Slides>24</Slides>
  <Notes>0</Notes>
  <HiddenSlides>0</HiddenSlides>
  <MMClips>0</MMClips>
  <ScaleCrop>false</ScaleCrop>
  <HeadingPairs>
    <vt:vector size="6" baseType="variant">
      <vt:variant>
        <vt:lpstr>ఉపయోగించిన ఫాంట్‌లు</vt:lpstr>
      </vt:variant>
      <vt:variant>
        <vt:i4>6</vt:i4>
      </vt:variant>
      <vt:variant>
        <vt:lpstr>నేపథ్యం</vt:lpstr>
      </vt:variant>
      <vt:variant>
        <vt:i4>1</vt:i4>
      </vt:variant>
      <vt:variant>
        <vt:lpstr>స్లయిడ్ శీర్షికలు</vt:lpstr>
      </vt:variant>
      <vt:variant>
        <vt:i4>24</vt:i4>
      </vt:variant>
    </vt:vector>
  </HeadingPairs>
  <TitlesOfParts>
    <vt:vector size="31" baseType="lpstr">
      <vt:lpstr>Arial</vt:lpstr>
      <vt:lpstr>Arial Narrow</vt:lpstr>
      <vt:lpstr>Calibri</vt:lpstr>
      <vt:lpstr>Courier New</vt:lpstr>
      <vt:lpstr>open-sans</vt:lpstr>
      <vt:lpstr>Wingdings</vt:lpstr>
      <vt:lpstr>BITS_PPT_template</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కోనేరు గోపాలకృష్ణ</cp:lastModifiedBy>
  <cp:revision>413</cp:revision>
  <dcterms:created xsi:type="dcterms:W3CDTF">2015-06-09T08:31:04Z</dcterms:created>
  <dcterms:modified xsi:type="dcterms:W3CDTF">2018-02-14T01:31:20Z</dcterms:modified>
</cp:coreProperties>
</file>