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handoutMasterIdLst>
    <p:handoutMasterId r:id="rId27"/>
  </p:handoutMasterIdLst>
  <p:sldIdLst>
    <p:sldId id="388" r:id="rId2"/>
    <p:sldId id="390" r:id="rId3"/>
    <p:sldId id="396" r:id="rId4"/>
    <p:sldId id="476" r:id="rId5"/>
    <p:sldId id="479" r:id="rId6"/>
    <p:sldId id="470" r:id="rId7"/>
    <p:sldId id="469" r:id="rId8"/>
    <p:sldId id="461" r:id="rId9"/>
    <p:sldId id="459" r:id="rId10"/>
    <p:sldId id="463" r:id="rId11"/>
    <p:sldId id="462" r:id="rId12"/>
    <p:sldId id="465" r:id="rId13"/>
    <p:sldId id="464" r:id="rId14"/>
    <p:sldId id="456" r:id="rId15"/>
    <p:sldId id="457" r:id="rId16"/>
    <p:sldId id="477" r:id="rId17"/>
    <p:sldId id="478" r:id="rId18"/>
    <p:sldId id="441" r:id="rId19"/>
    <p:sldId id="480" r:id="rId20"/>
    <p:sldId id="471" r:id="rId21"/>
    <p:sldId id="481" r:id="rId22"/>
    <p:sldId id="472" r:id="rId23"/>
    <p:sldId id="482" r:id="rId24"/>
    <p:sldId id="395" r:id="rId25"/>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85" autoAdjust="0"/>
    <p:restoredTop sz="94434" autoAdjust="0"/>
  </p:normalViewPr>
  <p:slideViewPr>
    <p:cSldViewPr snapToGrid="0">
      <p:cViewPr varScale="1">
        <p:scale>
          <a:sx n="93" d="100"/>
          <a:sy n="93" d="100"/>
        </p:scale>
        <p:origin x="1242" y="66"/>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976"/>
    </p:cViewPr>
  </p:sorterViewPr>
  <p:notesViewPr>
    <p:cSldViewPr snapToGrid="0">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pPr/>
              <a:t>2/14/2018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pPr/>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pPr/>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pPr/>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508856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508856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508856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550556"/>
            <a:ext cx="2209800" cy="607441"/>
            <a:chOff x="76200" y="2209800"/>
            <a:chExt cx="2209800" cy="809923"/>
          </a:xfrm>
        </p:grpSpPr>
        <p:sp>
          <p:nvSpPr>
            <p:cNvPr id="10" name="TextBox 9"/>
            <p:cNvSpPr txBox="1"/>
            <p:nvPr userDrawn="1"/>
          </p:nvSpPr>
          <p:spPr>
            <a:xfrm>
              <a:off x="76200" y="2209800"/>
              <a:ext cx="2209800" cy="738664"/>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6"/>
              <a:ext cx="1905000" cy="307777"/>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hasCustomPrompt="1"/>
          </p:nvPr>
        </p:nvSpPr>
        <p:spPr>
          <a:xfrm>
            <a:off x="304800" y="3486150"/>
            <a:ext cx="8458200" cy="120015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Topic name</a:t>
            </a:r>
          </a:p>
          <a:p>
            <a:pPr lvl="1"/>
            <a:r>
              <a:rPr lang="en-US" dirty="0"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16"/>
          <p:cNvSpPr>
            <a:spLocks noGrp="1"/>
          </p:cNvSpPr>
          <p:nvPr>
            <p:ph sz="quarter" idx="10" hasCustomPrompt="1"/>
          </p:nvPr>
        </p:nvSpPr>
        <p:spPr>
          <a:xfrm>
            <a:off x="245444" y="116706"/>
            <a:ext cx="6537960" cy="582930"/>
          </a:xfrm>
          <a:prstGeom prst="rect">
            <a:avLst/>
          </a:prstGeom>
        </p:spPr>
        <p:txBody>
          <a:bodyPr lIns="0" tIns="0" rIns="0" bIns="0" anchor="ctr">
            <a:noAutofit/>
          </a:bodyPr>
          <a:lstStyle>
            <a:lvl1pPr marL="0" indent="0" algn="l">
              <a:lnSpc>
                <a:spcPct val="100000"/>
              </a:lnSpc>
              <a:spcBef>
                <a:spcPts val="0"/>
              </a:spcBef>
              <a:buNone/>
              <a:defRPr sz="2200" b="1" spc="225" baseline="0">
                <a:solidFill>
                  <a:srgbClr val="FF0000"/>
                </a:solidFill>
                <a:effectLst/>
                <a:latin typeface="Arial" pitchFamily="34" charset="0"/>
                <a:cs typeface="Arial" pitchFamily="34" charset="0"/>
              </a:defRPr>
            </a:lvl1pPr>
          </a:lstStyle>
          <a:p>
            <a:pPr lvl="0"/>
            <a:r>
              <a:rPr lang="en-US" dirty="0" smtClean="0"/>
              <a:t>Topic name here</a:t>
            </a:r>
          </a:p>
        </p:txBody>
      </p:sp>
      <p:sp>
        <p:nvSpPr>
          <p:cNvPr id="4"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grpSp>
        <p:nvGrpSpPr>
          <p:cNvPr id="5" name="Group 4"/>
          <p:cNvGrpSpPr/>
          <p:nvPr userDrawn="1"/>
        </p:nvGrpSpPr>
        <p:grpSpPr>
          <a:xfrm>
            <a:off x="0" y="685801"/>
            <a:ext cx="7010400" cy="3428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27870" y="3547795"/>
            <a:ext cx="4358419" cy="674884"/>
          </a:xfrm>
        </p:spPr>
        <p:txBody>
          <a:bodyPr/>
          <a:lstStyle/>
          <a:p>
            <a:pPr algn="r"/>
            <a:r>
              <a:rPr lang="en-US" sz="3600" dirty="0" smtClean="0"/>
              <a:t>Executing a Sprint</a:t>
            </a:r>
          </a:p>
          <a:p>
            <a:pPr algn="r"/>
            <a:r>
              <a:rPr lang="en-US" sz="2000" b="0" dirty="0" smtClean="0">
                <a:solidFill>
                  <a:schemeClr val="tx1">
                    <a:lumMod val="50000"/>
                    <a:lumOff val="50000"/>
                  </a:schemeClr>
                </a:solidFill>
              </a:rPr>
              <a:t>- Prof  K G Krishna</a:t>
            </a:r>
            <a:endParaRPr lang="en-IN" sz="2000" b="0" dirty="0">
              <a:solidFill>
                <a:schemeClr val="tx1">
                  <a:lumMod val="50000"/>
                  <a:lumOff val="50000"/>
                </a:schemeClr>
              </a:solidFill>
            </a:endParaRPr>
          </a:p>
        </p:txBody>
      </p:sp>
      <p:pic>
        <p:nvPicPr>
          <p:cNvPr id="2050" name="Picture 2" descr="Image result for spri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4129" y="3204253"/>
            <a:ext cx="1505805" cy="150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7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Executing Sprint</a:t>
            </a:r>
            <a:endParaRPr lang="en-IN" dirty="0"/>
          </a:p>
        </p:txBody>
      </p:sp>
      <p:sp>
        <p:nvSpPr>
          <p:cNvPr id="3" name="విషయ స్థాన సంగ్రహకం 2"/>
          <p:cNvSpPr>
            <a:spLocks noGrp="1"/>
          </p:cNvSpPr>
          <p:nvPr>
            <p:ph idx="1"/>
          </p:nvPr>
        </p:nvSpPr>
        <p:spPr>
          <a:xfrm>
            <a:off x="245444" y="792105"/>
            <a:ext cx="7850590" cy="2608641"/>
          </a:xfrm>
        </p:spPr>
        <p:txBody>
          <a:bodyPr/>
          <a:lstStyle/>
          <a:p>
            <a:pPr algn="l"/>
            <a:r>
              <a:rPr lang="en-IN" sz="1400" dirty="0" smtClean="0"/>
              <a:t>Creating Shippable Functionality</a:t>
            </a:r>
            <a:endParaRPr lang="en-IN" sz="1400" dirty="0"/>
          </a:p>
          <a:p>
            <a:pPr algn="l"/>
            <a:r>
              <a:rPr lang="en-IN" sz="1400" dirty="0"/>
              <a:t>The	</a:t>
            </a:r>
            <a:r>
              <a:rPr lang="en-IN" sz="1400" dirty="0" smtClean="0"/>
              <a:t>objective of the day-to-day</a:t>
            </a:r>
            <a:r>
              <a:rPr lang="en-IN" sz="1400" dirty="0"/>
              <a:t> </a:t>
            </a:r>
            <a:r>
              <a:rPr lang="en-IN" sz="1400" dirty="0" smtClean="0"/>
              <a:t>work of a sprint is to</a:t>
            </a:r>
            <a:r>
              <a:rPr lang="en-IN" sz="1400" dirty="0"/>
              <a:t> </a:t>
            </a:r>
            <a:r>
              <a:rPr lang="en-IN" sz="1400" dirty="0" smtClean="0"/>
              <a:t>create shippable functionality for the product in a form that can be delivered to a customer or </a:t>
            </a:r>
            <a:r>
              <a:rPr lang="en-IN" sz="1400" dirty="0"/>
              <a:t>user</a:t>
            </a:r>
            <a:r>
              <a:rPr lang="en-IN" sz="1400" dirty="0" smtClean="0"/>
              <a:t>.</a:t>
            </a:r>
          </a:p>
          <a:p>
            <a:pPr algn="l"/>
            <a:r>
              <a:rPr lang="en-IN" sz="1400" dirty="0" smtClean="0"/>
              <a:t>To create</a:t>
            </a:r>
            <a:r>
              <a:rPr lang="en-IN" sz="1400" dirty="0"/>
              <a:t> </a:t>
            </a:r>
            <a:r>
              <a:rPr lang="en-IN" sz="1400" dirty="0" smtClean="0"/>
              <a:t>shippable functionality, the</a:t>
            </a:r>
            <a:r>
              <a:rPr lang="en-IN" sz="1400" dirty="0"/>
              <a:t> </a:t>
            </a:r>
            <a:r>
              <a:rPr lang="en-IN" sz="1400" dirty="0" smtClean="0"/>
              <a:t>development</a:t>
            </a:r>
            <a:r>
              <a:rPr lang="en-IN" sz="1400" dirty="0"/>
              <a:t> </a:t>
            </a:r>
            <a:r>
              <a:rPr lang="en-IN" sz="1400" dirty="0" smtClean="0"/>
              <a:t>team and the</a:t>
            </a:r>
            <a:r>
              <a:rPr lang="en-IN" sz="1400" dirty="0"/>
              <a:t> </a:t>
            </a:r>
            <a:r>
              <a:rPr lang="en-IN" sz="1400" dirty="0" smtClean="0"/>
              <a:t>product owner are involved in following major activities</a:t>
            </a:r>
            <a:r>
              <a:rPr lang="en-IN" sz="1400" dirty="0"/>
              <a:t>:	</a:t>
            </a:r>
            <a:endParaRPr lang="en-IN" sz="1400" dirty="0" smtClean="0"/>
          </a:p>
          <a:p>
            <a:pPr lvl="1"/>
            <a:r>
              <a:rPr lang="en-IN" b="0" dirty="0" smtClean="0"/>
              <a:t>Elaborating (responding to clarifications, detailing of new features)</a:t>
            </a:r>
            <a:r>
              <a:rPr lang="en-IN" b="0" dirty="0"/>
              <a:t>	</a:t>
            </a:r>
            <a:endParaRPr lang="en-IN" b="0" dirty="0" smtClean="0"/>
          </a:p>
          <a:p>
            <a:pPr lvl="1"/>
            <a:r>
              <a:rPr lang="en-IN" b="0" dirty="0" smtClean="0"/>
              <a:t>Developing the Stories/Tasks (the actual work by team)</a:t>
            </a:r>
            <a:r>
              <a:rPr lang="en-IN" b="0" dirty="0"/>
              <a:t>	</a:t>
            </a:r>
            <a:endParaRPr lang="en-IN" b="0" dirty="0" smtClean="0"/>
          </a:p>
          <a:p>
            <a:pPr lvl="1"/>
            <a:r>
              <a:rPr lang="en-IN" b="0" dirty="0" smtClean="0"/>
              <a:t>Verifying (automated testing, peer review, and product owner review)</a:t>
            </a:r>
          </a:p>
          <a:p>
            <a:pPr lvl="1"/>
            <a:r>
              <a:rPr lang="en-US" b="0" dirty="0" smtClean="0"/>
              <a:t>Identifying Roadblocks (using organizational cloud, Scrum Master removes roadblocks related to resources, shields team from extra-project activities)</a:t>
            </a:r>
          </a:p>
          <a:p>
            <a:pPr lvl="1"/>
            <a:r>
              <a:rPr lang="en-US" b="0" dirty="0" smtClean="0"/>
              <a:t>Update Sprint Burndown chart and Sprint-backlog at the end of the day</a:t>
            </a:r>
            <a:endParaRPr lang="en-IN" b="0" dirty="0"/>
          </a:p>
        </p:txBody>
      </p:sp>
      <p:pic>
        <p:nvPicPr>
          <p:cNvPr id="4" name="Picture 2" descr="Image result for user stor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791" y="3400746"/>
            <a:ext cx="5373954" cy="1630242"/>
          </a:xfrm>
          <a:prstGeom prst="rect">
            <a:avLst/>
          </a:prstGeom>
          <a:noFill/>
          <a:extLst>
            <a:ext uri="{909E8E84-426E-40DD-AFC4-6F175D3DCCD1}">
              <a14:hiddenFill xmlns:a14="http://schemas.microsoft.com/office/drawing/2010/main">
                <a:solidFill>
                  <a:srgbClr val="FFFFFF"/>
                </a:solidFill>
              </a14:hiddenFill>
            </a:ext>
          </a:extLst>
        </p:spPr>
      </p:pic>
      <p:sp>
        <p:nvSpPr>
          <p:cNvPr id="5" name="పాఠంపెట్టె 4"/>
          <p:cNvSpPr txBox="1"/>
          <p:nvPr/>
        </p:nvSpPr>
        <p:spPr>
          <a:xfrm>
            <a:off x="544530" y="446925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35959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6925918" cy="582930"/>
          </a:xfrm>
        </p:spPr>
        <p:txBody>
          <a:bodyPr/>
          <a:lstStyle/>
          <a:p>
            <a:r>
              <a:rPr lang="en-US" sz="2000" dirty="0" smtClean="0"/>
              <a:t>Tracking Progress: Sprint Burndown Chart</a:t>
            </a:r>
            <a:endParaRPr lang="en-IN" sz="2000" dirty="0"/>
          </a:p>
        </p:txBody>
      </p:sp>
      <p:pic>
        <p:nvPicPr>
          <p:cNvPr id="8194" name="Picture 2" descr="Image result for sprint burndown char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144" y="1180573"/>
            <a:ext cx="3666889" cy="274842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978" y="1180573"/>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పాఠంపెట్టె 4"/>
          <p:cNvSpPr txBox="1"/>
          <p:nvPr/>
        </p:nvSpPr>
        <p:spPr>
          <a:xfrm>
            <a:off x="544530" y="446925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8364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sprint task boar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8993" y="3032072"/>
            <a:ext cx="3308821" cy="1895591"/>
          </a:xfrm>
          <a:prstGeom prst="rect">
            <a:avLst/>
          </a:prstGeom>
          <a:noFill/>
          <a:extLst>
            <a:ext uri="{909E8E84-426E-40DD-AFC4-6F175D3DCCD1}">
              <a14:hiddenFill xmlns:a14="http://schemas.microsoft.com/office/drawing/2010/main">
                <a:solidFill>
                  <a:srgbClr val="FFFFFF"/>
                </a:solidFill>
              </a14:hiddenFill>
            </a:ext>
          </a:extLst>
        </p:spPr>
      </p:pic>
      <p:sp>
        <p:nvSpPr>
          <p:cNvPr id="2" name="విషయ స్థాన సంగ్రహకం 1"/>
          <p:cNvSpPr>
            <a:spLocks noGrp="1"/>
          </p:cNvSpPr>
          <p:nvPr>
            <p:ph sz="quarter" idx="10"/>
          </p:nvPr>
        </p:nvSpPr>
        <p:spPr/>
        <p:txBody>
          <a:bodyPr/>
          <a:lstStyle/>
          <a:p>
            <a:r>
              <a:rPr lang="en-US" dirty="0" smtClean="0"/>
              <a:t>Tracking Progress: Sprint </a:t>
            </a:r>
            <a:r>
              <a:rPr lang="en-US" i="1" dirty="0" smtClean="0"/>
              <a:t>Task-board</a:t>
            </a:r>
            <a:endParaRPr lang="en-IN" i="1" dirty="0"/>
          </a:p>
        </p:txBody>
      </p:sp>
      <p:sp>
        <p:nvSpPr>
          <p:cNvPr id="4" name="దీర్ఘచతురస్రం 3"/>
          <p:cNvSpPr/>
          <p:nvPr/>
        </p:nvSpPr>
        <p:spPr>
          <a:xfrm>
            <a:off x="114563" y="858088"/>
            <a:ext cx="7097896" cy="2292935"/>
          </a:xfrm>
          <a:prstGeom prst="rect">
            <a:avLst/>
          </a:prstGeom>
        </p:spPr>
        <p:txBody>
          <a:bodyPr wrap="square">
            <a:spAutoFit/>
          </a:bodyPr>
          <a:lstStyle/>
          <a:p>
            <a:pPr marL="285750" indent="-285750">
              <a:spcBef>
                <a:spcPts val="600"/>
              </a:spcBef>
              <a:buFont typeface="Arial" panose="020B0604020202020204" pitchFamily="34" charset="0"/>
              <a:buChar char="•"/>
            </a:pPr>
            <a:r>
              <a:rPr lang="en-IN" sz="1600" dirty="0" smtClean="0">
                <a:solidFill>
                  <a:srgbClr val="000000"/>
                </a:solidFill>
              </a:rPr>
              <a:t>Task </a:t>
            </a:r>
            <a:r>
              <a:rPr lang="en-IN" sz="1600" dirty="0">
                <a:solidFill>
                  <a:srgbClr val="000000"/>
                </a:solidFill>
              </a:rPr>
              <a:t>board — in conjunction with the sprint </a:t>
            </a:r>
            <a:r>
              <a:rPr lang="en-IN" sz="1600" dirty="0" smtClean="0">
                <a:solidFill>
                  <a:srgbClr val="000000"/>
                </a:solidFill>
              </a:rPr>
              <a:t>backlog (which is an electronic version) </a:t>
            </a:r>
            <a:r>
              <a:rPr lang="en-IN" sz="1600" dirty="0">
                <a:solidFill>
                  <a:srgbClr val="000000"/>
                </a:solidFill>
              </a:rPr>
              <a:t>— gives a quick, easy view </a:t>
            </a:r>
            <a:r>
              <a:rPr lang="en-IN" sz="1600" dirty="0" smtClean="0">
                <a:solidFill>
                  <a:srgbClr val="000000"/>
                </a:solidFill>
              </a:rPr>
              <a:t>of status of the </a:t>
            </a:r>
            <a:r>
              <a:rPr lang="en-IN" sz="1600" dirty="0">
                <a:solidFill>
                  <a:srgbClr val="000000"/>
                </a:solidFill>
              </a:rPr>
              <a:t>items within the sprint </a:t>
            </a:r>
            <a:r>
              <a:rPr lang="en-IN" sz="1600" dirty="0" smtClean="0">
                <a:solidFill>
                  <a:srgbClr val="000000"/>
                </a:solidFill>
              </a:rPr>
              <a:t>to the </a:t>
            </a:r>
            <a:r>
              <a:rPr lang="en-IN" sz="1600" dirty="0">
                <a:solidFill>
                  <a:srgbClr val="000000"/>
                </a:solidFill>
              </a:rPr>
              <a:t>development </a:t>
            </a:r>
            <a:r>
              <a:rPr lang="en-IN" sz="1600" dirty="0" smtClean="0">
                <a:solidFill>
                  <a:srgbClr val="000000"/>
                </a:solidFill>
              </a:rPr>
              <a:t>team</a:t>
            </a:r>
          </a:p>
          <a:p>
            <a:pPr marL="285750" indent="-285750">
              <a:spcBef>
                <a:spcPts val="600"/>
              </a:spcBef>
              <a:buFont typeface="Arial" panose="020B0604020202020204" pitchFamily="34" charset="0"/>
              <a:buChar char="•"/>
            </a:pPr>
            <a:r>
              <a:rPr lang="en-IN" sz="1600" dirty="0" smtClean="0">
                <a:solidFill>
                  <a:srgbClr val="000000"/>
                </a:solidFill>
              </a:rPr>
              <a:t>The </a:t>
            </a:r>
            <a:r>
              <a:rPr lang="en-IN" sz="1600" dirty="0">
                <a:solidFill>
                  <a:srgbClr val="000000"/>
                </a:solidFill>
              </a:rPr>
              <a:t>task board can be made up of sticky notes on a white board. </a:t>
            </a:r>
            <a:endParaRPr lang="en-IN" sz="1600" dirty="0" smtClean="0">
              <a:solidFill>
                <a:srgbClr val="000000"/>
              </a:solidFill>
            </a:endParaRPr>
          </a:p>
          <a:p>
            <a:pPr marL="285750" indent="-285750">
              <a:spcBef>
                <a:spcPts val="600"/>
              </a:spcBef>
              <a:buFont typeface="Arial" panose="020B0604020202020204" pitchFamily="34" charset="0"/>
              <a:buChar char="•"/>
            </a:pPr>
            <a:r>
              <a:rPr lang="en-IN" sz="1600" dirty="0" smtClean="0">
                <a:solidFill>
                  <a:srgbClr val="000000"/>
                </a:solidFill>
              </a:rPr>
              <a:t>Task board to be always visible and accessible to members – they can </a:t>
            </a:r>
            <a:r>
              <a:rPr lang="en-IN" sz="1600" dirty="0">
                <a:solidFill>
                  <a:srgbClr val="000000"/>
                </a:solidFill>
              </a:rPr>
              <a:t>physically move a user story card through its completion </a:t>
            </a:r>
            <a:endParaRPr lang="en-IN" sz="1600" dirty="0" smtClean="0">
              <a:solidFill>
                <a:srgbClr val="000000"/>
              </a:solidFill>
            </a:endParaRPr>
          </a:p>
          <a:p>
            <a:pPr marL="285750" indent="-285750">
              <a:spcBef>
                <a:spcPts val="600"/>
              </a:spcBef>
              <a:buFont typeface="Arial" panose="020B0604020202020204" pitchFamily="34" charset="0"/>
              <a:buChar char="•"/>
            </a:pPr>
            <a:r>
              <a:rPr lang="en-IN" sz="1600" dirty="0" smtClean="0">
                <a:solidFill>
                  <a:srgbClr val="000000"/>
                </a:solidFill>
              </a:rPr>
              <a:t>The </a:t>
            </a:r>
            <a:r>
              <a:rPr lang="en-IN" sz="1600" dirty="0">
                <a:solidFill>
                  <a:srgbClr val="000000"/>
                </a:solidFill>
              </a:rPr>
              <a:t>task board encourages thought and action just by existing in the scrum team’s work area, where everyone can see the board.</a:t>
            </a:r>
            <a:endParaRPr lang="en-IN" sz="1600" b="0" i="0" dirty="0">
              <a:solidFill>
                <a:srgbClr val="000000"/>
              </a:solidFill>
              <a:effectLst/>
            </a:endParaRPr>
          </a:p>
        </p:txBody>
      </p:sp>
      <p:sp>
        <p:nvSpPr>
          <p:cNvPr id="3" name="పాఠంపెట్టె 2"/>
          <p:cNvSpPr txBox="1"/>
          <p:nvPr/>
        </p:nvSpPr>
        <p:spPr>
          <a:xfrm>
            <a:off x="544530" y="446925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181980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3" y="116706"/>
            <a:ext cx="7264965" cy="582930"/>
          </a:xfrm>
        </p:spPr>
        <p:txBody>
          <a:bodyPr/>
          <a:lstStyle/>
          <a:p>
            <a:r>
              <a:rPr lang="en-US" sz="2000" dirty="0" smtClean="0"/>
              <a:t>Progress Tracking through Burndown Charts</a:t>
            </a:r>
            <a:endParaRPr lang="en-IN" sz="2000" dirty="0"/>
          </a:p>
        </p:txBody>
      </p:sp>
      <p:sp>
        <p:nvSpPr>
          <p:cNvPr id="3" name="విషయ స్థాన సంగ్రహకం 2"/>
          <p:cNvSpPr>
            <a:spLocks noGrp="1"/>
          </p:cNvSpPr>
          <p:nvPr>
            <p:ph idx="1"/>
          </p:nvPr>
        </p:nvSpPr>
        <p:spPr>
          <a:xfrm>
            <a:off x="245443" y="929041"/>
            <a:ext cx="8047746" cy="4114800"/>
          </a:xfrm>
        </p:spPr>
        <p:txBody>
          <a:bodyPr/>
          <a:lstStyle/>
          <a:p>
            <a:pPr algn="l"/>
            <a:r>
              <a:rPr lang="en-IN" sz="1100" b="1" dirty="0" smtClean="0"/>
              <a:t>Expected:  </a:t>
            </a:r>
            <a:r>
              <a:rPr lang="en-IN" sz="1100" dirty="0" smtClean="0"/>
              <a:t>This </a:t>
            </a:r>
            <a:r>
              <a:rPr lang="en-IN" sz="1100" dirty="0"/>
              <a:t>chart shows a normal sprint pattern. The remaining work hours rise and fall as the development team completes tasks, ferrets out details, </a:t>
            </a:r>
            <a:endParaRPr lang="en-IN" sz="1100" dirty="0" smtClean="0"/>
          </a:p>
          <a:p>
            <a:pPr algn="l"/>
            <a:r>
              <a:rPr lang="en-IN" sz="1100" b="1" dirty="0" smtClean="0"/>
              <a:t>More complicated: </a:t>
            </a:r>
            <a:r>
              <a:rPr lang="en-IN" sz="1100" dirty="0" smtClean="0"/>
              <a:t>In </a:t>
            </a:r>
            <a:r>
              <a:rPr lang="en-IN" sz="1100" dirty="0"/>
              <a:t>this sprint, the work increased beyond the point in which the development team felt it could accomplish everything. The team identified this issue early, worked with the product owner to remove some user stories, and still achieved the sprint goal. </a:t>
            </a:r>
            <a:r>
              <a:rPr lang="en-IN" sz="1100" u="sng" dirty="0"/>
              <a:t>The key to scope changes within a sprint is that they are always initiated by the development team </a:t>
            </a:r>
            <a:r>
              <a:rPr lang="en-IN" sz="1100" dirty="0"/>
              <a:t>— no one else.</a:t>
            </a:r>
          </a:p>
          <a:p>
            <a:pPr algn="l"/>
            <a:r>
              <a:rPr lang="en-IN" sz="1100" b="1" dirty="0"/>
              <a:t>Less </a:t>
            </a:r>
            <a:r>
              <a:rPr lang="en-IN" sz="1100" b="1" dirty="0" smtClean="0"/>
              <a:t>complicated: </a:t>
            </a:r>
            <a:r>
              <a:rPr lang="en-IN" sz="1100" dirty="0" smtClean="0"/>
              <a:t>In </a:t>
            </a:r>
            <a:r>
              <a:rPr lang="en-IN" sz="1100" dirty="0"/>
              <a:t>this sprint, the development team completed some critical user stories faster than anticipated and worked with the product owner to identify additional user stories it could add to the sprint.</a:t>
            </a:r>
          </a:p>
          <a:p>
            <a:pPr algn="l"/>
            <a:r>
              <a:rPr lang="en-IN" sz="1100" b="1" dirty="0"/>
              <a:t>Not </a:t>
            </a:r>
            <a:r>
              <a:rPr lang="en-IN" sz="1100" b="1" dirty="0" smtClean="0"/>
              <a:t>participating: </a:t>
            </a:r>
            <a:r>
              <a:rPr lang="en-IN" sz="1100" dirty="0" smtClean="0"/>
              <a:t>A </a:t>
            </a:r>
            <a:r>
              <a:rPr lang="en-IN" sz="1100" dirty="0"/>
              <a:t>straight line in a burndown means that the team didn’t update the burndown or made zero progress that day. Either case is a red flag for future problems.</a:t>
            </a:r>
          </a:p>
          <a:p>
            <a:pPr algn="l"/>
            <a:r>
              <a:rPr lang="en-IN" sz="1100" b="1" dirty="0"/>
              <a:t>Lying (or conforming</a:t>
            </a:r>
            <a:r>
              <a:rPr lang="en-IN" sz="1100" b="1" dirty="0" smtClean="0"/>
              <a:t>): </a:t>
            </a:r>
            <a:r>
              <a:rPr lang="en-IN" sz="1100" dirty="0" smtClean="0"/>
              <a:t>This </a:t>
            </a:r>
            <a:r>
              <a:rPr lang="en-IN" sz="1100" dirty="0"/>
              <a:t>burndown pattern is common for new agile development teams used to reporting the hours management expects instead of the time the work really takes. A team with this chart likely adjusted its work estimates to the exact number of remaining hours. This pattern often reflects a fear-based environment, where the managers lead by intimidation.</a:t>
            </a:r>
          </a:p>
          <a:p>
            <a:pPr algn="l"/>
            <a:r>
              <a:rPr lang="en-IN" sz="1100" b="1" dirty="0"/>
              <a:t>Failing </a:t>
            </a:r>
            <a:r>
              <a:rPr lang="en-IN" sz="1100" b="1" dirty="0" smtClean="0"/>
              <a:t>fast: </a:t>
            </a:r>
            <a:r>
              <a:rPr lang="en-IN" sz="1100" dirty="0" smtClean="0"/>
              <a:t>One </a:t>
            </a:r>
            <a:r>
              <a:rPr lang="en-IN" sz="1100" dirty="0"/>
              <a:t>of the strongest benefits of agile is the immediate proof of progress, or lack thereof. This pattern shows an example of a team that wasn’t participating or progressing. Halfway through the sprint, the product owners cut their losses and killed the sprint. Only product owners can end a sprint early</a:t>
            </a:r>
            <a:r>
              <a:rPr lang="en-IN" sz="1100" dirty="0" smtClean="0"/>
              <a:t>.</a:t>
            </a:r>
            <a:endParaRPr lang="en-IN" sz="1100" dirty="0"/>
          </a:p>
        </p:txBody>
      </p:sp>
      <p:sp>
        <p:nvSpPr>
          <p:cNvPr id="4" name="పాఠంపెట్టె 3"/>
          <p:cNvSpPr txBox="1"/>
          <p:nvPr/>
        </p:nvSpPr>
        <p:spPr>
          <a:xfrm>
            <a:off x="544530" y="446925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13577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Sprint-backlog Example</a:t>
            </a:r>
            <a:endParaRPr lang="en-IN" dirty="0"/>
          </a:p>
        </p:txBody>
      </p:sp>
      <p:pic>
        <p:nvPicPr>
          <p:cNvPr id="4098" name="Picture 2" descr="A sprint backlog — a key scrum artifa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437" y="1046662"/>
            <a:ext cx="6559006" cy="3776026"/>
          </a:xfrm>
          <a:prstGeom prst="rect">
            <a:avLst/>
          </a:prstGeom>
          <a:noFill/>
          <a:extLst>
            <a:ext uri="{909E8E84-426E-40DD-AFC4-6F175D3DCCD1}">
              <a14:hiddenFill xmlns:a14="http://schemas.microsoft.com/office/drawing/2010/main">
                <a:solidFill>
                  <a:srgbClr val="FFFFFF"/>
                </a:solidFill>
              </a14:hiddenFill>
            </a:ext>
          </a:extLst>
        </p:spPr>
      </p:pic>
      <p:sp>
        <p:nvSpPr>
          <p:cNvPr id="4" name="పాఠంపెట్టె 3"/>
          <p:cNvSpPr txBox="1"/>
          <p:nvPr/>
        </p:nvSpPr>
        <p:spPr>
          <a:xfrm>
            <a:off x="7438489" y="4545689"/>
            <a:ext cx="1301959" cy="276999"/>
          </a:xfrm>
          <a:prstGeom prst="rect">
            <a:avLst/>
          </a:prstGeom>
          <a:noFill/>
        </p:spPr>
        <p:txBody>
          <a:bodyPr wrap="none" rtlCol="0">
            <a:spAutoFit/>
          </a:bodyPr>
          <a:lstStyle/>
          <a:p>
            <a:r>
              <a:rPr lang="en-US" sz="1200" dirty="0" smtClean="0">
                <a:latin typeface="Arial Narrow" panose="020B0606020202030204" pitchFamily="34" charset="0"/>
              </a:rPr>
              <a:t>Source: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163363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Sprint-backlog – An Example</a:t>
            </a:r>
            <a:endParaRPr lang="en-IN" dirty="0"/>
          </a:p>
        </p:txBody>
      </p:sp>
      <p:pic>
        <p:nvPicPr>
          <p:cNvPr id="5122" name="Picture 2" descr="Image result for sprint backlog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859" y="1290405"/>
            <a:ext cx="6649826" cy="294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80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Scaling Agile: Scrum of Scrums</a:t>
            </a:r>
            <a:endParaRPr lang="en-IN" dirty="0"/>
          </a:p>
        </p:txBody>
      </p:sp>
      <p:sp>
        <p:nvSpPr>
          <p:cNvPr id="3" name="విషయ స్థాన సంగ్రహకం 2"/>
          <p:cNvSpPr>
            <a:spLocks noGrp="1"/>
          </p:cNvSpPr>
          <p:nvPr>
            <p:ph idx="1"/>
          </p:nvPr>
        </p:nvSpPr>
        <p:spPr>
          <a:xfrm>
            <a:off x="274319" y="754380"/>
            <a:ext cx="7996377" cy="4114800"/>
          </a:xfrm>
        </p:spPr>
        <p:txBody>
          <a:bodyPr/>
          <a:lstStyle/>
          <a:p>
            <a:pPr algn="l"/>
            <a:r>
              <a:rPr lang="en-US" sz="1600" dirty="0" smtClean="0"/>
              <a:t>To Scale Teams beyond 7 members to large Groups</a:t>
            </a:r>
          </a:p>
          <a:p>
            <a:pPr algn="l"/>
            <a:r>
              <a:rPr lang="en-US" sz="1600" dirty="0" smtClean="0"/>
              <a:t>Divide the Group into Scrum Groups of 5 – 7 each</a:t>
            </a:r>
          </a:p>
          <a:p>
            <a:pPr algn="l"/>
            <a:r>
              <a:rPr lang="en-IN" sz="1600" dirty="0"/>
              <a:t>A technique to scale Scrum up to large groups (over a dozen people), consisting of dividing the groups into Agile teams of 5-10. Each daily scrum within a sub-team ends by designating one member as "ambassador" to participate in a daily meeting </a:t>
            </a:r>
            <a:r>
              <a:rPr lang="en-IN" sz="1600" dirty="0" smtClean="0"/>
              <a:t>with </a:t>
            </a:r>
            <a:r>
              <a:rPr lang="en-IN" sz="1600" dirty="0"/>
              <a:t>ambassadors from other </a:t>
            </a:r>
            <a:r>
              <a:rPr lang="en-IN" sz="1600" dirty="0" smtClean="0"/>
              <a:t>teams</a:t>
            </a:r>
          </a:p>
          <a:p>
            <a:pPr algn="l"/>
            <a:r>
              <a:rPr lang="en-IN" sz="1600" dirty="0"/>
              <a:t>The Scrum of Scrums proceeds otherwise as a normal daily meeting, with ambassadors reporting completions, next steps and impediments on behalf of the teams they represent. Resolution of impediments is expected to focus on the challenges of coordination between the teams; solutions may entail agreeing to interfaces between teams, negotiating responsibility boundaries, etc.</a:t>
            </a:r>
          </a:p>
          <a:p>
            <a:pPr algn="l"/>
            <a:r>
              <a:rPr lang="en-IN" sz="1600" dirty="0"/>
              <a:t>The Scrum of Scrum will track these items via a </a:t>
            </a:r>
            <a:r>
              <a:rPr lang="en-IN" sz="1600" u="sng" dirty="0"/>
              <a:t>backlog of its own</a:t>
            </a:r>
            <a:r>
              <a:rPr lang="en-IN" sz="1600" dirty="0"/>
              <a:t>, where each item contributes to improving between-team coordination.</a:t>
            </a:r>
          </a:p>
          <a:p>
            <a:pPr algn="l"/>
            <a:endParaRPr lang="en-IN" sz="1600" dirty="0"/>
          </a:p>
        </p:txBody>
      </p:sp>
      <p:sp>
        <p:nvSpPr>
          <p:cNvPr id="4" name="పాఠంపెట్టె 3"/>
          <p:cNvSpPr txBox="1"/>
          <p:nvPr/>
        </p:nvSpPr>
        <p:spPr>
          <a:xfrm>
            <a:off x="544530" y="446925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441055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Scrum of Scrums (contd.,)</a:t>
            </a:r>
            <a:endParaRPr lang="en-IN" dirty="0"/>
          </a:p>
        </p:txBody>
      </p:sp>
      <p:sp>
        <p:nvSpPr>
          <p:cNvPr id="3" name="విషయ స్థాన సంగ్రహకం 2"/>
          <p:cNvSpPr>
            <a:spLocks noGrp="1"/>
          </p:cNvSpPr>
          <p:nvPr>
            <p:ph idx="1"/>
          </p:nvPr>
        </p:nvSpPr>
        <p:spPr>
          <a:xfrm>
            <a:off x="274320" y="754380"/>
            <a:ext cx="7174444" cy="2060739"/>
          </a:xfrm>
        </p:spPr>
        <p:txBody>
          <a:bodyPr/>
          <a:lstStyle/>
          <a:p>
            <a:pPr algn="l"/>
            <a:r>
              <a:rPr lang="en-IN" sz="1600" dirty="0"/>
              <a:t>The scrum of scrums meetings can be </a:t>
            </a:r>
            <a:r>
              <a:rPr lang="en-IN" sz="1600" u="sng" dirty="0"/>
              <a:t>scaled up in a recursive </a:t>
            </a:r>
            <a:r>
              <a:rPr lang="en-IN" sz="1600" u="sng" dirty="0" smtClean="0"/>
              <a:t>manner </a:t>
            </a:r>
            <a:r>
              <a:rPr lang="en-IN" sz="1600" dirty="0" smtClean="0"/>
              <a:t>– more scrum </a:t>
            </a:r>
            <a:r>
              <a:rPr lang="en-IN" sz="1600" dirty="0"/>
              <a:t>of scrums </a:t>
            </a:r>
            <a:r>
              <a:rPr lang="en-IN" sz="1600" dirty="0" smtClean="0"/>
              <a:t>meetings. </a:t>
            </a:r>
            <a:r>
              <a:rPr lang="en-IN" sz="1600" dirty="0"/>
              <a:t>Each contains a representative from each of </a:t>
            </a:r>
            <a:r>
              <a:rPr lang="en-IN" sz="1600" dirty="0" smtClean="0"/>
              <a:t>the teams. The </a:t>
            </a:r>
            <a:r>
              <a:rPr lang="en-IN" sz="1600" dirty="0"/>
              <a:t>work of </a:t>
            </a:r>
            <a:r>
              <a:rPr lang="en-IN" sz="1600" dirty="0" smtClean="0"/>
              <a:t>scrum </a:t>
            </a:r>
            <a:r>
              <a:rPr lang="en-IN" sz="1600" dirty="0"/>
              <a:t>of scrums meetings can be coordinated through an even higher level </a:t>
            </a:r>
            <a:r>
              <a:rPr lang="en-IN" sz="1600" dirty="0" smtClean="0"/>
              <a:t>meeting (“scrum </a:t>
            </a:r>
            <a:r>
              <a:rPr lang="en-IN" sz="1600" dirty="0"/>
              <a:t>of scrum of </a:t>
            </a:r>
            <a:r>
              <a:rPr lang="en-IN" sz="1600" dirty="0" smtClean="0"/>
              <a:t>scrums”)</a:t>
            </a:r>
          </a:p>
          <a:p>
            <a:pPr algn="l"/>
            <a:r>
              <a:rPr lang="en-IN" sz="1600" dirty="0"/>
              <a:t>Scrum of scrums meetings </a:t>
            </a:r>
            <a:r>
              <a:rPr lang="en-IN" sz="1600" u="sng" dirty="0"/>
              <a:t>may not be daily </a:t>
            </a:r>
          </a:p>
          <a:p>
            <a:pPr algn="l"/>
            <a:r>
              <a:rPr lang="en-IN" sz="1600" dirty="0" smtClean="0"/>
              <a:t>Agenda - </a:t>
            </a:r>
            <a:r>
              <a:rPr lang="en-IN" sz="1600" b="0" dirty="0" smtClean="0"/>
              <a:t>similar </a:t>
            </a:r>
            <a:r>
              <a:rPr lang="en-IN" sz="1600" b="0" dirty="0"/>
              <a:t>to the standard agenda for the daily </a:t>
            </a:r>
            <a:r>
              <a:rPr lang="en-IN" sz="1600" b="0" dirty="0" smtClean="0"/>
              <a:t>scrum except the team member represents his own </a:t>
            </a:r>
            <a:r>
              <a:rPr lang="en-IN" sz="1600" dirty="0" smtClean="0"/>
              <a:t>scrum team.</a:t>
            </a:r>
            <a:endParaRPr lang="en-IN" sz="1600" b="0" dirty="0"/>
          </a:p>
        </p:txBody>
      </p:sp>
      <p:pic>
        <p:nvPicPr>
          <p:cNvPr id="4" name="Picture 2" descr="https://www.scrumalliance.org/system/resource_files/0000/0096/cohn_agen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59" y="2640459"/>
            <a:ext cx="5776166" cy="23344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పాఠంపెట్టె 4"/>
          <p:cNvSpPr txBox="1"/>
          <p:nvPr/>
        </p:nvSpPr>
        <p:spPr>
          <a:xfrm>
            <a:off x="7356296" y="4530903"/>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4905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811659" y="2270588"/>
            <a:ext cx="7006973" cy="830997"/>
          </a:xfrm>
          <a:prstGeom prst="rect">
            <a:avLst/>
          </a:prstGeom>
          <a:noFill/>
        </p:spPr>
        <p:txBody>
          <a:bodyPr wrap="square" rtlCol="0">
            <a:spAutoFit/>
          </a:bodyPr>
          <a:lstStyle/>
          <a:p>
            <a:pPr algn="r"/>
            <a:r>
              <a:rPr lang="en-US" sz="2400" dirty="0" smtClean="0">
                <a:solidFill>
                  <a:schemeClr val="tx2">
                    <a:lumMod val="50000"/>
                  </a:schemeClr>
                </a:solidFill>
              </a:rPr>
              <a:t>Sprint Reviews &amp; Sprint Retrospectives</a:t>
            </a:r>
          </a:p>
          <a:p>
            <a:pPr algn="r"/>
            <a:r>
              <a:rPr lang="en-US" sz="2400" dirty="0" smtClean="0">
                <a:sym typeface="Wingdings" panose="05000000000000000000" pitchFamily="2" charset="2"/>
              </a:rPr>
              <a:t></a:t>
            </a:r>
            <a:endParaRPr lang="en-IN" sz="2400" dirty="0"/>
          </a:p>
        </p:txBody>
      </p:sp>
    </p:spTree>
    <p:extLst>
      <p:ext uri="{BB962C8B-B14F-4D97-AF65-F5344CB8AC3E}">
        <p14:creationId xmlns:p14="http://schemas.microsoft.com/office/powerpoint/2010/main" val="1841810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63250" y="106432"/>
            <a:ext cx="8056075" cy="582930"/>
          </a:xfrm>
        </p:spPr>
        <p:txBody>
          <a:bodyPr/>
          <a:lstStyle/>
          <a:p>
            <a:r>
              <a:rPr lang="en-US" sz="1800" i="1" dirty="0" smtClean="0"/>
              <a:t>Every</a:t>
            </a:r>
            <a:r>
              <a:rPr lang="en-US" sz="1800" dirty="0" smtClean="0"/>
              <a:t> Stage in the SCRUM is a Review Stage!</a:t>
            </a:r>
            <a:endParaRPr lang="en-IN" sz="1800" dirty="0"/>
          </a:p>
        </p:txBody>
      </p:sp>
      <p:pic>
        <p:nvPicPr>
          <p:cNvPr id="7" name="విషయ స్థాన సంగ్రహకం 6"/>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a:stretch/>
        </p:blipFill>
        <p:spPr>
          <a:xfrm>
            <a:off x="449851" y="780835"/>
            <a:ext cx="5601628" cy="4220867"/>
          </a:xfrm>
        </p:spPr>
      </p:pic>
      <p:sp>
        <p:nvSpPr>
          <p:cNvPr id="8" name="పాఠంపెట్టె 7"/>
          <p:cNvSpPr txBox="1"/>
          <p:nvPr/>
        </p:nvSpPr>
        <p:spPr>
          <a:xfrm>
            <a:off x="6340013" y="4602823"/>
            <a:ext cx="886781" cy="276999"/>
          </a:xfrm>
          <a:prstGeom prst="rect">
            <a:avLst/>
          </a:prstGeom>
          <a:noFill/>
        </p:spPr>
        <p:txBody>
          <a:bodyPr wrap="none" rtlCol="0">
            <a:spAutoFit/>
          </a:bodyPr>
          <a:lstStyle/>
          <a:p>
            <a:r>
              <a:rPr lang="en-US" sz="1200" dirty="0" smtClean="0">
                <a:latin typeface="Arial Narrow" panose="020B0606020202030204" pitchFamily="34" charset="0"/>
              </a:rPr>
              <a:t>Source: (T2)</a:t>
            </a:r>
            <a:endParaRPr lang="en-IN" sz="1200" dirty="0">
              <a:latin typeface="Arial Narrow" panose="020B0606020202030204" pitchFamily="34" charset="0"/>
            </a:endParaRPr>
          </a:p>
        </p:txBody>
      </p:sp>
    </p:spTree>
    <p:extLst>
      <p:ext uri="{BB962C8B-B14F-4D97-AF65-F5344CB8AC3E}">
        <p14:creationId xmlns:p14="http://schemas.microsoft.com/office/powerpoint/2010/main" val="279696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Text/Reference Books</a:t>
            </a:r>
            <a:endParaRPr lang="en-US" dirty="0"/>
          </a:p>
        </p:txBody>
      </p:sp>
      <p:pic>
        <p:nvPicPr>
          <p:cNvPr id="1032" name="Picture 8" descr="Image result for agile project management for dummies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356" y="1331980"/>
            <a:ext cx="2483712" cy="313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gile for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144" y="1331980"/>
            <a:ext cx="2195988" cy="3137757"/>
          </a:xfrm>
          <a:prstGeom prst="rect">
            <a:avLst/>
          </a:prstGeom>
          <a:noFill/>
          <a:extLst>
            <a:ext uri="{909E8E84-426E-40DD-AFC4-6F175D3DCCD1}">
              <a14:hiddenFill xmlns:a14="http://schemas.microsoft.com/office/drawing/2010/main">
                <a:solidFill>
                  <a:srgbClr val="FFFFFF"/>
                </a:solidFill>
              </a14:hiddenFill>
            </a:ext>
          </a:extLst>
        </p:spPr>
      </p:pic>
      <p:sp>
        <p:nvSpPr>
          <p:cNvPr id="8" name="పాఠంపెట్టె 7"/>
          <p:cNvSpPr txBox="1"/>
          <p:nvPr/>
        </p:nvSpPr>
        <p:spPr>
          <a:xfrm>
            <a:off x="755730" y="4565015"/>
            <a:ext cx="7353081" cy="461665"/>
          </a:xfrm>
          <a:prstGeom prst="rect">
            <a:avLst/>
          </a:prstGeom>
          <a:noFill/>
        </p:spPr>
        <p:txBody>
          <a:bodyPr wrap="square" rtlCol="0">
            <a:spAutoFit/>
          </a:bodyPr>
          <a:lstStyle/>
          <a:p>
            <a:pPr algn="r"/>
            <a:r>
              <a:rPr lang="en-US" sz="1200" dirty="0" smtClean="0">
                <a:latin typeface="Arial Narrow" panose="020B0606020202030204" pitchFamily="34" charset="0"/>
                <a:sym typeface="Wingdings" panose="05000000000000000000" pitchFamily="2" charset="2"/>
              </a:rPr>
              <a:t> </a:t>
            </a:r>
            <a:r>
              <a:rPr lang="en-US" sz="1200" dirty="0" smtClean="0">
                <a:latin typeface="Arial Narrow" panose="020B0606020202030204" pitchFamily="34" charset="0"/>
              </a:rPr>
              <a:t>As this field is evolutionary, the student is advised to stay tuned to the current and emerging practices by referring to their own organization’s documentation as well as Net sources</a:t>
            </a:r>
            <a:endParaRPr lang="en-IN" sz="1200" dirty="0">
              <a:latin typeface="Arial Narrow" panose="020B0606020202030204" pitchFamily="34" charset="0"/>
            </a:endParaRPr>
          </a:p>
        </p:txBody>
      </p:sp>
      <p:grpSp>
        <p:nvGrpSpPr>
          <p:cNvPr id="9" name="సమూహం 8"/>
          <p:cNvGrpSpPr/>
          <p:nvPr/>
        </p:nvGrpSpPr>
        <p:grpSpPr>
          <a:xfrm>
            <a:off x="1103207" y="794913"/>
            <a:ext cx="6775519" cy="460525"/>
            <a:chOff x="1103207" y="794913"/>
            <a:chExt cx="6775519" cy="460525"/>
          </a:xfrm>
        </p:grpSpPr>
        <p:sp>
          <p:nvSpPr>
            <p:cNvPr id="7" name="32-బిందువుల నక్షత్రం 6"/>
            <p:cNvSpPr/>
            <p:nvPr/>
          </p:nvSpPr>
          <p:spPr>
            <a:xfrm>
              <a:off x="1103207"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T1</a:t>
              </a:r>
              <a:endParaRPr lang="en-IN" b="1" dirty="0"/>
            </a:p>
          </p:txBody>
        </p:sp>
        <p:sp>
          <p:nvSpPr>
            <p:cNvPr id="12" name="32-బిందువుల నక్షత్రం 11"/>
            <p:cNvSpPr/>
            <p:nvPr/>
          </p:nvSpPr>
          <p:spPr>
            <a:xfrm>
              <a:off x="3920834"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T2</a:t>
              </a:r>
              <a:endParaRPr lang="en-IN" b="1" dirty="0"/>
            </a:p>
          </p:txBody>
        </p:sp>
        <p:sp>
          <p:nvSpPr>
            <p:cNvPr id="14" name="32-బిందువుల నక్షత్రం 13"/>
            <p:cNvSpPr/>
            <p:nvPr/>
          </p:nvSpPr>
          <p:spPr>
            <a:xfrm>
              <a:off x="5844306" y="794913"/>
              <a:ext cx="2034420" cy="460525"/>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Compliments of IBM</a:t>
              </a:r>
              <a:endParaRPr lang="en-IN" sz="1200" b="1" dirty="0"/>
            </a:p>
          </p:txBody>
        </p:sp>
      </p:grpSp>
      <p:pic>
        <p:nvPicPr>
          <p:cNvPr id="3074" name="Picture 2" descr="Image result for iterative and evolutionary and agile Larma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05014" y="1331979"/>
            <a:ext cx="2380266" cy="3163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74320" y="96158"/>
            <a:ext cx="6537960" cy="582930"/>
          </a:xfrm>
        </p:spPr>
        <p:txBody>
          <a:bodyPr/>
          <a:lstStyle/>
          <a:p>
            <a:r>
              <a:rPr lang="en-US" dirty="0" smtClean="0"/>
              <a:t>Sprint Review</a:t>
            </a:r>
            <a:endParaRPr lang="en-IN" dirty="0"/>
          </a:p>
        </p:txBody>
      </p:sp>
      <p:sp>
        <p:nvSpPr>
          <p:cNvPr id="3" name="విషయ స్థాన సంగ్రహకం 2"/>
          <p:cNvSpPr>
            <a:spLocks noGrp="1"/>
          </p:cNvSpPr>
          <p:nvPr>
            <p:ph idx="1"/>
          </p:nvPr>
        </p:nvSpPr>
        <p:spPr>
          <a:xfrm>
            <a:off x="89280" y="740732"/>
            <a:ext cx="7965659" cy="3070979"/>
          </a:xfrm>
        </p:spPr>
        <p:txBody>
          <a:bodyPr/>
          <a:lstStyle/>
          <a:p>
            <a:pPr algn="l"/>
            <a:r>
              <a:rPr lang="en-IN" sz="1200" dirty="0" smtClean="0"/>
              <a:t>Apart from demonstration of product, sprint </a:t>
            </a:r>
            <a:r>
              <a:rPr lang="en-IN" sz="1200" dirty="0"/>
              <a:t>review meeting enables stakeholders to provide </a:t>
            </a:r>
            <a:r>
              <a:rPr lang="en-IN" sz="1200" dirty="0" smtClean="0"/>
              <a:t>continuous feedback </a:t>
            </a:r>
            <a:endParaRPr lang="en-IN" sz="1200" dirty="0"/>
          </a:p>
          <a:p>
            <a:pPr algn="l"/>
            <a:r>
              <a:rPr lang="en-IN" sz="1200" dirty="0"/>
              <a:t>Each day, </a:t>
            </a:r>
            <a:r>
              <a:rPr lang="en-IN" sz="1200" dirty="0" smtClean="0"/>
              <a:t>team </a:t>
            </a:r>
            <a:r>
              <a:rPr lang="en-IN" sz="1200" dirty="0"/>
              <a:t>members work together in a collaborative environment that encourages feedback through peer reviews and informal communication.</a:t>
            </a:r>
          </a:p>
          <a:p>
            <a:pPr algn="l"/>
            <a:r>
              <a:rPr lang="en-IN" sz="1200" dirty="0" smtClean="0"/>
              <a:t>In each sprint, as </a:t>
            </a:r>
            <a:r>
              <a:rPr lang="en-IN" sz="1200" dirty="0"/>
              <a:t>the </a:t>
            </a:r>
            <a:r>
              <a:rPr lang="en-IN" sz="1200" dirty="0" smtClean="0"/>
              <a:t>team </a:t>
            </a:r>
            <a:r>
              <a:rPr lang="en-IN" sz="1200" dirty="0"/>
              <a:t>completes each requirement, the product owner provides feedback by reviewing the working functionality for acceptance.</a:t>
            </a:r>
          </a:p>
          <a:p>
            <a:pPr algn="l"/>
            <a:r>
              <a:rPr lang="en-IN" sz="1200" dirty="0" smtClean="0"/>
              <a:t>With </a:t>
            </a:r>
            <a:r>
              <a:rPr lang="en-IN" sz="1200" dirty="0"/>
              <a:t>each release, customers who use the product provide feedback about new working functionality.</a:t>
            </a:r>
          </a:p>
          <a:p>
            <a:pPr algn="l"/>
            <a:r>
              <a:rPr lang="en-IN" sz="1200" dirty="0" smtClean="0"/>
              <a:t>Gathering </a:t>
            </a:r>
            <a:r>
              <a:rPr lang="en-IN" sz="1200" dirty="0"/>
              <a:t>feedback during the sprint review is an </a:t>
            </a:r>
            <a:r>
              <a:rPr lang="en-IN" sz="1200" u="sng" dirty="0"/>
              <a:t>informal process</a:t>
            </a:r>
            <a:r>
              <a:rPr lang="en-IN" sz="1200" dirty="0"/>
              <a:t>. The product owner or scrum master can take notes on behalf of the development team, as team members are often engaged in </a:t>
            </a:r>
            <a:r>
              <a:rPr lang="en-IN" sz="1200" dirty="0" smtClean="0"/>
              <a:t>presentations/conversations</a:t>
            </a:r>
          </a:p>
          <a:p>
            <a:pPr algn="l"/>
            <a:r>
              <a:rPr lang="en-IN" sz="1200" dirty="0"/>
              <a:t>New user stories may come out of the sprint review. The new user stories may be new features altogether, or they may be changes to the existing product or code</a:t>
            </a:r>
            <a:r>
              <a:rPr lang="en-IN" sz="1200" dirty="0" smtClean="0"/>
              <a:t>.</a:t>
            </a:r>
          </a:p>
          <a:p>
            <a:r>
              <a:rPr lang="en-IN" sz="1200" dirty="0" smtClean="0"/>
              <a:t>After the review, the product </a:t>
            </a:r>
            <a:r>
              <a:rPr lang="en-IN" sz="1200" dirty="0"/>
              <a:t>owner </a:t>
            </a:r>
            <a:r>
              <a:rPr lang="en-IN" sz="1200" dirty="0" smtClean="0"/>
              <a:t>has several tasks: </a:t>
            </a:r>
            <a:r>
              <a:rPr lang="en-IN" sz="1100" b="0" dirty="0" smtClean="0"/>
              <a:t>Add </a:t>
            </a:r>
            <a:r>
              <a:rPr lang="en-IN" sz="1100" b="0" dirty="0"/>
              <a:t>any new user stories to the product backlog </a:t>
            </a:r>
            <a:r>
              <a:rPr lang="en-IN" sz="1100" b="0" dirty="0" smtClean="0"/>
              <a:t>after prioritizing; Add </a:t>
            </a:r>
            <a:r>
              <a:rPr lang="en-IN" sz="1100" b="0" dirty="0"/>
              <a:t>stories that were scheduled for the current sprint but weren’t completed back into the product backlog and </a:t>
            </a:r>
            <a:r>
              <a:rPr lang="en-IN" sz="1100" b="0" dirty="0" smtClean="0"/>
              <a:t>reorder/reprioritize based </a:t>
            </a:r>
            <a:r>
              <a:rPr lang="en-IN" sz="1100" b="0" dirty="0"/>
              <a:t>on the most recent </a:t>
            </a:r>
            <a:r>
              <a:rPr lang="en-IN" sz="1100" b="0" dirty="0" smtClean="0"/>
              <a:t>priorities; Complete </a:t>
            </a:r>
            <a:r>
              <a:rPr lang="en-IN" sz="1100" b="0" dirty="0"/>
              <a:t>updates to the product backlog in time for the next </a:t>
            </a:r>
            <a:r>
              <a:rPr lang="en-IN" sz="1100" b="0" dirty="0" smtClean="0"/>
              <a:t>sprint.</a:t>
            </a:r>
            <a:endParaRPr lang="en-IN" sz="1100" b="0" dirty="0"/>
          </a:p>
          <a:p>
            <a:pPr algn="l"/>
            <a:endParaRPr lang="en-IN" dirty="0"/>
          </a:p>
        </p:txBody>
      </p:sp>
      <p:pic>
        <p:nvPicPr>
          <p:cNvPr id="13314" name="Picture 2" descr="imag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888" y="3577198"/>
            <a:ext cx="5695636" cy="1566302"/>
          </a:xfrm>
          <a:prstGeom prst="rect">
            <a:avLst/>
          </a:prstGeom>
          <a:noFill/>
          <a:extLst>
            <a:ext uri="{909E8E84-426E-40DD-AFC4-6F175D3DCCD1}">
              <a14:hiddenFill xmlns:a14="http://schemas.microsoft.com/office/drawing/2010/main">
                <a:solidFill>
                  <a:srgbClr val="FFFFFF"/>
                </a:solidFill>
              </a14:hiddenFill>
            </a:ext>
          </a:extLst>
        </p:spPr>
      </p:pic>
      <p:sp>
        <p:nvSpPr>
          <p:cNvPr id="5" name="పాఠంపెట్టె 4"/>
          <p:cNvSpPr txBox="1"/>
          <p:nvPr/>
        </p:nvSpPr>
        <p:spPr>
          <a:xfrm>
            <a:off x="89280" y="4866501"/>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591306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Sprint Review Meeting: Guidelines</a:t>
            </a:r>
            <a:endParaRPr lang="en-IN" dirty="0"/>
          </a:p>
        </p:txBody>
      </p:sp>
      <p:pic>
        <p:nvPicPr>
          <p:cNvPr id="4" name="విషయ స్థాన సంగ్రహకం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460" y="1054421"/>
            <a:ext cx="5991639" cy="3270999"/>
          </a:xfrm>
          <a:prstGeom prst="rect">
            <a:avLst/>
          </a:prstGeom>
        </p:spPr>
      </p:pic>
      <p:sp>
        <p:nvSpPr>
          <p:cNvPr id="5" name="పాఠంపెట్టె 4"/>
          <p:cNvSpPr txBox="1"/>
          <p:nvPr/>
        </p:nvSpPr>
        <p:spPr>
          <a:xfrm>
            <a:off x="366786" y="4717805"/>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231810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print retrospective, the seventh and final stage in the roadmap to valu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818524" y="3415387"/>
            <a:ext cx="6004803" cy="1522888"/>
          </a:xfrm>
          <a:prstGeom prst="rect">
            <a:avLst/>
          </a:prstGeom>
          <a:noFill/>
          <a:extLst>
            <a:ext uri="{909E8E84-426E-40DD-AFC4-6F175D3DCCD1}">
              <a14:hiddenFill xmlns:a14="http://schemas.microsoft.com/office/drawing/2010/main">
                <a:solidFill>
                  <a:srgbClr val="FFFFFF"/>
                </a:solidFill>
              </a14:hiddenFill>
            </a:ext>
          </a:extLst>
        </p:spPr>
      </p:pic>
      <p:sp>
        <p:nvSpPr>
          <p:cNvPr id="2" name="విషయ స్థాన సంగ్రహకం 1"/>
          <p:cNvSpPr>
            <a:spLocks noGrp="1"/>
          </p:cNvSpPr>
          <p:nvPr>
            <p:ph sz="quarter" idx="10"/>
          </p:nvPr>
        </p:nvSpPr>
        <p:spPr>
          <a:xfrm>
            <a:off x="245444" y="116706"/>
            <a:ext cx="7747850" cy="582930"/>
          </a:xfrm>
        </p:spPr>
        <p:txBody>
          <a:bodyPr/>
          <a:lstStyle/>
          <a:p>
            <a:r>
              <a:rPr lang="en-US" sz="2000" dirty="0" smtClean="0"/>
              <a:t>Sprint Retrospective (for Process Improvement)</a:t>
            </a:r>
            <a:endParaRPr lang="en-IN" sz="2000" dirty="0"/>
          </a:p>
        </p:txBody>
      </p:sp>
      <p:sp>
        <p:nvSpPr>
          <p:cNvPr id="3" name="విషయ స్థాన సంగ్రహకం 2"/>
          <p:cNvSpPr>
            <a:spLocks noGrp="1"/>
          </p:cNvSpPr>
          <p:nvPr>
            <p:ph idx="1"/>
          </p:nvPr>
        </p:nvSpPr>
        <p:spPr>
          <a:xfrm>
            <a:off x="171578" y="745099"/>
            <a:ext cx="7061430" cy="2624825"/>
          </a:xfrm>
        </p:spPr>
        <p:txBody>
          <a:bodyPr/>
          <a:lstStyle/>
          <a:p>
            <a:pPr algn="l"/>
            <a:r>
              <a:rPr lang="en-IN" sz="1400" cap="all" dirty="0"/>
              <a:t>SET THE </a:t>
            </a:r>
            <a:r>
              <a:rPr lang="en-IN" sz="1400" cap="all" dirty="0" smtClean="0"/>
              <a:t>STAGE</a:t>
            </a:r>
            <a:endParaRPr lang="en-IN" sz="1400" cap="all" dirty="0"/>
          </a:p>
          <a:p>
            <a:pPr lvl="1"/>
            <a:r>
              <a:rPr lang="en-IN" sz="1100" b="0" dirty="0" smtClean="0"/>
              <a:t>Establish </a:t>
            </a:r>
            <a:r>
              <a:rPr lang="en-IN" sz="1100" b="0" dirty="0"/>
              <a:t>the </a:t>
            </a:r>
            <a:r>
              <a:rPr lang="en-IN" sz="1100" b="0" dirty="0" smtClean="0"/>
              <a:t>goals (specific areas of improvement) </a:t>
            </a:r>
            <a:r>
              <a:rPr lang="en-IN" sz="1100" b="0" dirty="0"/>
              <a:t>for the retrospective up </a:t>
            </a:r>
            <a:r>
              <a:rPr lang="en-IN" sz="1100" b="0" dirty="0" smtClean="0"/>
              <a:t>front. </a:t>
            </a:r>
          </a:p>
          <a:p>
            <a:pPr algn="l"/>
            <a:r>
              <a:rPr lang="en-IN" sz="1400" cap="all" dirty="0"/>
              <a:t>GATHER </a:t>
            </a:r>
            <a:r>
              <a:rPr lang="en-IN" sz="1400" cap="all" dirty="0" smtClean="0"/>
              <a:t>DATA</a:t>
            </a:r>
            <a:endParaRPr lang="en-IN" sz="1400" cap="all" dirty="0"/>
          </a:p>
          <a:p>
            <a:pPr lvl="1"/>
            <a:r>
              <a:rPr lang="en-IN" sz="1100" b="0" dirty="0"/>
              <a:t>Discuss the facts about what went well in the last sprint and what needed improvement. Create an overall picture of the sprint; consider using a white board to write down the input from meeting attendees</a:t>
            </a:r>
            <a:r>
              <a:rPr lang="en-IN" sz="1100" b="0" dirty="0" smtClean="0"/>
              <a:t>.</a:t>
            </a:r>
          </a:p>
          <a:p>
            <a:pPr algn="l"/>
            <a:r>
              <a:rPr lang="en-IN" sz="1400" cap="all" dirty="0"/>
              <a:t>GENERATE </a:t>
            </a:r>
            <a:r>
              <a:rPr lang="en-IN" sz="1400" cap="all" dirty="0" smtClean="0"/>
              <a:t>INSIGHTS</a:t>
            </a:r>
            <a:endParaRPr lang="en-IN" sz="1400" cap="all" dirty="0"/>
          </a:p>
          <a:p>
            <a:pPr lvl="1"/>
            <a:r>
              <a:rPr lang="en-IN" sz="1100" b="0" dirty="0" smtClean="0"/>
              <a:t>Gather insights/ideas </a:t>
            </a:r>
            <a:r>
              <a:rPr lang="en-IN" sz="1100" b="0" dirty="0"/>
              <a:t>about how to make improvements for the </a:t>
            </a:r>
            <a:r>
              <a:rPr lang="en-IN" sz="1100" b="0" dirty="0" smtClean="0"/>
              <a:t>next </a:t>
            </a:r>
            <a:r>
              <a:rPr lang="en-IN" sz="1100" b="0" dirty="0"/>
              <a:t>sprint</a:t>
            </a:r>
            <a:r>
              <a:rPr lang="en-IN" sz="1100" b="0" dirty="0" smtClean="0"/>
              <a:t>.</a:t>
            </a:r>
          </a:p>
          <a:p>
            <a:pPr algn="l"/>
            <a:r>
              <a:rPr lang="en-IN" sz="1400" cap="all" dirty="0"/>
              <a:t>DECIDE WHAT TO </a:t>
            </a:r>
            <a:r>
              <a:rPr lang="en-IN" sz="1400" cap="all" dirty="0" smtClean="0"/>
              <a:t>DO</a:t>
            </a:r>
            <a:endParaRPr lang="en-IN" sz="1400" cap="all" dirty="0"/>
          </a:p>
          <a:p>
            <a:pPr lvl="1"/>
            <a:r>
              <a:rPr lang="en-IN" sz="1100" b="0" dirty="0"/>
              <a:t>Determine — as a team — </a:t>
            </a:r>
            <a:r>
              <a:rPr lang="en-IN" sz="1100" b="0" dirty="0" smtClean="0"/>
              <a:t>identify </a:t>
            </a:r>
            <a:r>
              <a:rPr lang="en-IN" sz="1100" b="0" dirty="0"/>
              <a:t>ideas </a:t>
            </a:r>
            <a:r>
              <a:rPr lang="en-IN" sz="1100" b="0" dirty="0" smtClean="0"/>
              <a:t>and specific </a:t>
            </a:r>
            <a:r>
              <a:rPr lang="en-IN" sz="1100" b="0" dirty="0"/>
              <a:t>actions </a:t>
            </a:r>
            <a:r>
              <a:rPr lang="en-IN" sz="1100" b="0" dirty="0" smtClean="0"/>
              <a:t>to make them a reality</a:t>
            </a:r>
          </a:p>
          <a:p>
            <a:pPr algn="l"/>
            <a:r>
              <a:rPr lang="en-IN" sz="1400" cap="all" dirty="0"/>
              <a:t>CLOSE THE </a:t>
            </a:r>
            <a:r>
              <a:rPr lang="en-IN" sz="1400" cap="all" dirty="0" smtClean="0"/>
              <a:t>RETROSPECTIVE</a:t>
            </a:r>
            <a:endParaRPr lang="en-IN" sz="1400" cap="all" dirty="0"/>
          </a:p>
          <a:p>
            <a:pPr lvl="1"/>
            <a:r>
              <a:rPr lang="en-IN" sz="1100" b="0" dirty="0"/>
              <a:t>Reiterate your plan of action for the next sprint. </a:t>
            </a:r>
          </a:p>
        </p:txBody>
      </p:sp>
      <p:sp>
        <p:nvSpPr>
          <p:cNvPr id="4" name="పాఠంపెట్టె 3"/>
          <p:cNvSpPr txBox="1"/>
          <p:nvPr/>
        </p:nvSpPr>
        <p:spPr>
          <a:xfrm>
            <a:off x="171577" y="4751643"/>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2724373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Summary: Executing a Sprint</a:t>
            </a:r>
            <a:endParaRPr lang="en-IN" dirty="0"/>
          </a:p>
        </p:txBody>
      </p:sp>
      <p:sp>
        <p:nvSpPr>
          <p:cNvPr id="3" name="విషయ స్థాన సంగ్రహకం 2"/>
          <p:cNvSpPr>
            <a:spLocks noGrp="1"/>
          </p:cNvSpPr>
          <p:nvPr>
            <p:ph idx="1"/>
          </p:nvPr>
        </p:nvSpPr>
        <p:spPr>
          <a:xfrm>
            <a:off x="274320" y="754380"/>
            <a:ext cx="7945006" cy="4114800"/>
          </a:xfrm>
        </p:spPr>
        <p:txBody>
          <a:bodyPr/>
          <a:lstStyle/>
          <a:p>
            <a:pPr algn="l"/>
            <a:r>
              <a:rPr lang="en-US" sz="1600" dirty="0" smtClean="0"/>
              <a:t>Daily Scrum – where “action” happens (actual development)</a:t>
            </a:r>
          </a:p>
          <a:p>
            <a:pPr algn="l"/>
            <a:r>
              <a:rPr lang="en-US" sz="1600" dirty="0" smtClean="0"/>
              <a:t>Daily Scrum Meetings (standup meetings ~15 mins) are key to project progress and continuous improvement</a:t>
            </a:r>
          </a:p>
          <a:p>
            <a:pPr algn="l"/>
            <a:r>
              <a:rPr lang="en-US" sz="1600" dirty="0" smtClean="0"/>
              <a:t>All Team members work on One Story/Task at a time (to ensure </a:t>
            </a:r>
            <a:r>
              <a:rPr lang="en-US" sz="1600" i="1" dirty="0" smtClean="0"/>
              <a:t>swarming</a:t>
            </a:r>
            <a:r>
              <a:rPr lang="en-US" sz="1600" dirty="0" smtClean="0"/>
              <a:t>—collaboration &amp; knowledge-sharing) </a:t>
            </a:r>
          </a:p>
          <a:p>
            <a:pPr algn="l"/>
            <a:r>
              <a:rPr lang="en-US" sz="1600" dirty="0" smtClean="0"/>
              <a:t>Each Sprint must deliver Working / Demonstrable Product</a:t>
            </a:r>
          </a:p>
          <a:p>
            <a:pPr algn="l"/>
            <a:r>
              <a:rPr lang="en-US" sz="1600" dirty="0" smtClean="0"/>
              <a:t>Burndown Charts &amp; Task-boards are common tools for Project Status communication </a:t>
            </a:r>
          </a:p>
          <a:p>
            <a:pPr algn="l"/>
            <a:r>
              <a:rPr lang="en-US" sz="1600" dirty="0" smtClean="0"/>
              <a:t>For larger Agile Teams, Scrum-of-Scrums approach is followed (nesting of Scrum within larger Scrum)</a:t>
            </a:r>
          </a:p>
          <a:p>
            <a:pPr algn="l"/>
            <a:r>
              <a:rPr lang="en-US" sz="1600" dirty="0" smtClean="0"/>
              <a:t>Sprint Review Meeting is where issues/challenges faced in the last Sprint discussed, working product demonstrated and product-backlog gets updated</a:t>
            </a:r>
          </a:p>
          <a:p>
            <a:pPr algn="l"/>
            <a:r>
              <a:rPr lang="en-US" sz="1600" dirty="0" smtClean="0"/>
              <a:t>All improvements related to Scrum Process and Team collaboration and communication are addressed in Sprint Retrospective Meeting</a:t>
            </a:r>
          </a:p>
          <a:p>
            <a:pPr algn="l"/>
            <a:endParaRPr lang="en-US" sz="1600" dirty="0" smtClean="0"/>
          </a:p>
          <a:p>
            <a:pPr algn="l"/>
            <a:endParaRPr lang="en-IN" sz="1600" dirty="0"/>
          </a:p>
        </p:txBody>
      </p:sp>
    </p:spTree>
    <p:extLst>
      <p:ext uri="{BB962C8B-B14F-4D97-AF65-F5344CB8AC3E}">
        <p14:creationId xmlns:p14="http://schemas.microsoft.com/office/powerpoint/2010/main" val="690890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25394" y="1325366"/>
            <a:ext cx="2749984" cy="830997"/>
          </a:xfrm>
          <a:prstGeom prst="rect">
            <a:avLst/>
          </a:prstGeom>
          <a:noFill/>
        </p:spPr>
        <p:txBody>
          <a:bodyPr wrap="none" rtlCol="0">
            <a:spAutoFit/>
          </a:bodyPr>
          <a:lstStyle/>
          <a:p>
            <a:r>
              <a:rPr lang="en-US" sz="4800" dirty="0" smtClean="0"/>
              <a:t>Thank You</a:t>
            </a:r>
            <a:endParaRPr lang="en-IN" sz="4800" dirty="0"/>
          </a:p>
        </p:txBody>
      </p:sp>
      <p:sp>
        <p:nvSpPr>
          <p:cNvPr id="3" name="పాఠంపెట్టె 2"/>
          <p:cNvSpPr txBox="1"/>
          <p:nvPr/>
        </p:nvSpPr>
        <p:spPr>
          <a:xfrm>
            <a:off x="318879" y="4407613"/>
            <a:ext cx="6752618" cy="492443"/>
          </a:xfrm>
          <a:prstGeom prst="rect">
            <a:avLst/>
          </a:prstGeom>
          <a:noFill/>
        </p:spPr>
        <p:txBody>
          <a:bodyPr wrap="none" rtlCol="0">
            <a:spAutoFit/>
          </a:bodyPr>
          <a:lstStyle/>
          <a:p>
            <a:r>
              <a:rPr lang="en-US" sz="1200" dirty="0" smtClean="0">
                <a:latin typeface="Arial Narrow" panose="020B0606020202030204" pitchFamily="34" charset="0"/>
              </a:rPr>
              <a:t>©  Copyrights of original Authors are duly acknowledged </a:t>
            </a:r>
          </a:p>
          <a:p>
            <a:r>
              <a:rPr lang="en-US" sz="1400" dirty="0" smtClean="0">
                <a:latin typeface="Arial Narrow" panose="020B0606020202030204" pitchFamily="34" charset="0"/>
              </a:rPr>
              <a:t>™ ® </a:t>
            </a:r>
            <a:r>
              <a:rPr lang="en-US" sz="1200" dirty="0">
                <a:latin typeface="Arial Narrow" panose="020B0606020202030204" pitchFamily="34" charset="0"/>
              </a:rPr>
              <a:t> </a:t>
            </a:r>
            <a:r>
              <a:rPr lang="en-US" sz="1200" dirty="0" smtClean="0">
                <a:latin typeface="Arial Narrow" panose="020B0606020202030204" pitchFamily="34" charset="0"/>
              </a:rPr>
              <a:t>All Trademarks, Registered Trademarks referred in this document are the property of their respective owners</a:t>
            </a:r>
            <a:endParaRPr lang="en-IN" sz="1200" dirty="0">
              <a:latin typeface="Arial Narrow" panose="020B0606020202030204" pitchFamily="34" charset="0"/>
            </a:endParaRPr>
          </a:p>
        </p:txBody>
      </p:sp>
    </p:spTree>
    <p:extLst>
      <p:ext uri="{BB962C8B-B14F-4D97-AF65-F5344CB8AC3E}">
        <p14:creationId xmlns:p14="http://schemas.microsoft.com/office/powerpoint/2010/main" val="375973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pPr algn="ctr"/>
            <a:r>
              <a:rPr lang="en-US" dirty="0" smtClean="0"/>
              <a:t>Topics</a:t>
            </a:r>
            <a:endParaRPr lang="en-IN" dirty="0"/>
          </a:p>
        </p:txBody>
      </p:sp>
      <p:sp>
        <p:nvSpPr>
          <p:cNvPr id="3" name="విషయ స్థాన సంగ్రహకం 2"/>
          <p:cNvSpPr>
            <a:spLocks noGrp="1"/>
          </p:cNvSpPr>
          <p:nvPr>
            <p:ph idx="1"/>
          </p:nvPr>
        </p:nvSpPr>
        <p:spPr>
          <a:xfrm>
            <a:off x="1904977" y="877668"/>
            <a:ext cx="3725261" cy="1824434"/>
          </a:xfrm>
        </p:spPr>
        <p:txBody>
          <a:bodyPr/>
          <a:lstStyle/>
          <a:p>
            <a:pPr marL="0" lvl="0" indent="0" algn="ctr">
              <a:buNone/>
            </a:pPr>
            <a:r>
              <a:rPr lang="en-US" b="1" u="sng" dirty="0" smtClean="0"/>
              <a:t>Executing a Sprint</a:t>
            </a:r>
          </a:p>
          <a:p>
            <a:pPr lvl="0" algn="l"/>
            <a:r>
              <a:rPr lang="en-US" dirty="0"/>
              <a:t>Sprint Ceremonies. </a:t>
            </a:r>
            <a:endParaRPr lang="en-IN" dirty="0"/>
          </a:p>
          <a:p>
            <a:pPr lvl="0" algn="l"/>
            <a:r>
              <a:rPr lang="en-US" dirty="0" smtClean="0"/>
              <a:t>Daily Scrums</a:t>
            </a:r>
            <a:r>
              <a:rPr lang="en-US" dirty="0"/>
              <a:t>, Scrum of Scrums</a:t>
            </a:r>
            <a:endParaRPr lang="en-IN" dirty="0"/>
          </a:p>
          <a:p>
            <a:pPr lvl="0" algn="l"/>
            <a:r>
              <a:rPr lang="en-US" dirty="0"/>
              <a:t>Sprint Review</a:t>
            </a:r>
            <a:endParaRPr lang="en-IN" dirty="0"/>
          </a:p>
          <a:p>
            <a:pPr algn="l"/>
            <a:r>
              <a:rPr lang="en-US" dirty="0"/>
              <a:t>Sprint Retrospective</a:t>
            </a:r>
            <a:endParaRPr lang="en-US" b="1" u="sng" dirty="0" smtClean="0"/>
          </a:p>
        </p:txBody>
      </p:sp>
    </p:spTree>
    <p:extLst>
      <p:ext uri="{BB962C8B-B14F-4D97-AF65-F5344CB8AC3E}">
        <p14:creationId xmlns:p14="http://schemas.microsoft.com/office/powerpoint/2010/main" val="163609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Levels of Planning in Agile</a:t>
            </a:r>
            <a:endParaRPr lang="en-IN" dirty="0"/>
          </a:p>
        </p:txBody>
      </p:sp>
      <p:pic>
        <p:nvPicPr>
          <p:cNvPr id="2050" name="Picture 2" descr="Agile-SCRU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3530" y="2008512"/>
            <a:ext cx="57150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5" name="విషయ స్థాన సంగ్రహకం 7"/>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bwMode="auto">
          <a:xfrm>
            <a:off x="439000" y="926613"/>
            <a:ext cx="2171902" cy="2163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ఎడమ బాణం కాల్‌అవుట్ 7"/>
          <p:cNvSpPr/>
          <p:nvPr/>
        </p:nvSpPr>
        <p:spPr>
          <a:xfrm>
            <a:off x="2094461" y="1202076"/>
            <a:ext cx="3340568" cy="26712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Product Vision (1 – 3 years)</a:t>
            </a:r>
            <a:endParaRPr lang="en-IN" sz="1400" dirty="0"/>
          </a:p>
        </p:txBody>
      </p:sp>
      <p:sp>
        <p:nvSpPr>
          <p:cNvPr id="9" name="కుడి బాణం 8"/>
          <p:cNvSpPr/>
          <p:nvPr/>
        </p:nvSpPr>
        <p:spPr>
          <a:xfrm rot="2204777">
            <a:off x="1914794" y="2320471"/>
            <a:ext cx="2045180" cy="380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Release Planning</a:t>
            </a:r>
            <a:endParaRPr lang="en-IN" sz="1400" dirty="0"/>
          </a:p>
        </p:txBody>
      </p:sp>
    </p:spTree>
    <p:extLst>
      <p:ext uri="{BB962C8B-B14F-4D97-AF65-F5344CB8AC3E}">
        <p14:creationId xmlns:p14="http://schemas.microsoft.com/office/powerpoint/2010/main" val="3946786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sz="1800" dirty="0" smtClean="0"/>
              <a:t>Product-backlog vs. Sprint-backlog vs. Tasks/User Stories</a:t>
            </a:r>
            <a:endParaRPr lang="en-IN" sz="1800" dirty="0"/>
          </a:p>
        </p:txBody>
      </p:sp>
      <p:pic>
        <p:nvPicPr>
          <p:cNvPr id="6146" name="Picture 2" descr="http://3.bp.blogspot.com/-wdxn290FvJU/VlhTDT_lZEI/AAAAAAAAXgc/bHcv_WJBuio/s640/Product%2Band%2BSprint%2BBacklo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870" y="1090916"/>
            <a:ext cx="60960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360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Scrum: Roles – Artifacts - Ceremonies</a:t>
            </a:r>
            <a:endParaRPr lang="en-IN" dirty="0"/>
          </a:p>
        </p:txBody>
      </p:sp>
      <p:pic>
        <p:nvPicPr>
          <p:cNvPr id="12290" name="Picture 2" descr="agile-frameworks"/>
          <p:cNvPicPr>
            <a:picLocks noGrp="1" noChangeAspect="1" noChangeArrowheads="1"/>
          </p:cNvPicPr>
          <p:nvPr>
            <p:ph idx="1"/>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563305" y="1037690"/>
            <a:ext cx="6794379" cy="331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4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6925918" cy="582930"/>
          </a:xfrm>
        </p:spPr>
        <p:txBody>
          <a:bodyPr/>
          <a:lstStyle/>
          <a:p>
            <a:r>
              <a:rPr lang="en-US" sz="2000" dirty="0" smtClean="0"/>
              <a:t>Sprint Ceremonies (Meetings) – A Snapshot</a:t>
            </a:r>
            <a:endParaRPr lang="en-IN" sz="2000" dirty="0"/>
          </a:p>
        </p:txBody>
      </p:sp>
      <p:pic>
        <p:nvPicPr>
          <p:cNvPr id="11266" name="Picture 2" descr="Image result for sprint ceremon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974" y="1052013"/>
            <a:ext cx="5416536" cy="358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54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Sprint-backlog – an Overview</a:t>
            </a:r>
            <a:endParaRPr lang="en-IN" dirty="0"/>
          </a:p>
        </p:txBody>
      </p:sp>
      <p:sp>
        <p:nvSpPr>
          <p:cNvPr id="3" name="విషయ స్థాన సంగ్రహకం 2"/>
          <p:cNvSpPr>
            <a:spLocks noGrp="1"/>
          </p:cNvSpPr>
          <p:nvPr>
            <p:ph idx="1"/>
          </p:nvPr>
        </p:nvSpPr>
        <p:spPr>
          <a:xfrm>
            <a:off x="274320" y="754380"/>
            <a:ext cx="7328556" cy="4114800"/>
          </a:xfrm>
        </p:spPr>
        <p:txBody>
          <a:bodyPr/>
          <a:lstStyle/>
          <a:p>
            <a:pPr algn="l"/>
            <a:r>
              <a:rPr lang="en-IN" sz="1600" dirty="0">
                <a:solidFill>
                  <a:srgbClr val="000000"/>
                </a:solidFill>
              </a:rPr>
              <a:t>Within an agile development project, a </a:t>
            </a:r>
            <a:r>
              <a:rPr lang="en-IN" sz="1600" i="1" dirty="0">
                <a:solidFill>
                  <a:srgbClr val="000000"/>
                </a:solidFill>
              </a:rPr>
              <a:t>sprint backlog</a:t>
            </a:r>
            <a:r>
              <a:rPr lang="en-IN" sz="1600" dirty="0">
                <a:solidFill>
                  <a:srgbClr val="000000"/>
                </a:solidFill>
              </a:rPr>
              <a:t> is a list of the tasks and requirements to be completed within the sprint. The sprint backlog includes</a:t>
            </a:r>
          </a:p>
          <a:p>
            <a:pPr algn="l"/>
            <a:r>
              <a:rPr lang="en-IN" sz="1600" dirty="0">
                <a:solidFill>
                  <a:srgbClr val="000000"/>
                </a:solidFill>
              </a:rPr>
              <a:t>The list of user stories within the sprint in order of priority.</a:t>
            </a:r>
          </a:p>
          <a:p>
            <a:pPr algn="l"/>
            <a:r>
              <a:rPr lang="en-IN" sz="1600" dirty="0">
                <a:solidFill>
                  <a:srgbClr val="000000"/>
                </a:solidFill>
              </a:rPr>
              <a:t>The relative effort estimate for each user story.</a:t>
            </a:r>
          </a:p>
          <a:p>
            <a:pPr algn="l"/>
            <a:r>
              <a:rPr lang="en-IN" sz="1600" dirty="0">
                <a:solidFill>
                  <a:srgbClr val="000000"/>
                </a:solidFill>
              </a:rPr>
              <a:t>The tasks necessary to develop each user story.</a:t>
            </a:r>
          </a:p>
          <a:p>
            <a:pPr algn="l"/>
            <a:r>
              <a:rPr lang="en-IN" sz="1600" dirty="0">
                <a:solidFill>
                  <a:srgbClr val="000000"/>
                </a:solidFill>
              </a:rPr>
              <a:t>The effort, in hours, to complete each </a:t>
            </a:r>
            <a:r>
              <a:rPr lang="en-IN" sz="1600" dirty="0" smtClean="0">
                <a:solidFill>
                  <a:srgbClr val="000000"/>
                </a:solidFill>
              </a:rPr>
              <a:t>task (E</a:t>
            </a:r>
            <a:r>
              <a:rPr lang="en-IN" sz="1600" b="0" dirty="0" smtClean="0">
                <a:solidFill>
                  <a:srgbClr val="000000"/>
                </a:solidFill>
              </a:rPr>
              <a:t>ach </a:t>
            </a:r>
            <a:r>
              <a:rPr lang="en-IN" sz="1600" b="0" dirty="0">
                <a:solidFill>
                  <a:srgbClr val="000000"/>
                </a:solidFill>
              </a:rPr>
              <a:t>task should take one day or less for the development team to </a:t>
            </a:r>
            <a:r>
              <a:rPr lang="en-IN" sz="1600" b="0" dirty="0" smtClean="0">
                <a:solidFill>
                  <a:srgbClr val="000000"/>
                </a:solidFill>
              </a:rPr>
              <a:t>complete)</a:t>
            </a:r>
            <a:endParaRPr lang="en-IN" sz="1600" b="0" dirty="0">
              <a:solidFill>
                <a:srgbClr val="000000"/>
              </a:solidFill>
            </a:endParaRPr>
          </a:p>
          <a:p>
            <a:pPr algn="l"/>
            <a:r>
              <a:rPr lang="en-IN" sz="1600" dirty="0">
                <a:solidFill>
                  <a:srgbClr val="000000"/>
                </a:solidFill>
              </a:rPr>
              <a:t>A </a:t>
            </a:r>
            <a:r>
              <a:rPr lang="en-IN" sz="1600" i="1" dirty="0">
                <a:solidFill>
                  <a:srgbClr val="000000"/>
                </a:solidFill>
              </a:rPr>
              <a:t>burndown chart </a:t>
            </a:r>
            <a:r>
              <a:rPr lang="en-IN" sz="1600" dirty="0">
                <a:solidFill>
                  <a:srgbClr val="000000"/>
                </a:solidFill>
              </a:rPr>
              <a:t>that shows the status of the work the development team has completed.</a:t>
            </a:r>
          </a:p>
          <a:p>
            <a:pPr algn="l"/>
            <a:r>
              <a:rPr lang="en-IN" sz="1600" dirty="0">
                <a:solidFill>
                  <a:srgbClr val="000000"/>
                </a:solidFill>
              </a:rPr>
              <a:t>The development team collaborates to create and maintain the sprint backlog, and only the development team can modify the sprint backlog. The sprint backlog should reflect an up-to-the-day snapshot of the sprint’s progress</a:t>
            </a:r>
          </a:p>
          <a:p>
            <a:endParaRPr lang="en-IN" sz="1600" dirty="0"/>
          </a:p>
        </p:txBody>
      </p:sp>
      <p:sp>
        <p:nvSpPr>
          <p:cNvPr id="4" name="పాఠంపెట్టె 3"/>
          <p:cNvSpPr txBox="1"/>
          <p:nvPr/>
        </p:nvSpPr>
        <p:spPr>
          <a:xfrm>
            <a:off x="544530" y="446925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4177223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39731" y="0"/>
            <a:ext cx="2761903" cy="1118571"/>
          </a:xfrm>
          <a:prstGeom prst="rect">
            <a:avLst/>
          </a:prstGeom>
          <a:noFill/>
          <a:extLst>
            <a:ext uri="{909E8E84-426E-40DD-AFC4-6F175D3DCCD1}">
              <a14:hiddenFill xmlns:a14="http://schemas.microsoft.com/office/drawing/2010/main">
                <a:solidFill>
                  <a:srgbClr val="FFFFFF"/>
                </a:solidFill>
              </a14:hiddenFill>
            </a:ext>
          </a:extLst>
        </p:spPr>
      </p:pic>
      <p:sp>
        <p:nvSpPr>
          <p:cNvPr id="2" name="విషయ స్థాన సంగ్రహకం 1"/>
          <p:cNvSpPr>
            <a:spLocks noGrp="1"/>
          </p:cNvSpPr>
          <p:nvPr>
            <p:ph sz="quarter" idx="10"/>
          </p:nvPr>
        </p:nvSpPr>
        <p:spPr/>
        <p:txBody>
          <a:bodyPr/>
          <a:lstStyle/>
          <a:p>
            <a:r>
              <a:rPr lang="en-US" dirty="0" smtClean="0"/>
              <a:t>Daily Scrum Meeting</a:t>
            </a:r>
            <a:endParaRPr lang="en-IN" dirty="0"/>
          </a:p>
        </p:txBody>
      </p:sp>
      <p:sp>
        <p:nvSpPr>
          <p:cNvPr id="4" name="దీర్ఘచతురస్రం 3"/>
          <p:cNvSpPr/>
          <p:nvPr/>
        </p:nvSpPr>
        <p:spPr>
          <a:xfrm>
            <a:off x="123291" y="819383"/>
            <a:ext cx="7397392" cy="4001095"/>
          </a:xfrm>
          <a:prstGeom prst="rect">
            <a:avLst/>
          </a:prstGeom>
        </p:spPr>
        <p:txBody>
          <a:bodyPr wrap="square">
            <a:spAutoFit/>
          </a:bodyPr>
          <a:lstStyle/>
          <a:p>
            <a:pPr marL="285750" indent="-285750">
              <a:spcBef>
                <a:spcPts val="600"/>
              </a:spcBef>
              <a:buFont typeface="Arial" panose="020B0604020202020204" pitchFamily="34" charset="0"/>
              <a:buChar char="•"/>
            </a:pPr>
            <a:r>
              <a:rPr lang="en-US" sz="1400" dirty="0" smtClean="0"/>
              <a:t>Scrum meeting is a Stand-up meeting lasting not more than 15-20 minutes</a:t>
            </a:r>
            <a:endParaRPr lang="en-IN" sz="1400" dirty="0" smtClean="0"/>
          </a:p>
          <a:p>
            <a:pPr marL="285750" indent="-285750">
              <a:spcBef>
                <a:spcPts val="600"/>
              </a:spcBef>
              <a:buFont typeface="Arial" panose="020B0604020202020204" pitchFamily="34" charset="0"/>
              <a:buChar char="•"/>
            </a:pPr>
            <a:r>
              <a:rPr lang="en-IN" sz="1400" dirty="0" smtClean="0"/>
              <a:t>Anyone </a:t>
            </a:r>
            <a:r>
              <a:rPr lang="en-IN" sz="1400" dirty="0"/>
              <a:t>may attend a daily scrum, but only the development team, the scrum master, and the product owner may talk. Stakeholders can discuss questions with the scrum master or product owner afterward, but stakeholders should not approach the development team.</a:t>
            </a:r>
          </a:p>
          <a:p>
            <a:pPr marL="285750" indent="-285750">
              <a:spcBef>
                <a:spcPts val="600"/>
              </a:spcBef>
              <a:buFont typeface="Arial" panose="020B0604020202020204" pitchFamily="34" charset="0"/>
              <a:buChar char="•"/>
            </a:pPr>
            <a:r>
              <a:rPr lang="en-IN" sz="1400" dirty="0" smtClean="0"/>
              <a:t>Focus </a:t>
            </a:r>
            <a:r>
              <a:rPr lang="en-IN" sz="1400" dirty="0"/>
              <a:t>on immediate priorities. The scrum team should review only completed tasks, tasks to be done, and roadblocks.</a:t>
            </a:r>
          </a:p>
          <a:p>
            <a:pPr marL="285750" indent="-285750">
              <a:spcBef>
                <a:spcPts val="600"/>
              </a:spcBef>
              <a:buFont typeface="Arial" panose="020B0604020202020204" pitchFamily="34" charset="0"/>
              <a:buChar char="•"/>
            </a:pPr>
            <a:r>
              <a:rPr lang="en-IN" sz="1400" u="sng" dirty="0" smtClean="0"/>
              <a:t>Use </a:t>
            </a:r>
            <a:r>
              <a:rPr lang="en-IN" sz="1400" u="sng" dirty="0"/>
              <a:t>the meeting for coordination, not problem-solving</a:t>
            </a:r>
            <a:r>
              <a:rPr lang="en-IN" sz="1400" dirty="0"/>
              <a:t>. The development team and the scrum master are responsible for removing roadblocks during the day</a:t>
            </a:r>
            <a:r>
              <a:rPr lang="en-IN" sz="1400" dirty="0" smtClean="0"/>
              <a:t>. To </a:t>
            </a:r>
            <a:r>
              <a:rPr lang="en-IN" sz="1400" dirty="0"/>
              <a:t>keep meetings from drifting into problem-solving sessions, scrum teams </a:t>
            </a:r>
            <a:r>
              <a:rPr lang="en-IN" sz="1400" dirty="0" smtClean="0"/>
              <a:t>can Keep </a:t>
            </a:r>
            <a:r>
              <a:rPr lang="en-IN" sz="1400" dirty="0"/>
              <a:t>a list on a white board to keep track of issues that need immediate attention, and then address those issues directly after the meeting.</a:t>
            </a:r>
          </a:p>
          <a:p>
            <a:pPr marL="285750" indent="-285750">
              <a:spcBef>
                <a:spcPts val="600"/>
              </a:spcBef>
              <a:buFont typeface="Arial" panose="020B0604020202020204" pitchFamily="34" charset="0"/>
              <a:buChar char="•"/>
            </a:pPr>
            <a:r>
              <a:rPr lang="en-IN" sz="1400" dirty="0" smtClean="0"/>
              <a:t>Hold </a:t>
            </a:r>
            <a:r>
              <a:rPr lang="en-IN" sz="1400" dirty="0"/>
              <a:t>a meeting, called an after-party, to solve problems when the daily scrum is finished. Some scrum teams schedule time for an after-party every day; others only meet as needed.</a:t>
            </a:r>
          </a:p>
          <a:p>
            <a:pPr marL="285750" indent="-285750">
              <a:spcBef>
                <a:spcPts val="600"/>
              </a:spcBef>
              <a:buFont typeface="Arial" panose="020B0604020202020204" pitchFamily="34" charset="0"/>
              <a:buChar char="•"/>
            </a:pPr>
            <a:r>
              <a:rPr lang="en-IN" sz="1400" dirty="0" smtClean="0"/>
              <a:t>The </a:t>
            </a:r>
            <a:r>
              <a:rPr lang="en-IN" sz="1400" dirty="0"/>
              <a:t>daily scrum is for peer-to-peer coordination. Save status reports for the sprint backlog.</a:t>
            </a:r>
          </a:p>
          <a:p>
            <a:pPr marL="285750" indent="-285750">
              <a:spcBef>
                <a:spcPts val="600"/>
              </a:spcBef>
              <a:buFont typeface="Arial" panose="020B0604020202020204" pitchFamily="34" charset="0"/>
              <a:buChar char="•"/>
            </a:pPr>
            <a:r>
              <a:rPr lang="en-IN" sz="1400" dirty="0" smtClean="0"/>
              <a:t>The </a:t>
            </a:r>
            <a:r>
              <a:rPr lang="en-IN" sz="1400" dirty="0"/>
              <a:t>scrum team may request that daily scrum attendees stand up — rather than sit down — during the meeting. Standing up makes people eager to finish the meeting and get on with the day’s work</a:t>
            </a:r>
          </a:p>
        </p:txBody>
      </p:sp>
      <p:sp>
        <p:nvSpPr>
          <p:cNvPr id="5" name="పాఠంపెట్టె 4"/>
          <p:cNvSpPr txBox="1"/>
          <p:nvPr/>
        </p:nvSpPr>
        <p:spPr>
          <a:xfrm>
            <a:off x="7428216" y="4681978"/>
            <a:ext cx="1098378" cy="276999"/>
          </a:xfrm>
          <a:prstGeom prst="rect">
            <a:avLst/>
          </a:prstGeom>
          <a:noFill/>
        </p:spPr>
        <p:txBody>
          <a:bodyPr wrap="none" rtlCol="0">
            <a:spAutoFit/>
          </a:bodyPr>
          <a:lstStyle/>
          <a:p>
            <a:r>
              <a:rPr lang="en-US" sz="1200" dirty="0" smtClean="0">
                <a:latin typeface="Arial Narrow" panose="020B0606020202030204" pitchFamily="34" charset="0"/>
              </a:rPr>
              <a:t>Ref: (T2-Chap9)</a:t>
            </a:r>
            <a:endParaRPr lang="en-IN" sz="1200" dirty="0">
              <a:latin typeface="Arial Narrow" panose="020B0606020202030204" pitchFamily="34" charset="0"/>
            </a:endParaRPr>
          </a:p>
        </p:txBody>
      </p:sp>
    </p:spTree>
    <p:extLst>
      <p:ext uri="{BB962C8B-B14F-4D97-AF65-F5344CB8AC3E}">
        <p14:creationId xmlns:p14="http://schemas.microsoft.com/office/powerpoint/2010/main" val="3781924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7510</TotalTime>
  <Words>1443</Words>
  <Application>Microsoft Office PowerPoint</Application>
  <PresentationFormat>తెరపై ప్రదర్శన (16:9)</PresentationFormat>
  <Paragraphs>117</Paragraphs>
  <Slides>24</Slides>
  <Notes>0</Notes>
  <HiddenSlides>0</HiddenSlides>
  <MMClips>0</MMClips>
  <ScaleCrop>false</ScaleCrop>
  <HeadingPairs>
    <vt:vector size="6" baseType="variant">
      <vt:variant>
        <vt:lpstr>ఉపయోగించిన ఫాంట్‌లు</vt:lpstr>
      </vt:variant>
      <vt:variant>
        <vt:i4>4</vt:i4>
      </vt:variant>
      <vt:variant>
        <vt:lpstr>నేపథ్యం</vt:lpstr>
      </vt:variant>
      <vt:variant>
        <vt:i4>1</vt:i4>
      </vt:variant>
      <vt:variant>
        <vt:lpstr>స్లయిడ్ శీర్షికలు</vt:lpstr>
      </vt:variant>
      <vt:variant>
        <vt:i4>24</vt:i4>
      </vt:variant>
    </vt:vector>
  </HeadingPairs>
  <TitlesOfParts>
    <vt:vector size="29" baseType="lpstr">
      <vt:lpstr>Arial</vt:lpstr>
      <vt:lpstr>Arial Narrow</vt:lpstr>
      <vt:lpstr>Calibri</vt:lpstr>
      <vt:lpstr>Wingdings</vt:lpstr>
      <vt:lpstr>BITS_PPT_template</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కోనేరు గోపాలకృష్ణ</cp:lastModifiedBy>
  <cp:revision>429</cp:revision>
  <dcterms:created xsi:type="dcterms:W3CDTF">2015-06-09T08:31:04Z</dcterms:created>
  <dcterms:modified xsi:type="dcterms:W3CDTF">2018-02-14T01:42:36Z</dcterms:modified>
</cp:coreProperties>
</file>