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388" r:id="rId2"/>
    <p:sldId id="390" r:id="rId3"/>
    <p:sldId id="396" r:id="rId4"/>
    <p:sldId id="491" r:id="rId5"/>
    <p:sldId id="494" r:id="rId6"/>
    <p:sldId id="492" r:id="rId7"/>
    <p:sldId id="493" r:id="rId8"/>
    <p:sldId id="441" r:id="rId9"/>
    <p:sldId id="480" r:id="rId10"/>
    <p:sldId id="483" r:id="rId11"/>
    <p:sldId id="485" r:id="rId12"/>
    <p:sldId id="482" r:id="rId13"/>
    <p:sldId id="395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85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124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37744" y="3547795"/>
            <a:ext cx="4848546" cy="674884"/>
          </a:xfrm>
        </p:spPr>
        <p:txBody>
          <a:bodyPr/>
          <a:lstStyle/>
          <a:p>
            <a:pPr algn="r"/>
            <a:r>
              <a:rPr lang="en-US" sz="3200" dirty="0" smtClean="0"/>
              <a:t>Agile </a:t>
            </a:r>
            <a:r>
              <a:rPr lang="en-US" sz="3200" dirty="0" smtClean="0"/>
              <a:t>Metrics &amp; Tools</a:t>
            </a:r>
            <a:endParaRPr lang="en-US" sz="3200" dirty="0" smtClean="0"/>
          </a:p>
          <a:p>
            <a:pPr algn="r"/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Prof  K G Krishna</a:t>
            </a:r>
            <a:endParaRPr lang="en-IN" sz="18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Image result for scrum metric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3803" y="3448857"/>
            <a:ext cx="1596263" cy="8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ML statechart sketch for UI navi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21" y="3702070"/>
            <a:ext cx="3854601" cy="114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7326610" cy="582930"/>
          </a:xfrm>
        </p:spPr>
        <p:txBody>
          <a:bodyPr/>
          <a:lstStyle/>
          <a:p>
            <a:r>
              <a:rPr lang="en-US" sz="2000" dirty="0" smtClean="0"/>
              <a:t>Tools for Agile Project/Knowledge Management</a:t>
            </a:r>
            <a:endParaRPr lang="en-IN" sz="2000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7852537" cy="2892946"/>
          </a:xfrm>
        </p:spPr>
        <p:txBody>
          <a:bodyPr/>
          <a:lstStyle/>
          <a:p>
            <a:pPr algn="l"/>
            <a:r>
              <a:rPr lang="en-IN" sz="1400" dirty="0"/>
              <a:t>Project Wiki </a:t>
            </a:r>
            <a:r>
              <a:rPr lang="en-IN" sz="1400" dirty="0" smtClean="0"/>
              <a:t>Webs (as “the simplest online Web database that could possibly work” – Ward </a:t>
            </a:r>
            <a:r>
              <a:rPr lang="en-IN" sz="1400" dirty="0" err="1" smtClean="0"/>
              <a:t>Cunninghan</a:t>
            </a:r>
            <a:r>
              <a:rPr lang="en-IN" sz="1400" dirty="0" smtClean="0"/>
              <a:t>, Founder of XP)</a:t>
            </a:r>
          </a:p>
          <a:p>
            <a:pPr lvl="1"/>
            <a:r>
              <a:rPr lang="en-IN" sz="1100" b="0" dirty="0" smtClean="0"/>
              <a:t>Wikis are popular tool on Agile projects to capture project information; when used as Knowledge sharing tool, Wiki allow </a:t>
            </a:r>
            <a:r>
              <a:rPr lang="en-IN" sz="1100" b="0" dirty="0"/>
              <a:t>people to edit Web pages using only their browser, </a:t>
            </a:r>
            <a:r>
              <a:rPr lang="en-IN" sz="1100" b="0" dirty="0" smtClean="0"/>
              <a:t>create new pages and hyperlinks between pages</a:t>
            </a:r>
          </a:p>
          <a:p>
            <a:pPr algn="l"/>
            <a:r>
              <a:rPr lang="en-US" sz="1400" dirty="0" smtClean="0"/>
              <a:t>CASE Tools for Forward-engineering (generation of code from UML diagrams) and Reverse-engineering (generation of drawings from code)</a:t>
            </a:r>
          </a:p>
          <a:p>
            <a:pPr lvl="1"/>
            <a:r>
              <a:rPr lang="en-US" b="0" dirty="0" smtClean="0"/>
              <a:t>Help in generation of minimal (and automatic) documentation from the code</a:t>
            </a:r>
          </a:p>
          <a:p>
            <a:pPr lvl="1"/>
            <a:r>
              <a:rPr lang="en-US" b="0" dirty="0" smtClean="0"/>
              <a:t>UML diagrams printed on large A0-sheets help enhance communication in common rooms</a:t>
            </a:r>
          </a:p>
          <a:p>
            <a:pPr algn="l"/>
            <a:r>
              <a:rPr lang="en-US" sz="1400" dirty="0" smtClean="0"/>
              <a:t> </a:t>
            </a:r>
            <a:r>
              <a:rPr lang="en-US" sz="1400" dirty="0" smtClean="0"/>
              <a:t>Task-boards: Use </a:t>
            </a:r>
            <a:r>
              <a:rPr lang="en-US" sz="1400" dirty="0" smtClean="0"/>
              <a:t>of Whiteboards, Cling-sheets, Flip-charts,…for Visual Communication</a:t>
            </a:r>
          </a:p>
          <a:p>
            <a:pPr algn="l"/>
            <a:r>
              <a:rPr lang="en-US" sz="1400" dirty="0" smtClean="0"/>
              <a:t> Excel Graphing, Visio Diagramming, </a:t>
            </a:r>
            <a:r>
              <a:rPr lang="en-US" sz="1400" dirty="0" err="1" smtClean="0"/>
              <a:t>Mindmaps</a:t>
            </a:r>
            <a:r>
              <a:rPr lang="en-US" sz="1400" dirty="0" smtClean="0"/>
              <a:t>, Index/Story Cards,…</a:t>
            </a:r>
          </a:p>
          <a:p>
            <a:pPr algn="l"/>
            <a:r>
              <a:rPr lang="en-US" sz="1400" dirty="0" smtClean="0"/>
              <a:t> Fit(fit.c2.com), </a:t>
            </a:r>
            <a:r>
              <a:rPr lang="en-US" sz="1400" dirty="0" err="1" smtClean="0"/>
              <a:t>Fitnesse</a:t>
            </a:r>
            <a:r>
              <a:rPr lang="en-US" sz="1400" dirty="0" smtClean="0"/>
              <a:t> (fitnesse.org) – an Open-source framework and tool to support acceptance testing developed by Ward </a:t>
            </a:r>
            <a:r>
              <a:rPr lang="en-US" sz="1400" dirty="0" err="1" smtClean="0"/>
              <a:t>Cunninghan</a:t>
            </a:r>
            <a:r>
              <a:rPr lang="en-US" sz="1400" dirty="0" smtClean="0"/>
              <a:t> and Bob Martin.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313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26980"/>
            <a:ext cx="6537960" cy="582930"/>
          </a:xfrm>
        </p:spPr>
        <p:txBody>
          <a:bodyPr/>
          <a:lstStyle/>
          <a:p>
            <a:r>
              <a:rPr lang="en-US" sz="1800" dirty="0" smtClean="0"/>
              <a:t>Sample </a:t>
            </a:r>
            <a:r>
              <a:rPr lang="en-US" sz="1800" i="1" dirty="0" smtClean="0"/>
              <a:t>XP Room </a:t>
            </a:r>
            <a:r>
              <a:rPr lang="en-US" sz="1800" dirty="0" smtClean="0"/>
              <a:t>for Collaboration, Communication and Brainstorming</a:t>
            </a:r>
            <a:endParaRPr lang="en-IN" sz="1800" dirty="0"/>
          </a:p>
        </p:txBody>
      </p:sp>
      <p:pic>
        <p:nvPicPr>
          <p:cNvPr id="1026" name="Picture 2" descr="sample room elem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4" y="948142"/>
            <a:ext cx="5762166" cy="312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పాఠంపెట్టె 3"/>
          <p:cNvSpPr txBox="1"/>
          <p:nvPr/>
        </p:nvSpPr>
        <p:spPr>
          <a:xfrm>
            <a:off x="833065" y="450467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(T1)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pic>
        <p:nvPicPr>
          <p:cNvPr id="5" name="Picture 2" descr="https://www.safaribooksonline.com/library/view/agile-and-iterative/0131111558/graphics/11fig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11" y="3078659"/>
            <a:ext cx="2212326" cy="14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Summary: Agile </a:t>
            </a:r>
            <a:r>
              <a:rPr lang="en-US" dirty="0" smtClean="0"/>
              <a:t>Metrics &amp; Tools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7945006" cy="4114800"/>
          </a:xfrm>
        </p:spPr>
        <p:txBody>
          <a:bodyPr/>
          <a:lstStyle/>
          <a:p>
            <a:pPr algn="l"/>
            <a:endParaRPr lang="en-US" sz="1600" dirty="0" smtClean="0"/>
          </a:p>
          <a:p>
            <a:pPr algn="l"/>
            <a:endParaRPr lang="en-IN" sz="1600" dirty="0"/>
          </a:p>
        </p:txBody>
      </p:sp>
      <p:sp>
        <p:nvSpPr>
          <p:cNvPr id="4" name="విషయ స్థాన సంగ్రహకం 2"/>
          <p:cNvSpPr txBox="1">
            <a:spLocks/>
          </p:cNvSpPr>
          <p:nvPr/>
        </p:nvSpPr>
        <p:spPr bwMode="auto">
          <a:xfrm>
            <a:off x="274320" y="754380"/>
            <a:ext cx="717444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Metrics must be </a:t>
            </a:r>
            <a:r>
              <a:rPr lang="en-US" sz="1600" dirty="0" smtClean="0">
                <a:solidFill>
                  <a:srgbClr val="002060"/>
                </a:solidFill>
              </a:rPr>
              <a:t>S.M.A.R.T</a:t>
            </a:r>
            <a:r>
              <a:rPr lang="en-US" sz="1600" dirty="0" smtClean="0"/>
              <a:t> (Specific/Simple, Measurable, Achievable, Relevant, Time-bound/Transparent)</a:t>
            </a:r>
          </a:p>
          <a:p>
            <a:pPr algn="l"/>
            <a:r>
              <a:rPr lang="en-US" sz="1600" dirty="0" smtClean="0"/>
              <a:t>Metrics are </a:t>
            </a:r>
            <a:r>
              <a:rPr lang="en-US" sz="1600" dirty="0" smtClean="0">
                <a:solidFill>
                  <a:srgbClr val="002060"/>
                </a:solidFill>
              </a:rPr>
              <a:t>Specific/Tailored </a:t>
            </a:r>
            <a:r>
              <a:rPr lang="en-US" sz="1600" dirty="0" smtClean="0"/>
              <a:t>to Organizational Processes</a:t>
            </a:r>
          </a:p>
          <a:p>
            <a:pPr algn="l"/>
            <a:r>
              <a:rPr lang="en-US" sz="1600" dirty="0" smtClean="0"/>
              <a:t>Metrics to be </a:t>
            </a:r>
            <a:r>
              <a:rPr lang="en-US" sz="1600" dirty="0" smtClean="0">
                <a:solidFill>
                  <a:srgbClr val="002060"/>
                </a:solidFill>
              </a:rPr>
              <a:t>Baselined</a:t>
            </a:r>
            <a:r>
              <a:rPr lang="en-US" sz="1600" dirty="0" smtClean="0"/>
              <a:t> before commencing Tracking for realistic assessment of Progress</a:t>
            </a:r>
          </a:p>
          <a:p>
            <a:pPr algn="l"/>
            <a:r>
              <a:rPr lang="en-US" sz="1600" dirty="0" smtClean="0"/>
              <a:t>Metrics are categorized under: </a:t>
            </a:r>
            <a:r>
              <a:rPr lang="en-US" sz="1600" dirty="0" smtClean="0">
                <a:solidFill>
                  <a:srgbClr val="002060"/>
                </a:solidFill>
              </a:rPr>
              <a:t>Success Metrics, Time/Cost Metrics, and Satisfaction Metrics</a:t>
            </a:r>
          </a:p>
          <a:p>
            <a:pPr algn="l"/>
            <a:r>
              <a:rPr lang="en-US" sz="1600" dirty="0" smtClean="0"/>
              <a:t>Sprint </a:t>
            </a:r>
            <a:r>
              <a:rPr lang="en-US" sz="1600" i="1" dirty="0" smtClean="0">
                <a:solidFill>
                  <a:srgbClr val="002060"/>
                </a:solidFill>
              </a:rPr>
              <a:t>Velocity</a:t>
            </a:r>
            <a:r>
              <a:rPr lang="en-US" sz="1600" dirty="0" smtClean="0"/>
              <a:t> and </a:t>
            </a:r>
            <a:r>
              <a:rPr lang="en-US" sz="1600" i="1" dirty="0" smtClean="0">
                <a:solidFill>
                  <a:srgbClr val="002060"/>
                </a:solidFill>
              </a:rPr>
              <a:t>Capacity</a:t>
            </a:r>
            <a:r>
              <a:rPr lang="en-US" sz="1600" dirty="0" smtClean="0"/>
              <a:t> are the two Metrics for Planning/Estimating in Scrum</a:t>
            </a:r>
          </a:p>
          <a:p>
            <a:pPr algn="l"/>
            <a:r>
              <a:rPr lang="en-US" sz="1600" dirty="0" smtClean="0"/>
              <a:t>Task Boards and Open Rooms facilitate </a:t>
            </a:r>
            <a:r>
              <a:rPr lang="en-US" sz="1600" dirty="0" smtClean="0">
                <a:solidFill>
                  <a:srgbClr val="002060"/>
                </a:solidFill>
              </a:rPr>
              <a:t>real-time communication </a:t>
            </a:r>
            <a:r>
              <a:rPr lang="en-US" sz="1600" dirty="0" smtClean="0"/>
              <a:t>of Metris to all members of Scrum Team</a:t>
            </a:r>
          </a:p>
          <a:p>
            <a:pPr algn="l"/>
            <a:r>
              <a:rPr lang="en-US" sz="1600" dirty="0" smtClean="0"/>
              <a:t>Project Wikis and CASE tools are some of the Tools for </a:t>
            </a:r>
            <a:r>
              <a:rPr lang="en-US" sz="1600" dirty="0" smtClean="0">
                <a:solidFill>
                  <a:srgbClr val="002060"/>
                </a:solidFill>
              </a:rPr>
              <a:t>Knowledge Sharing </a:t>
            </a:r>
            <a:r>
              <a:rPr lang="en-US" sz="1600" dirty="0" smtClean="0"/>
              <a:t>in Scrum Team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908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25394" y="1325366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  <p:sp>
        <p:nvSpPr>
          <p:cNvPr id="3" name="పాఠంపెట్టె 2"/>
          <p:cNvSpPr txBox="1"/>
          <p:nvPr/>
        </p:nvSpPr>
        <p:spPr>
          <a:xfrm>
            <a:off x="318879" y="4407613"/>
            <a:ext cx="67526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©  Copyrights of original Authors are duly acknowledged 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™ ® 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All Trademarks, Registered Trademarks referred in this document are the property of their respective owners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Text/Reference Books</a:t>
            </a:r>
            <a:endParaRPr lang="en-US" dirty="0"/>
          </a:p>
        </p:txBody>
      </p:sp>
      <p:pic>
        <p:nvPicPr>
          <p:cNvPr id="1032" name="Picture 8" descr="Image result for agile project management for dummies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56" y="1331980"/>
            <a:ext cx="248371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gile for dumm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44" y="1331980"/>
            <a:ext cx="2195988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755730" y="4565015"/>
            <a:ext cx="73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latin typeface="Arial Narrow" panose="020B0606020202030204" pitchFamily="34" charset="0"/>
              </a:rPr>
              <a:t>As this field is evolutionary, the student is advised to stay tuned to the current and emerging practices by referring to their own organization’s documentation as well as Net sources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grpSp>
        <p:nvGrpSpPr>
          <p:cNvPr id="9" name="సమూహం 8"/>
          <p:cNvGrpSpPr/>
          <p:nvPr/>
        </p:nvGrpSpPr>
        <p:grpSpPr>
          <a:xfrm>
            <a:off x="1103207" y="794913"/>
            <a:ext cx="6775519" cy="460525"/>
            <a:chOff x="1103207" y="794913"/>
            <a:chExt cx="6775519" cy="460525"/>
          </a:xfrm>
        </p:grpSpPr>
        <p:sp>
          <p:nvSpPr>
            <p:cNvPr id="7" name="32-బిందువుల నక్షత్రం 6"/>
            <p:cNvSpPr/>
            <p:nvPr/>
          </p:nvSpPr>
          <p:spPr>
            <a:xfrm>
              <a:off x="1103207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T1</a:t>
              </a:r>
              <a:endParaRPr lang="en-IN" b="1" dirty="0"/>
            </a:p>
          </p:txBody>
        </p:sp>
        <p:sp>
          <p:nvSpPr>
            <p:cNvPr id="12" name="32-బిందువుల నక్షత్రం 11"/>
            <p:cNvSpPr/>
            <p:nvPr/>
          </p:nvSpPr>
          <p:spPr>
            <a:xfrm>
              <a:off x="3920834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T2</a:t>
              </a:r>
              <a:endParaRPr lang="en-IN" b="1" dirty="0"/>
            </a:p>
          </p:txBody>
        </p:sp>
        <p:sp>
          <p:nvSpPr>
            <p:cNvPr id="14" name="32-బిందువుల నక్షత్రం 13"/>
            <p:cNvSpPr/>
            <p:nvPr/>
          </p:nvSpPr>
          <p:spPr>
            <a:xfrm>
              <a:off x="5844306" y="794913"/>
              <a:ext cx="2034420" cy="460525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Compliments of IBM</a:t>
              </a:r>
              <a:endParaRPr lang="en-IN" sz="1200" b="1" dirty="0"/>
            </a:p>
          </p:txBody>
        </p:sp>
      </p:grpSp>
      <p:pic>
        <p:nvPicPr>
          <p:cNvPr id="3074" name="Picture 2" descr="Image result for iterative and evolutionary and agile Larm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4" y="1331979"/>
            <a:ext cx="2380266" cy="31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233750" y="846846"/>
            <a:ext cx="2944425" cy="109497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u="sng" dirty="0" smtClean="0"/>
              <a:t>Agile </a:t>
            </a:r>
            <a:r>
              <a:rPr lang="en-US" b="1" u="sng" dirty="0" smtClean="0"/>
              <a:t>Metrics &amp; Tools</a:t>
            </a:r>
            <a:endParaRPr lang="en-US" b="1" u="sng" dirty="0" smtClean="0"/>
          </a:p>
          <a:p>
            <a:pPr lvl="0" algn="l"/>
            <a:r>
              <a:rPr lang="en-US" dirty="0" smtClean="0"/>
              <a:t>Overview of Agile Metrics </a:t>
            </a:r>
          </a:p>
          <a:p>
            <a:pPr lvl="0" algn="l"/>
            <a:r>
              <a:rPr lang="en-US" dirty="0" smtClean="0"/>
              <a:t>Tools for Metrics</a:t>
            </a:r>
            <a:endParaRPr lang="en-IN" dirty="0"/>
          </a:p>
        </p:txBody>
      </p:sp>
      <p:pic>
        <p:nvPicPr>
          <p:cNvPr id="1026" name="Picture 2" descr="Image result for scrum met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98" y="2352782"/>
            <a:ext cx="6870736" cy="224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Metrics – Track Performance / Progress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464223" y="960530"/>
            <a:ext cx="7385233" cy="4053259"/>
          </a:xfrm>
        </p:spPr>
        <p:txBody>
          <a:bodyPr/>
          <a:lstStyle/>
          <a:p>
            <a:pPr algn="l"/>
            <a:r>
              <a:rPr lang="en-US" sz="1600" dirty="0" smtClean="0"/>
              <a:t>Metrics is a Measure or combination of Measures for quantitatively assessing, controlling or improving a Process or Product or Team.</a:t>
            </a:r>
          </a:p>
          <a:p>
            <a:pPr algn="l"/>
            <a:r>
              <a:rPr lang="en-US" sz="1600" dirty="0" smtClean="0"/>
              <a:t>In Agile, We use Metrics for Planning, Inspecting, Adapting</a:t>
            </a:r>
            <a:r>
              <a:rPr lang="en-US" sz="1600" dirty="0"/>
              <a:t> </a:t>
            </a:r>
            <a:r>
              <a:rPr lang="en-US" sz="1600" dirty="0" smtClean="0"/>
              <a:t>and Progress Tracking of Software Development</a:t>
            </a:r>
          </a:p>
          <a:p>
            <a:pPr algn="l"/>
            <a:r>
              <a:rPr lang="en-US" sz="1600" dirty="0" smtClean="0"/>
              <a:t>Metrics – Quantity /w Unit of Measure; Ratio  (e.g. Schedule Overrun, Effort Overrun, Defect Discovery (rate), Project Size (Stories, Components,…), etc.</a:t>
            </a:r>
          </a:p>
          <a:p>
            <a:pPr algn="l"/>
            <a:r>
              <a:rPr lang="en-US" sz="1600" dirty="0" smtClean="0"/>
              <a:t>Metrics (Term adopted in Software Industry) vs. Measures vs. Indicators (</a:t>
            </a:r>
            <a:r>
              <a:rPr lang="en-US" sz="1600" dirty="0" err="1" smtClean="0"/>
              <a:t>Leadng</a:t>
            </a:r>
            <a:r>
              <a:rPr lang="en-US" sz="1600" dirty="0" smtClean="0"/>
              <a:t>/Lagging) / KPI (strategic, tied to an objective or goal, trend, range,…)</a:t>
            </a:r>
          </a:p>
          <a:p>
            <a:pPr algn="l"/>
            <a:r>
              <a:rPr lang="en-US" sz="1600" dirty="0" smtClean="0"/>
              <a:t>Metrics are Relative (need Baselining) and Organization/Project/Product-centric</a:t>
            </a:r>
          </a:p>
          <a:p>
            <a:pPr algn="l"/>
            <a:r>
              <a:rPr lang="en-US" sz="1600" dirty="0" smtClean="0"/>
              <a:t>Typical Metrics in Software Projects:</a:t>
            </a:r>
            <a:endParaRPr lang="en-IN" sz="1600" dirty="0" smtClean="0"/>
          </a:p>
          <a:p>
            <a:pPr lvl="1"/>
            <a:r>
              <a:rPr lang="en-IN" sz="1400" b="0" dirty="0" smtClean="0"/>
              <a:t>Success metrics</a:t>
            </a:r>
            <a:r>
              <a:rPr lang="en-IN" sz="1400" b="0" dirty="0"/>
              <a:t>	</a:t>
            </a:r>
            <a:endParaRPr lang="en-IN" sz="1400" b="0" dirty="0" smtClean="0"/>
          </a:p>
          <a:p>
            <a:pPr lvl="1"/>
            <a:r>
              <a:rPr lang="en-IN" sz="1400" b="0" dirty="0" smtClean="0"/>
              <a:t>Time and Cost metrics</a:t>
            </a:r>
          </a:p>
          <a:p>
            <a:pPr lvl="1"/>
            <a:r>
              <a:rPr lang="en-IN" sz="1400" b="0" dirty="0" smtClean="0"/>
              <a:t>Satisfaction metrics</a:t>
            </a:r>
            <a:endParaRPr lang="en-IN" sz="1400" b="0" dirty="0"/>
          </a:p>
          <a:p>
            <a:pPr algn="l"/>
            <a:endParaRPr lang="en-IN" sz="1600" dirty="0"/>
          </a:p>
        </p:txBody>
      </p:sp>
      <p:pic>
        <p:nvPicPr>
          <p:cNvPr id="5" name="Picture 2" descr="https://appdevelopermagazine.com/guest_images/KPI%20Fuel%20Gauge%20Dashbo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24" y="3730512"/>
            <a:ext cx="1218864" cy="110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Metrics must be Actionable (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KPIs)</a:t>
            </a:r>
            <a:endParaRPr lang="en-IN" dirty="0"/>
          </a:p>
        </p:txBody>
      </p:sp>
      <p:pic>
        <p:nvPicPr>
          <p:cNvPr id="4" name="Picture 2" descr="Image result for ten key metrics for agi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9" y="1192139"/>
            <a:ext cx="5179869" cy="33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దీర్ఘచతురస్రం 4"/>
          <p:cNvSpPr/>
          <p:nvPr/>
        </p:nvSpPr>
        <p:spPr>
          <a:xfrm>
            <a:off x="709399" y="4504310"/>
            <a:ext cx="20633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>
                <a:latin typeface="Arial Narrow" panose="020B0606020202030204" pitchFamily="34" charset="0"/>
              </a:rPr>
              <a:t>Source: appdevelopermagazine.com</a:t>
            </a:r>
            <a:endParaRPr lang="en-IN" sz="1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6967014" cy="582930"/>
          </a:xfrm>
        </p:spPr>
        <p:txBody>
          <a:bodyPr/>
          <a:lstStyle/>
          <a:p>
            <a:r>
              <a:rPr lang="en-US" sz="2000" dirty="0" smtClean="0"/>
              <a:t>Ten </a:t>
            </a:r>
            <a:r>
              <a:rPr lang="en-US" sz="2000" i="1" dirty="0" smtClean="0"/>
              <a:t>Key Metrics </a:t>
            </a:r>
            <a:r>
              <a:rPr lang="en-US" sz="2000" dirty="0" smtClean="0"/>
              <a:t>for Agile Project Management</a:t>
            </a:r>
            <a:endParaRPr lang="en-IN" sz="2000" dirty="0"/>
          </a:p>
        </p:txBody>
      </p:sp>
      <p:sp>
        <p:nvSpPr>
          <p:cNvPr id="4" name="విషయ స్థాన సంగ్రహకం 3"/>
          <p:cNvSpPr>
            <a:spLocks noGrp="1"/>
          </p:cNvSpPr>
          <p:nvPr>
            <p:ph idx="1"/>
          </p:nvPr>
        </p:nvSpPr>
        <p:spPr>
          <a:xfrm>
            <a:off x="245444" y="826299"/>
            <a:ext cx="7521819" cy="4114800"/>
          </a:xfrm>
        </p:spPr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Sprint goal success rates:</a:t>
            </a:r>
            <a:r>
              <a:rPr lang="en-IN" sz="1200" dirty="0"/>
              <a:t> A successful sprint should have a working product feature that </a:t>
            </a:r>
            <a:r>
              <a:rPr lang="en-IN" sz="1200" dirty="0" err="1"/>
              <a:t>fulfills</a:t>
            </a:r>
            <a:r>
              <a:rPr lang="en-IN" sz="1200" dirty="0"/>
              <a:t> the sprint goals and meets the scrum team’s definition of done: developed, tested, integrated, and documented</a:t>
            </a:r>
            <a:r>
              <a:rPr lang="en-IN" sz="1200" dirty="0" smtClean="0"/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Defects:</a:t>
            </a:r>
            <a:r>
              <a:rPr lang="en-IN" sz="1200" dirty="0"/>
              <a:t> Defects are a part of any project, but agile approaches help </a:t>
            </a:r>
            <a:r>
              <a:rPr lang="en-IN" sz="1200" dirty="0" smtClean="0"/>
              <a:t>development </a:t>
            </a:r>
            <a:r>
              <a:rPr lang="en-IN" sz="1200" dirty="0"/>
              <a:t>teams proactively minimize </a:t>
            </a:r>
            <a:r>
              <a:rPr lang="en-IN" sz="1200" dirty="0" smtClean="0"/>
              <a:t>defects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Total project duration: </a:t>
            </a:r>
            <a:r>
              <a:rPr lang="en-IN" sz="1200" dirty="0"/>
              <a:t>Agile projects get done quicker than traditional projects. </a:t>
            </a:r>
            <a:endParaRPr lang="en-IN" sz="1200" dirty="0" smtClean="0"/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Time to market:</a:t>
            </a:r>
            <a:r>
              <a:rPr lang="en-IN" sz="1200" dirty="0"/>
              <a:t> </a:t>
            </a:r>
            <a:r>
              <a:rPr lang="en-IN" sz="1200" i="1" dirty="0"/>
              <a:t>Time to market</a:t>
            </a:r>
            <a:r>
              <a:rPr lang="en-IN" sz="1200" dirty="0"/>
              <a:t> is the amount of time an agile project takes to provide value</a:t>
            </a:r>
            <a:r>
              <a:rPr lang="en-IN" sz="1200" dirty="0" smtClean="0"/>
              <a:t>,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Total project cost:</a:t>
            </a:r>
            <a:r>
              <a:rPr lang="en-IN" sz="1200" dirty="0"/>
              <a:t> Cost on agile projects is directly related to </a:t>
            </a:r>
            <a:r>
              <a:rPr lang="en-IN" sz="1200" dirty="0" smtClean="0"/>
              <a:t>duration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Return on investment:</a:t>
            </a:r>
            <a:r>
              <a:rPr lang="en-IN" sz="1200" dirty="0"/>
              <a:t> </a:t>
            </a:r>
            <a:r>
              <a:rPr lang="en-IN" sz="1200" i="1" dirty="0"/>
              <a:t>Return on investment (ROI)</a:t>
            </a:r>
            <a:r>
              <a:rPr lang="en-IN" sz="1200" dirty="0"/>
              <a:t> is income generated by the product, less project </a:t>
            </a:r>
            <a:r>
              <a:rPr lang="en-IN" sz="1200" dirty="0" smtClean="0"/>
              <a:t>costs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New requests within ROI budgets:</a:t>
            </a:r>
            <a:r>
              <a:rPr lang="en-IN" sz="1200" dirty="0"/>
              <a:t> Agile projects’ ability to quickly generate high ROI provides organizations with a unique way to fund additional product development</a:t>
            </a:r>
            <a:r>
              <a:rPr lang="en-IN" sz="1200" dirty="0" smtClean="0"/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Capital redeployment:</a:t>
            </a:r>
            <a:r>
              <a:rPr lang="en-IN" sz="1200" dirty="0"/>
              <a:t> On an agile project, when the cost of future development is higher than the value of that future development, it’s time for the project to end</a:t>
            </a:r>
            <a:r>
              <a:rPr lang="en-IN" sz="1200" dirty="0" smtClean="0"/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Satisfaction surveys:</a:t>
            </a:r>
            <a:r>
              <a:rPr lang="en-IN" sz="1200" dirty="0"/>
              <a:t> A scrum team’s highest priority is to satisfy the customer</a:t>
            </a:r>
            <a:r>
              <a:rPr lang="en-IN" sz="1200" dirty="0" smtClean="0"/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Team member turnover:</a:t>
            </a:r>
            <a:r>
              <a:rPr lang="en-IN" sz="1200" dirty="0"/>
              <a:t> Agile projects tend to have higher morale. One way of quantifying morale is by measuring turnover</a:t>
            </a:r>
          </a:p>
        </p:txBody>
      </p:sp>
    </p:spTree>
    <p:extLst>
      <p:ext uri="{BB962C8B-B14F-4D97-AF65-F5344CB8AC3E}">
        <p14:creationId xmlns:p14="http://schemas.microsoft.com/office/powerpoint/2010/main" val="12181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Sprint Estimation Metrics</a:t>
            </a:r>
            <a:endParaRPr lang="en-IN" dirty="0"/>
          </a:p>
        </p:txBody>
      </p:sp>
      <p:pic>
        <p:nvPicPr>
          <p:cNvPr id="1026" name="Picture 2" descr="Image result for ten key metrics for agi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02" y="945402"/>
            <a:ext cx="2390735" cy="14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143" y="770741"/>
            <a:ext cx="5442317" cy="391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దీర్ఘచతురస్రం 4"/>
          <p:cNvSpPr/>
          <p:nvPr/>
        </p:nvSpPr>
        <p:spPr>
          <a:xfrm>
            <a:off x="380143" y="4633187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>
                <a:latin typeface="Arial Narrow" panose="020B0606020202030204" pitchFamily="34" charset="0"/>
              </a:rPr>
              <a:t>Source: blogs.technet.microsoft.com</a:t>
            </a:r>
            <a:endParaRPr lang="en-IN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811659" y="2270588"/>
            <a:ext cx="700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2060"/>
                </a:solidFill>
              </a:rPr>
              <a:t>Tools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for Agile Management </a:t>
            </a:r>
            <a:r>
              <a:rPr lang="en-US" sz="2400" dirty="0" smtClean="0">
                <a:sym typeface="Wingdings" panose="05000000000000000000" pitchFamily="2" charset="2"/>
              </a:rPr>
              <a:t>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1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65992" y="85884"/>
            <a:ext cx="6771806" cy="582930"/>
          </a:xfrm>
        </p:spPr>
        <p:txBody>
          <a:bodyPr/>
          <a:lstStyle/>
          <a:p>
            <a:r>
              <a:rPr lang="en-US" sz="1800" dirty="0" smtClean="0"/>
              <a:t>Metrics/Tools at </a:t>
            </a:r>
            <a:r>
              <a:rPr lang="en-US" sz="1800" dirty="0" smtClean="0"/>
              <a:t>every Stage of </a:t>
            </a:r>
            <a:r>
              <a:rPr lang="en-US" sz="1800" dirty="0" smtClean="0"/>
              <a:t>Agile </a:t>
            </a:r>
            <a:r>
              <a:rPr lang="en-US" sz="1800" dirty="0" smtClean="0"/>
              <a:t>Life-cycle</a:t>
            </a:r>
            <a:endParaRPr lang="en-IN" sz="1800" dirty="0"/>
          </a:p>
        </p:txBody>
      </p:sp>
      <p:pic>
        <p:nvPicPr>
          <p:cNvPr id="7" name="విషయ స్థాన సంగ్రహకం 6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851" y="780835"/>
            <a:ext cx="5601628" cy="4220867"/>
          </a:xfrm>
        </p:spPr>
      </p:pic>
      <p:sp>
        <p:nvSpPr>
          <p:cNvPr id="8" name="పాఠంపెట్టె 7"/>
          <p:cNvSpPr txBox="1"/>
          <p:nvPr/>
        </p:nvSpPr>
        <p:spPr>
          <a:xfrm>
            <a:off x="6340013" y="4602823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(T2)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7897</TotalTime>
  <Words>538</Words>
  <Application>Microsoft Office PowerPoint</Application>
  <PresentationFormat>తెరపై ప్రదర్శన (16:9)</PresentationFormat>
  <Paragraphs>62</Paragraphs>
  <Slides>13</Slides>
  <Notes>0</Notes>
  <HiddenSlides>0</HiddenSlides>
  <MMClips>0</MMClips>
  <ScaleCrop>false</ScaleCrop>
  <HeadingPairs>
    <vt:vector size="6" baseType="variant">
      <vt:variant>
        <vt:lpstr>ఉపయోగించిన ఫాంట్‌లు</vt:lpstr>
      </vt:variant>
      <vt:variant>
        <vt:i4>4</vt:i4>
      </vt:variant>
      <vt:variant>
        <vt:lpstr>నేపథ్యం</vt:lpstr>
      </vt:variant>
      <vt:variant>
        <vt:i4>1</vt:i4>
      </vt:variant>
      <vt:variant>
        <vt:lpstr>స్లయిడ్ శీర్షికలు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Wingdings</vt:lpstr>
      <vt:lpstr>BITS_PPT_template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కోనేరు గోపాలకృష్ణ</cp:lastModifiedBy>
  <cp:revision>466</cp:revision>
  <dcterms:created xsi:type="dcterms:W3CDTF">2015-06-09T08:31:04Z</dcterms:created>
  <dcterms:modified xsi:type="dcterms:W3CDTF">2018-02-16T00:51:56Z</dcterms:modified>
</cp:coreProperties>
</file>