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79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CAD7B-370C-4B33-AB0A-EC440EC2F4F9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489132-CCED-4078-9922-F337733A0A21}">
      <dgm:prSet custT="1"/>
      <dgm:spPr>
        <a:xfrm>
          <a:off x="2731915" y="0"/>
          <a:ext cx="1794104" cy="960120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Powerful multi-core processors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17E817B1-3CAF-4D5E-9B4D-81BB2DC6F4BD}" type="par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B9AB5812-E774-47C5-9A70-07315ABB87DA}" type="sib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18A7CF6E-E75C-4BBD-AAA1-ADC15FF4E1B8}">
      <dgm:prSet custT="1"/>
      <dgm:spPr>
        <a:xfrm>
          <a:off x="5064251" y="912114"/>
          <a:ext cx="1696244" cy="1056132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General purpose graphic processors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2C36D85A-18A4-4B65-99D6-23B885CFF042}" type="par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CD99B73B-7203-47BA-BF89-8835A5E2BD7A}" type="sib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B2836F9B-BFA5-488A-B3FC-F62FEA97B890}">
      <dgm:prSet custT="1"/>
      <dgm:spPr>
        <a:xfrm>
          <a:off x="4987207" y="2256282"/>
          <a:ext cx="2143912" cy="1128141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 Superior software methodologies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4625DA01-7F62-4330-BEB5-C29980B5C457}" type="par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80A53C3F-E5FD-4D5B-B79E-07C657CBB8A2}" type="sib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EE488B06-C774-4EDC-B876-9D5C307B7127}">
      <dgm:prSet custT="1"/>
      <dgm:spPr>
        <a:xfrm>
          <a:off x="4509710" y="3768471"/>
          <a:ext cx="1794104" cy="1032129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Virtualization leveraging the powerful hardware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18173238-8268-40E2-BEFB-7EAEE9425ABB}" type="par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81A50980-8254-4AAD-9797-5B07EBE2F59F}" type="sib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15426BCB-6AFE-4DF1-8970-47900A6D1149}">
      <dgm:prSet custT="1"/>
      <dgm:spPr>
        <a:xfrm>
          <a:off x="654120" y="3768471"/>
          <a:ext cx="2394106" cy="1032129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Wider bandwidth for communication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4283CE2-E678-495F-90AA-5316B497DF8A}" type="par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BA2E0DC8-4B32-4855-AF98-15942963A470}" type="sib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F4165374-8608-41F2-BAC4-059F1375D3C4}">
      <dgm:prSet custT="1"/>
      <dgm:spPr>
        <a:xfrm>
          <a:off x="366960" y="2256282"/>
          <a:ext cx="1663623" cy="1128141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Proliferation of devices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C829731A-9D35-441B-93E0-EADDF65339C2}" type="par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FE65EB1F-AD15-41F6-AE41-97560E57778D}" type="sib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2C6A8CF5-890B-444B-9484-318C5BDD2F40}">
      <dgm:prSet custT="1"/>
      <dgm:spPr>
        <a:xfrm>
          <a:off x="570446" y="912114"/>
          <a:ext cx="1550231" cy="1056132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Explosion of domain applications</a:t>
          </a:r>
          <a:endParaRPr lang="en-US" sz="2000" b="1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1C12746D-2EC6-4DCC-B9B5-2912BA2DBA73}" type="par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7D3414A0-7255-4440-B85B-B3F2D8232A08}" type="sib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293D8431-05E9-42D3-A92D-23246C8F0D40}" type="pres">
      <dgm:prSet presAssocID="{B33CAD7B-370C-4B33-AB0A-EC440EC2F4F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C490D-C8C6-437B-A283-4FC0FF4D5ABB}" type="pres">
      <dgm:prSet presAssocID="{7F489132-CCED-4078-9922-F337733A0A21}" presName="circ1" presStyleLbl="vennNode1" presStyleIdx="0" presStyleCnt="7"/>
      <dgm:spPr>
        <a:xfrm>
          <a:off x="2846086" y="122223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5954CA48-ECC7-40D1-920A-97D473E1F369}" type="pres">
      <dgm:prSet presAssocID="{7F489132-CCED-4078-9922-F337733A0A21}" presName="circ1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1B435CA-C29D-49FF-8030-CF89B042DC11}" type="pres">
      <dgm:prSet presAssocID="{18A7CF6E-E75C-4BBD-AAA1-ADC15FF4E1B8}" presName="circ2" presStyleLbl="vennNode1" presStyleIdx="1" presStyleCnt="7"/>
      <dgm:spPr>
        <a:xfrm>
          <a:off x="3305376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3E129A05-3A15-4EAD-BD82-9C6441031163}" type="pres">
      <dgm:prSet presAssocID="{18A7CF6E-E75C-4BBD-AAA1-ADC15FF4E1B8}" presName="circ2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BD53F68-EA1D-478A-904F-FC930C3688DB}" type="pres">
      <dgm:prSet presAssocID="{B2836F9B-BFA5-488A-B3FC-F62FEA97B890}" presName="circ3" presStyleLbl="vennNode1" presStyleIdx="2" presStyleCnt="7"/>
      <dgm:spPr>
        <a:xfrm>
          <a:off x="3418242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8F9AABFF-DC9C-419D-9FC9-628638A3FB53}" type="pres">
      <dgm:prSet presAssocID="{B2836F9B-BFA5-488A-B3FC-F62FEA97B890}" presName="circ3Tx" presStyleLbl="revTx" presStyleIdx="0" presStyleCnt="0" custScaleX="12887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125E1DE-9BE3-4FEE-84DD-4E76212D1552}" type="pres">
      <dgm:prSet presAssocID="{EE488B06-C774-4EDC-B876-9D5C307B7127}" presName="circ4" presStyleLbl="vennNode1" presStyleIdx="3" presStyleCnt="7"/>
      <dgm:spPr>
        <a:xfrm>
          <a:off x="3100522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BF9F8B58-43EA-4167-829B-D7E6E4BF62A8}" type="pres">
      <dgm:prSet presAssocID="{EE488B06-C774-4EDC-B876-9D5C307B7127}" presName="circ4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FB96284-9759-423F-8140-26547B56FC97}" type="pres">
      <dgm:prSet presAssocID="{15426BCB-6AFE-4DF1-8970-47900A6D1149}" presName="circ5" presStyleLbl="vennNode1" presStyleIdx="4" presStyleCnt="7"/>
      <dgm:spPr>
        <a:xfrm>
          <a:off x="2591649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78D247BB-86C7-4135-9352-F033ABA1AC51}" type="pres">
      <dgm:prSet presAssocID="{15426BCB-6AFE-4DF1-8970-47900A6D1149}" presName="circ5Tx" presStyleLbl="revTx" presStyleIdx="0" presStyleCnt="0" custScaleX="1334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8EF223-5419-4811-B922-D0DCD12E86D3}" type="pres">
      <dgm:prSet presAssocID="{F4165374-8608-41F2-BAC4-059F1375D3C4}" presName="circ6" presStyleLbl="vennNode1" presStyleIdx="5" presStyleCnt="7"/>
      <dgm:spPr>
        <a:xfrm>
          <a:off x="2273929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2F16DBF3-D8A8-4465-8189-0D8C0E67C5D4}" type="pres">
      <dgm:prSet presAssocID="{F4165374-8608-41F2-BAC4-059F1375D3C4}" presName="circ6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35C7AB8-3470-4627-A835-9AE3442891D0}" type="pres">
      <dgm:prSet presAssocID="{2C6A8CF5-890B-444B-9484-318C5BDD2F40}" presName="circ7" presStyleLbl="vennNode1" presStyleIdx="6" presStyleCnt="7"/>
      <dgm:spPr>
        <a:xfrm>
          <a:off x="2386795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IN"/>
        </a:p>
      </dgm:t>
    </dgm:pt>
    <dgm:pt modelId="{6F6C9674-C589-4C12-BA7E-BF6D7D7F1D10}" type="pres">
      <dgm:prSet presAssocID="{2C6A8CF5-890B-444B-9484-318C5BDD2F40}" presName="circ7Tx" presStyleLbl="revTx" presStyleIdx="0" presStyleCnt="0" custScaleX="91392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638B8083-0586-4442-A430-777D13719878}" type="presOf" srcId="{15426BCB-6AFE-4DF1-8970-47900A6D1149}" destId="{78D247BB-86C7-4135-9352-F033ABA1AC51}" srcOrd="0" destOrd="0" presId="urn:microsoft.com/office/officeart/2005/8/layout/venn1"/>
    <dgm:cxn modelId="{FA866AC6-1DD7-49EF-8C18-2AC94F12692B}" srcId="{B33CAD7B-370C-4B33-AB0A-EC440EC2F4F9}" destId="{7F489132-CCED-4078-9922-F337733A0A21}" srcOrd="0" destOrd="0" parTransId="{17E817B1-3CAF-4D5E-9B4D-81BB2DC6F4BD}" sibTransId="{B9AB5812-E774-47C5-9A70-07315ABB87DA}"/>
    <dgm:cxn modelId="{135F1856-801C-468F-AAB9-B50E9DE5BAB2}" type="presOf" srcId="{B2836F9B-BFA5-488A-B3FC-F62FEA97B890}" destId="{8F9AABFF-DC9C-419D-9FC9-628638A3FB53}" srcOrd="0" destOrd="0" presId="urn:microsoft.com/office/officeart/2005/8/layout/venn1"/>
    <dgm:cxn modelId="{ADEBE65E-A608-4571-9CBC-6C3A013A1A2B}" type="presOf" srcId="{18A7CF6E-E75C-4BBD-AAA1-ADC15FF4E1B8}" destId="{3E129A05-3A15-4EAD-BD82-9C6441031163}" srcOrd="0" destOrd="0" presId="urn:microsoft.com/office/officeart/2005/8/layout/venn1"/>
    <dgm:cxn modelId="{E3AA9421-FA8B-438F-BC6E-176063E9487C}" type="presOf" srcId="{2C6A8CF5-890B-444B-9484-318C5BDD2F40}" destId="{6F6C9674-C589-4C12-BA7E-BF6D7D7F1D10}" srcOrd="0" destOrd="0" presId="urn:microsoft.com/office/officeart/2005/8/layout/venn1"/>
    <dgm:cxn modelId="{BE49E718-529C-4591-9800-69B4423C3375}" type="presOf" srcId="{7F489132-CCED-4078-9922-F337733A0A21}" destId="{5954CA48-ECC7-40D1-920A-97D473E1F369}" srcOrd="0" destOrd="0" presId="urn:microsoft.com/office/officeart/2005/8/layout/venn1"/>
    <dgm:cxn modelId="{0D6DB506-FF58-4FFB-A9C7-FF3CC36EBC30}" srcId="{B33CAD7B-370C-4B33-AB0A-EC440EC2F4F9}" destId="{EE488B06-C774-4EDC-B876-9D5C307B7127}" srcOrd="3" destOrd="0" parTransId="{18173238-8268-40E2-BEFB-7EAEE9425ABB}" sibTransId="{81A50980-8254-4AAD-9797-5B07EBE2F59F}"/>
    <dgm:cxn modelId="{7ECE5F44-904D-431A-A2DE-ECE237D4ECFB}" srcId="{B33CAD7B-370C-4B33-AB0A-EC440EC2F4F9}" destId="{15426BCB-6AFE-4DF1-8970-47900A6D1149}" srcOrd="4" destOrd="0" parTransId="{94283CE2-E678-495F-90AA-5316B497DF8A}" sibTransId="{BA2E0DC8-4B32-4855-AF98-15942963A470}"/>
    <dgm:cxn modelId="{068CF8B3-BD23-4858-AECD-1E7B6A124C21}" type="presOf" srcId="{EE488B06-C774-4EDC-B876-9D5C307B7127}" destId="{BF9F8B58-43EA-4167-829B-D7E6E4BF62A8}" srcOrd="0" destOrd="0" presId="urn:microsoft.com/office/officeart/2005/8/layout/venn1"/>
    <dgm:cxn modelId="{25587221-A893-415F-9646-89331A5FD364}" type="presOf" srcId="{F4165374-8608-41F2-BAC4-059F1375D3C4}" destId="{2F16DBF3-D8A8-4465-8189-0D8C0E67C5D4}" srcOrd="0" destOrd="0" presId="urn:microsoft.com/office/officeart/2005/8/layout/venn1"/>
    <dgm:cxn modelId="{52D8A479-F639-48AA-9FFB-38403C3AEF2E}" type="presOf" srcId="{B33CAD7B-370C-4B33-AB0A-EC440EC2F4F9}" destId="{293D8431-05E9-42D3-A92D-23246C8F0D40}" srcOrd="0" destOrd="0" presId="urn:microsoft.com/office/officeart/2005/8/layout/venn1"/>
    <dgm:cxn modelId="{EA5A8BF8-99C6-4FE5-97C8-4D954E0D7642}" srcId="{B33CAD7B-370C-4B33-AB0A-EC440EC2F4F9}" destId="{F4165374-8608-41F2-BAC4-059F1375D3C4}" srcOrd="5" destOrd="0" parTransId="{C829731A-9D35-441B-93E0-EADDF65339C2}" sibTransId="{FE65EB1F-AD15-41F6-AE41-97560E57778D}"/>
    <dgm:cxn modelId="{DE453270-952F-48C7-9A85-D5D52325F6C8}" srcId="{B33CAD7B-370C-4B33-AB0A-EC440EC2F4F9}" destId="{B2836F9B-BFA5-488A-B3FC-F62FEA97B890}" srcOrd="2" destOrd="0" parTransId="{4625DA01-7F62-4330-BEB5-C29980B5C457}" sibTransId="{80A53C3F-E5FD-4D5B-B79E-07C657CBB8A2}"/>
    <dgm:cxn modelId="{DA0C0E56-0DE1-4E4D-A057-31088213CB27}" srcId="{B33CAD7B-370C-4B33-AB0A-EC440EC2F4F9}" destId="{2C6A8CF5-890B-444B-9484-318C5BDD2F40}" srcOrd="6" destOrd="0" parTransId="{1C12746D-2EC6-4DCC-B9B5-2912BA2DBA73}" sibTransId="{7D3414A0-7255-4440-B85B-B3F2D8232A08}"/>
    <dgm:cxn modelId="{98954F79-FAA0-4798-9151-923E3C92A875}" srcId="{B33CAD7B-370C-4B33-AB0A-EC440EC2F4F9}" destId="{18A7CF6E-E75C-4BBD-AAA1-ADC15FF4E1B8}" srcOrd="1" destOrd="0" parTransId="{2C36D85A-18A4-4B65-99D6-23B885CFF042}" sibTransId="{CD99B73B-7203-47BA-BF89-8835A5E2BD7A}"/>
    <dgm:cxn modelId="{8BBD0B01-BCA8-4CE7-8DCC-BCCA3587133C}" type="presParOf" srcId="{293D8431-05E9-42D3-A92D-23246C8F0D40}" destId="{EEEC490D-C8C6-437B-A283-4FC0FF4D5ABB}" srcOrd="0" destOrd="0" presId="urn:microsoft.com/office/officeart/2005/8/layout/venn1"/>
    <dgm:cxn modelId="{62C9F373-ABFA-4024-81CC-E9CFC885147A}" type="presParOf" srcId="{293D8431-05E9-42D3-A92D-23246C8F0D40}" destId="{5954CA48-ECC7-40D1-920A-97D473E1F369}" srcOrd="1" destOrd="0" presId="urn:microsoft.com/office/officeart/2005/8/layout/venn1"/>
    <dgm:cxn modelId="{AA3CB446-24A4-41A2-8A2B-04FBC9645CD4}" type="presParOf" srcId="{293D8431-05E9-42D3-A92D-23246C8F0D40}" destId="{21B435CA-C29D-49FF-8030-CF89B042DC11}" srcOrd="2" destOrd="0" presId="urn:microsoft.com/office/officeart/2005/8/layout/venn1"/>
    <dgm:cxn modelId="{318B106D-9E03-4E80-A2F1-00B8E340AC35}" type="presParOf" srcId="{293D8431-05E9-42D3-A92D-23246C8F0D40}" destId="{3E129A05-3A15-4EAD-BD82-9C6441031163}" srcOrd="3" destOrd="0" presId="urn:microsoft.com/office/officeart/2005/8/layout/venn1"/>
    <dgm:cxn modelId="{686822C9-F8FC-45F5-99EE-BD012DBBF6A9}" type="presParOf" srcId="{293D8431-05E9-42D3-A92D-23246C8F0D40}" destId="{0BD53F68-EA1D-478A-904F-FC930C3688DB}" srcOrd="4" destOrd="0" presId="urn:microsoft.com/office/officeart/2005/8/layout/venn1"/>
    <dgm:cxn modelId="{1015F352-B2EE-4B94-9EC5-707A270B0AF5}" type="presParOf" srcId="{293D8431-05E9-42D3-A92D-23246C8F0D40}" destId="{8F9AABFF-DC9C-419D-9FC9-628638A3FB53}" srcOrd="5" destOrd="0" presId="urn:microsoft.com/office/officeart/2005/8/layout/venn1"/>
    <dgm:cxn modelId="{0D24944A-7DAB-42A3-8CFB-A96A8DA53203}" type="presParOf" srcId="{293D8431-05E9-42D3-A92D-23246C8F0D40}" destId="{6125E1DE-9BE3-4FEE-84DD-4E76212D1552}" srcOrd="6" destOrd="0" presId="urn:microsoft.com/office/officeart/2005/8/layout/venn1"/>
    <dgm:cxn modelId="{5F3312F2-225F-4119-8712-A84F5BE1449F}" type="presParOf" srcId="{293D8431-05E9-42D3-A92D-23246C8F0D40}" destId="{BF9F8B58-43EA-4167-829B-D7E6E4BF62A8}" srcOrd="7" destOrd="0" presId="urn:microsoft.com/office/officeart/2005/8/layout/venn1"/>
    <dgm:cxn modelId="{4934A9AC-E527-400F-BC0E-E3A7E0F455E2}" type="presParOf" srcId="{293D8431-05E9-42D3-A92D-23246C8F0D40}" destId="{6FB96284-9759-423F-8140-26547B56FC97}" srcOrd="8" destOrd="0" presId="urn:microsoft.com/office/officeart/2005/8/layout/venn1"/>
    <dgm:cxn modelId="{1FDF74DF-1B08-46E3-9C97-9A813239AA0E}" type="presParOf" srcId="{293D8431-05E9-42D3-A92D-23246C8F0D40}" destId="{78D247BB-86C7-4135-9352-F033ABA1AC51}" srcOrd="9" destOrd="0" presId="urn:microsoft.com/office/officeart/2005/8/layout/venn1"/>
    <dgm:cxn modelId="{72B57139-A5B8-4883-979B-9D5B0A43387D}" type="presParOf" srcId="{293D8431-05E9-42D3-A92D-23246C8F0D40}" destId="{5A8EF223-5419-4811-B922-D0DCD12E86D3}" srcOrd="10" destOrd="0" presId="urn:microsoft.com/office/officeart/2005/8/layout/venn1"/>
    <dgm:cxn modelId="{719841B8-BE29-4EC7-B992-40FB8E43EA22}" type="presParOf" srcId="{293D8431-05E9-42D3-A92D-23246C8F0D40}" destId="{2F16DBF3-D8A8-4465-8189-0D8C0E67C5D4}" srcOrd="11" destOrd="0" presId="urn:microsoft.com/office/officeart/2005/8/layout/venn1"/>
    <dgm:cxn modelId="{197D4D18-15C7-46F0-A5CF-314890317771}" type="presParOf" srcId="{293D8431-05E9-42D3-A92D-23246C8F0D40}" destId="{235C7AB8-3470-4627-A835-9AE3442891D0}" srcOrd="12" destOrd="0" presId="urn:microsoft.com/office/officeart/2005/8/layout/venn1"/>
    <dgm:cxn modelId="{17D84DE8-55CB-493E-BFE0-41E4112268BE}" type="presParOf" srcId="{293D8431-05E9-42D3-A92D-23246C8F0D40}" destId="{6F6C9674-C589-4C12-BA7E-BF6D7D7F1D10}" srcOrd="13" destOrd="0" presId="urn:microsoft.com/office/officeart/2005/8/layout/venn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C490D-C8C6-437B-A283-4FC0FF4D5ABB}">
      <dsp:nvSpPr>
        <dsp:cNvPr id="0" name=""/>
        <dsp:cNvSpPr/>
      </dsp:nvSpPr>
      <dsp:spPr>
        <a:xfrm>
          <a:off x="2846086" y="122223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54CA48-ECC7-40D1-920A-97D473E1F369}">
      <dsp:nvSpPr>
        <dsp:cNvPr id="0" name=""/>
        <dsp:cNvSpPr/>
      </dsp:nvSpPr>
      <dsp:spPr>
        <a:xfrm>
          <a:off x="2731915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Powerful multi-core processors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2731915" y="0"/>
        <a:ext cx="1794104" cy="960120"/>
      </dsp:txXfrm>
    </dsp:sp>
    <dsp:sp modelId="{21B435CA-C29D-49FF-8030-CF89B042DC11}">
      <dsp:nvSpPr>
        <dsp:cNvPr id="0" name=""/>
        <dsp:cNvSpPr/>
      </dsp:nvSpPr>
      <dsp:spPr>
        <a:xfrm>
          <a:off x="3305376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129A05-3A15-4EAD-BD82-9C6441031163}">
      <dsp:nvSpPr>
        <dsp:cNvPr id="0" name=""/>
        <dsp:cNvSpPr/>
      </dsp:nvSpPr>
      <dsp:spPr>
        <a:xfrm>
          <a:off x="5064251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General purpose graphic processors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5064251" y="912114"/>
        <a:ext cx="1696244" cy="1056132"/>
      </dsp:txXfrm>
    </dsp:sp>
    <dsp:sp modelId="{0BD53F68-EA1D-478A-904F-FC930C3688DB}">
      <dsp:nvSpPr>
        <dsp:cNvPr id="0" name=""/>
        <dsp:cNvSpPr/>
      </dsp:nvSpPr>
      <dsp:spPr>
        <a:xfrm>
          <a:off x="3418242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9AABFF-DC9C-419D-9FC9-628638A3FB53}">
      <dsp:nvSpPr>
        <dsp:cNvPr id="0" name=""/>
        <dsp:cNvSpPr/>
      </dsp:nvSpPr>
      <dsp:spPr>
        <a:xfrm>
          <a:off x="4987207" y="2256282"/>
          <a:ext cx="2143912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 Superior software methodologies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4987207" y="2256282"/>
        <a:ext cx="2143912" cy="1128141"/>
      </dsp:txXfrm>
    </dsp:sp>
    <dsp:sp modelId="{6125E1DE-9BE3-4FEE-84DD-4E76212D1552}">
      <dsp:nvSpPr>
        <dsp:cNvPr id="0" name=""/>
        <dsp:cNvSpPr/>
      </dsp:nvSpPr>
      <dsp:spPr>
        <a:xfrm>
          <a:off x="3100522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9F8B58-43EA-4167-829B-D7E6E4BF62A8}">
      <dsp:nvSpPr>
        <dsp:cNvPr id="0" name=""/>
        <dsp:cNvSpPr/>
      </dsp:nvSpPr>
      <dsp:spPr>
        <a:xfrm>
          <a:off x="4509710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Virtualization leveraging the powerful hardware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4509710" y="3768471"/>
        <a:ext cx="1794104" cy="1032129"/>
      </dsp:txXfrm>
    </dsp:sp>
    <dsp:sp modelId="{6FB96284-9759-423F-8140-26547B56FC97}">
      <dsp:nvSpPr>
        <dsp:cNvPr id="0" name=""/>
        <dsp:cNvSpPr/>
      </dsp:nvSpPr>
      <dsp:spPr>
        <a:xfrm>
          <a:off x="2591649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D247BB-86C7-4135-9352-F033ABA1AC51}">
      <dsp:nvSpPr>
        <dsp:cNvPr id="0" name=""/>
        <dsp:cNvSpPr/>
      </dsp:nvSpPr>
      <dsp:spPr>
        <a:xfrm>
          <a:off x="654120" y="3768471"/>
          <a:ext cx="2394106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Wider bandwidth for communication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654120" y="3768471"/>
        <a:ext cx="2394106" cy="1032129"/>
      </dsp:txXfrm>
    </dsp:sp>
    <dsp:sp modelId="{5A8EF223-5419-4811-B922-D0DCD12E86D3}">
      <dsp:nvSpPr>
        <dsp:cNvPr id="0" name=""/>
        <dsp:cNvSpPr/>
      </dsp:nvSpPr>
      <dsp:spPr>
        <a:xfrm>
          <a:off x="2273929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16DBF3-D8A8-4465-8189-0D8C0E67C5D4}">
      <dsp:nvSpPr>
        <dsp:cNvPr id="0" name=""/>
        <dsp:cNvSpPr/>
      </dsp:nvSpPr>
      <dsp:spPr>
        <a:xfrm>
          <a:off x="366960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Proliferation of devices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66960" y="2256282"/>
        <a:ext cx="1663623" cy="1128141"/>
      </dsp:txXfrm>
    </dsp:sp>
    <dsp:sp modelId="{235C7AB8-3470-4627-A835-9AE3442891D0}">
      <dsp:nvSpPr>
        <dsp:cNvPr id="0" name=""/>
        <dsp:cNvSpPr/>
      </dsp:nvSpPr>
      <dsp:spPr>
        <a:xfrm>
          <a:off x="2386795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6C9674-C589-4C12-BA7E-BF6D7D7F1D10}">
      <dsp:nvSpPr>
        <dsp:cNvPr id="0" name=""/>
        <dsp:cNvSpPr/>
      </dsp:nvSpPr>
      <dsp:spPr>
        <a:xfrm>
          <a:off x="570446" y="912114"/>
          <a:ext cx="1550231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Explosion of domain applications</a:t>
          </a:r>
          <a:endParaRPr lang="en-US" sz="2000" b="1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570446" y="912114"/>
        <a:ext cx="1550231" cy="105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193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1D2B-A70C-4ADD-92CF-D36538FB7385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193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9C6D-F719-4D65-9F39-932EB2C18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21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9A4914E-9BCE-440D-8562-8B64B9225FE2}" type="datetimeFigureOut">
              <a:rPr lang="en-IN" smtClean="0"/>
              <a:pPr/>
              <a:t>11-01-2016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6"/>
            <a:ext cx="7447280" cy="2765346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5BB2791-3803-4408-A44C-1C2C14789E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21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RL 1.1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593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52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80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6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260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522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5780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xmlns="" val="46567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51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34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119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50088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xmlns="" val="1427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519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844800" cy="365125"/>
          </a:xfrm>
        </p:spPr>
        <p:txBody>
          <a:bodyPr/>
          <a:lstStyle/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90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63349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06798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3510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956878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14400" y="1844676"/>
            <a:ext cx="103632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4770348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61999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0969899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24871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0" y="1435466"/>
            <a:ext cx="5386917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74655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27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446622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869863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09600" y="0"/>
            <a:ext cx="401108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646892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549327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2999665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03897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>
            <a:extLst/>
          </a:blip>
          <a:srcRect t="2" b="28591"/>
          <a:stretch>
            <a:fillRect/>
          </a:stretch>
        </p:blipFill>
        <p:spPr>
          <a:xfrm>
            <a:off x="101600" y="3352800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101600" y="5257801"/>
            <a:ext cx="294640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2900" b="1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352800" y="5359400"/>
            <a:ext cx="80264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352800" y="3784600"/>
            <a:ext cx="80264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8774988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368800" y="6596063"/>
            <a:ext cx="78232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100" b="1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779184" y="6550026"/>
            <a:ext cx="9412816" cy="49213"/>
            <a:chOff x="0" y="0"/>
            <a:chExt cx="7059611" cy="49212"/>
          </a:xfrm>
        </p:grpSpPr>
        <p:sp>
          <p:nvSpPr>
            <p:cNvPr id="57" name="Shape 57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61" name="image3.png" descr="Picture 7.png"/>
          <p:cNvPicPr/>
          <p:nvPr/>
        </p:nvPicPr>
        <p:blipFill>
          <a:blip r:embed="rId2">
            <a:extLst/>
          </a:blip>
          <a:srcRect l="1923" b="5336"/>
          <a:stretch>
            <a:fillRect/>
          </a:stretch>
        </p:blipFill>
        <p:spPr>
          <a:xfrm>
            <a:off x="9266765" y="-1"/>
            <a:ext cx="2925235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" name="Group 65"/>
          <p:cNvGrpSpPr/>
          <p:nvPr/>
        </p:nvGrpSpPr>
        <p:grpSpPr>
          <a:xfrm>
            <a:off x="2844800" y="6553200"/>
            <a:ext cx="9347201" cy="46038"/>
            <a:chOff x="0" y="0"/>
            <a:chExt cx="7010400" cy="46037"/>
          </a:xfrm>
        </p:grpSpPr>
        <p:sp>
          <p:nvSpPr>
            <p:cNvPr id="62" name="Shape 62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-1" y="1295400"/>
            <a:ext cx="9347201" cy="46038"/>
            <a:chOff x="0" y="0"/>
            <a:chExt cx="7010400" cy="46037"/>
          </a:xfrm>
        </p:grpSpPr>
        <p:sp>
          <p:nvSpPr>
            <p:cNvPr id="66" name="Shape 66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06400" y="1493838"/>
            <a:ext cx="109728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xmlns="" val="39947204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40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87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4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46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1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33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7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7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37600" y="6400414"/>
            <a:ext cx="28448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sym typeface="Calibri"/>
              </a:rPr>
              <a:pPr/>
              <a:t>‹#›</a:t>
            </a:fld>
            <a:endParaRPr kern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4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med"/>
  <p:hf hd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038600" y="4049574"/>
            <a:ext cx="60198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kern="0">
                <a:solidFill>
                  <a:srgbClr val="FFFFFF"/>
                </a:solidFill>
                <a:latin typeface="Calibri"/>
                <a:sym typeface="Calibri"/>
              </a:rPr>
              <a:t>Cloud Computing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kern="0">
                <a:solidFill>
                  <a:srgbClr val="FFFFFF"/>
                </a:solidFill>
                <a:latin typeface="Calibri"/>
                <a:sym typeface="Calibri"/>
              </a:rPr>
              <a:t>SEWP ZG527</a:t>
            </a:r>
          </a:p>
        </p:txBody>
      </p:sp>
      <p:sp>
        <p:nvSpPr>
          <p:cNvPr id="76" name="Shape 76"/>
          <p:cNvSpPr/>
          <p:nvPr/>
        </p:nvSpPr>
        <p:spPr>
          <a:xfrm>
            <a:off x="2590800" y="6488112"/>
            <a:ext cx="16764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endParaRPr kern="0" dirty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428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Summary…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6400" y="1507647"/>
            <a:ext cx="109321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an umbrella term used to refer to Internet based development and services</a:t>
            </a:r>
          </a:p>
          <a:p>
            <a:endParaRPr lang="en-IN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number of characteristics define cloud data, applications services and infrastructure: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hosted: Services or data are hosted on remote infrastructure. 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Ubiquitous: Services or data are available from anywhere.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Commodity model: The result is a utility computing model similar to traditional that of traditional utilities, like gas and electricity - you pay for what you would want!</a:t>
            </a:r>
          </a:p>
        </p:txBody>
      </p:sp>
    </p:spTree>
    <p:extLst>
      <p:ext uri="{BB962C8B-B14F-4D97-AF65-F5344CB8AC3E}">
        <p14:creationId xmlns:p14="http://schemas.microsoft.com/office/powerpoint/2010/main" xmlns="" val="141669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Computing, services and deployment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399" y="1671003"/>
            <a:ext cx="11326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012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Cloud Computing – Origins and Motivation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3-4-5 rule of Cloud Computing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Clouds and Services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and Deployment</a:t>
            </a:r>
          </a:p>
        </p:txBody>
      </p:sp>
    </p:spTree>
    <p:extLst>
      <p:ext uri="{BB962C8B-B14F-4D97-AF65-F5344CB8AC3E}">
        <p14:creationId xmlns:p14="http://schemas.microsoft.com/office/powerpoint/2010/main" xmlns="" val="254546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/>
          </p:nvPr>
        </p:nvGraphicFramePr>
        <p:xfrm>
          <a:off x="535276" y="1546274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1804" y="1544394"/>
            <a:ext cx="3587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Scale Problems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2.0 and Social Networking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Explosion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Web</a:t>
            </a:r>
          </a:p>
        </p:txBody>
      </p:sp>
    </p:spTree>
    <p:extLst>
      <p:ext uri="{BB962C8B-B14F-4D97-AF65-F5344CB8AC3E}">
        <p14:creationId xmlns:p14="http://schemas.microsoft.com/office/powerpoint/2010/main" xmlns="" val="24655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400" y="1295400"/>
            <a:ext cx="1139639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Explosive growth in applications: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biomedical informatics, space exploration, business analytics,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web 2.0 social networking: YouTube, Facebook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scale content generation: e-science and e-business data deluge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rate of digital content consumption: digital gluttony: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Apple iPhone, iPad, Amazon Kindle, Android, Windows Phone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 in compute capabilities: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multi-core, storage, bandwidth, virtual machines (virtualization)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short cycle of obsolescence in technologies: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Windows 8, Ubuntu, Mac; Java versions; C</a:t>
            </a:r>
            <a:r>
              <a:rPr lang="en-US" sz="26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 </a:t>
            </a:r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C#; Python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Newer architectures: web services, persistence models, distributed file systems/repositories (Google, Hadoop), multi-core, wireless and mobile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knowledge and skill levels of the workforce </a:t>
            </a:r>
          </a:p>
        </p:txBody>
      </p:sp>
    </p:spTree>
    <p:extLst>
      <p:ext uri="{BB962C8B-B14F-4D97-AF65-F5344CB8AC3E}">
        <p14:creationId xmlns:p14="http://schemas.microsoft.com/office/powerpoint/2010/main" xmlns="" val="10004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Advances</a:t>
            </a:r>
          </a:p>
        </p:txBody>
      </p:sp>
      <p:sp>
        <p:nvSpPr>
          <p:cNvPr id="3" name="Up Arrow 2"/>
          <p:cNvSpPr/>
          <p:nvPr/>
        </p:nvSpPr>
        <p:spPr>
          <a:xfrm>
            <a:off x="4898586" y="5791200"/>
            <a:ext cx="2590800" cy="762000"/>
          </a:xfrm>
          <a:prstGeom prst="upArrow">
            <a:avLst>
              <a:gd name="adj1" fmla="val 50000"/>
              <a:gd name="adj2" fmla="val 1773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64-bit processor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9323" y="5257800"/>
            <a:ext cx="6248400" cy="533400"/>
          </a:xfrm>
          <a:prstGeom prst="rect">
            <a:avLst/>
          </a:prstGeom>
          <a:solidFill>
            <a:srgbClr val="7CE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Multi-core architectures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6523" y="5257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9323" y="4495800"/>
            <a:ext cx="6248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Virtualization: bare metal, hypervisor.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6523" y="3886200"/>
            <a:ext cx="609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VM0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7898" y="3886200"/>
            <a:ext cx="6096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VM1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9923" y="3886200"/>
            <a:ext cx="609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prstClr val="black"/>
                </a:solidFill>
              </a:rPr>
              <a:t>VMn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79323" y="3276600"/>
            <a:ext cx="6248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Web-services,  SOA, WS standards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5898" y="2960688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692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4636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2282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5498" y="2938463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515998" y="2949575"/>
            <a:ext cx="183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prstClr val="black"/>
                </a:solidFill>
              </a:rPr>
              <a:t>Services interface</a:t>
            </a:r>
          </a:p>
        </p:txBody>
      </p: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3179323" y="1309688"/>
            <a:ext cx="6096000" cy="1238250"/>
          </a:xfrm>
          <a:custGeom>
            <a:avLst/>
            <a:gdLst>
              <a:gd name="T0" fmla="*/ 1506090178 w 21600"/>
              <a:gd name="T1" fmla="*/ 2036877682 h 21600"/>
              <a:gd name="T2" fmla="*/ 2147483647 w 21600"/>
              <a:gd name="T3" fmla="*/ 2147483647 h 21600"/>
              <a:gd name="T4" fmla="*/ 2147483647 w 21600"/>
              <a:gd name="T5" fmla="*/ 2036877682 h 21600"/>
              <a:gd name="T6" fmla="*/ 2147483647 w 21600"/>
              <a:gd name="T7" fmla="*/ 2329208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black"/>
                </a:solidFill>
              </a:rPr>
              <a:t>Cloud applications: data-intensive, compute-intensive, storage-intensive</a:t>
            </a:r>
          </a:p>
        </p:txBody>
      </p:sp>
      <p:sp>
        <p:nvSpPr>
          <p:cNvPr id="19" name="Up Arrow 18"/>
          <p:cNvSpPr/>
          <p:nvPr/>
        </p:nvSpPr>
        <p:spPr>
          <a:xfrm>
            <a:off x="6086036" y="2514600"/>
            <a:ext cx="750887" cy="457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1579123" y="4549775"/>
            <a:ext cx="1143000" cy="1216025"/>
          </a:xfrm>
          <a:prstGeom prst="can">
            <a:avLst/>
          </a:prstGeom>
          <a:solidFill>
            <a:srgbClr val="DEC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</a:rPr>
              <a:t>Storage Models: S3, </a:t>
            </a:r>
            <a:r>
              <a:rPr lang="en-US" sz="1200" b="1" dirty="0" err="1">
                <a:solidFill>
                  <a:prstClr val="black"/>
                </a:solidFill>
              </a:rPr>
              <a:t>BigTable</a:t>
            </a:r>
            <a:r>
              <a:rPr lang="en-US" sz="1200" b="1" dirty="0">
                <a:solidFill>
                  <a:prstClr val="black"/>
                </a:solidFill>
              </a:rPr>
              <a:t>, </a:t>
            </a:r>
            <a:r>
              <a:rPr lang="en-US" sz="1200" b="1" dirty="0" err="1">
                <a:solidFill>
                  <a:prstClr val="black"/>
                </a:solidFill>
              </a:rPr>
              <a:t>BlobStore</a:t>
            </a:r>
            <a:r>
              <a:rPr lang="en-US" sz="1200" b="1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Left-Right Arrow 20"/>
          <p:cNvSpPr/>
          <p:nvPr/>
        </p:nvSpPr>
        <p:spPr>
          <a:xfrm rot="7971937">
            <a:off x="2152211" y="4268788"/>
            <a:ext cx="1339850" cy="139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6792473" y="2514600"/>
            <a:ext cx="123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prstClr val="black"/>
                </a:solidFill>
              </a:rPr>
              <a:t>Bandwidth</a:t>
            </a:r>
          </a:p>
        </p:txBody>
      </p: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252348" y="2838450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prstClr val="black"/>
                </a:solidFill>
              </a:rPr>
              <a:t>WS</a:t>
            </a:r>
          </a:p>
        </p:txBody>
      </p:sp>
      <p:pic>
        <p:nvPicPr>
          <p:cNvPr id="24" name="Picture 7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1473" y="11430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2136" y="1536700"/>
            <a:ext cx="44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9923" y="110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89523" y="1617663"/>
            <a:ext cx="466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0111" y="1044575"/>
            <a:ext cx="593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5561" y="2238375"/>
            <a:ext cx="614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058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6400" y="1348800"/>
            <a:ext cx="110306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general term used to describe a new class of network based computing that takes place over the Internet,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basically a step on from Utility Computing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collection/group of integrated and networked hardware, 	software and Internet infrastructure (called a platform).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Using the Internet for communication and transport provides 	hardware, software and networking services to clients</a:t>
            </a:r>
          </a:p>
          <a:p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</p:txBody>
      </p:sp>
    </p:spTree>
    <p:extLst>
      <p:ext uri="{BB962C8B-B14F-4D97-AF65-F5344CB8AC3E}">
        <p14:creationId xmlns:p14="http://schemas.microsoft.com/office/powerpoint/2010/main" xmlns="" val="3355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</a:t>
            </a:r>
            <a:r>
              <a:rPr lang="en-US" dirty="0" smtClean="0"/>
              <a:t>Computing cont.…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6400" y="1393876"/>
            <a:ext cx="111853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platform provides on demand services, that are always on, anywhere, anytime and any place. 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for use and as needed, elastic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scale up and down in capacity and functionalities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and software services are available 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general public, enterprises, corporations and businesses markets</a:t>
            </a:r>
          </a:p>
        </p:txBody>
      </p:sp>
    </p:spTree>
    <p:extLst>
      <p:ext uri="{BB962C8B-B14F-4D97-AF65-F5344CB8AC3E}">
        <p14:creationId xmlns:p14="http://schemas.microsoft.com/office/powerpoint/2010/main" xmlns="" val="12191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Drivers for the new Platform</a:t>
            </a:r>
            <a:endParaRPr lang="en-US" dirty="0"/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40228"/>
            <a:ext cx="9173698" cy="485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2037" y="6014972"/>
            <a:ext cx="826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http://blogs.technet.com/b/yungchou/archive/2011/03/03/chou-s-theories-of-cloud-computing-the-5-3-2-principle.aspx</a:t>
            </a:r>
          </a:p>
        </p:txBody>
      </p:sp>
    </p:spTree>
    <p:extLst>
      <p:ext uri="{BB962C8B-B14F-4D97-AF65-F5344CB8AC3E}">
        <p14:creationId xmlns:p14="http://schemas.microsoft.com/office/powerpoint/2010/main" xmlns="" val="146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Summary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67521"/>
            <a:ext cx="8419932" cy="4523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6332" y="1567521"/>
            <a:ext cx="2892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pool of configurable computing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 network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Provisioned by the Service Provider</a:t>
            </a:r>
          </a:p>
        </p:txBody>
      </p:sp>
    </p:spTree>
    <p:extLst>
      <p:ext uri="{BB962C8B-B14F-4D97-AF65-F5344CB8AC3E}">
        <p14:creationId xmlns:p14="http://schemas.microsoft.com/office/powerpoint/2010/main" xmlns="" val="11051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305</Words>
  <Application>Microsoft Office PowerPoint</Application>
  <PresentationFormat>Custom</PresentationFormat>
  <Paragraphs>74</Paragraphs>
  <Slides>10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Default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</dc:creator>
  <cp:lastModifiedBy>BITS9</cp:lastModifiedBy>
  <cp:revision>11</cp:revision>
  <cp:lastPrinted>2016-01-04T05:30:43Z</cp:lastPrinted>
  <dcterms:created xsi:type="dcterms:W3CDTF">2015-12-29T04:14:10Z</dcterms:created>
  <dcterms:modified xsi:type="dcterms:W3CDTF">2016-01-11T09:46:24Z</dcterms:modified>
</cp:coreProperties>
</file>