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326" r:id="rId3"/>
    <p:sldId id="334" r:id="rId4"/>
    <p:sldId id="335" r:id="rId5"/>
    <p:sldId id="327" r:id="rId6"/>
    <p:sldId id="328" r:id="rId7"/>
    <p:sldId id="329" r:id="rId8"/>
    <p:sldId id="330" r:id="rId9"/>
    <p:sldId id="331" r:id="rId10"/>
    <p:sldId id="332" r:id="rId11"/>
    <p:sldId id="333" r:id="rId12"/>
  </p:sldIdLst>
  <p:sldSz cx="9144000" cy="6858000" type="screen4x3"/>
  <p:notesSz cx="6858000" cy="9144000"/>
  <p:defaultTextStyle>
    <a:lvl1pPr>
      <a:defRPr>
        <a:latin typeface="Calibri"/>
        <a:ea typeface="Calibri"/>
        <a:cs typeface="Calibri"/>
        <a:sym typeface="Calibri"/>
      </a:defRPr>
    </a:lvl1pPr>
    <a:lvl2pPr indent="457200">
      <a:defRPr>
        <a:latin typeface="Calibri"/>
        <a:ea typeface="Calibri"/>
        <a:cs typeface="Calibri"/>
        <a:sym typeface="Calibri"/>
      </a:defRPr>
    </a:lvl2pPr>
    <a:lvl3pPr indent="914400">
      <a:defRPr>
        <a:latin typeface="Calibri"/>
        <a:ea typeface="Calibri"/>
        <a:cs typeface="Calibri"/>
        <a:sym typeface="Calibri"/>
      </a:defRPr>
    </a:lvl3pPr>
    <a:lvl4pPr indent="1371600">
      <a:defRPr>
        <a:latin typeface="Calibri"/>
        <a:ea typeface="Calibri"/>
        <a:cs typeface="Calibri"/>
        <a:sym typeface="Calibri"/>
      </a:defRPr>
    </a:lvl4pPr>
    <a:lvl5pPr indent="1828800">
      <a:defRPr>
        <a:latin typeface="Calibri"/>
        <a:ea typeface="Calibri"/>
        <a:cs typeface="Calibri"/>
        <a:sym typeface="Calibri"/>
      </a:defRPr>
    </a:lvl5pPr>
    <a:lvl6pPr indent="2286000">
      <a:defRPr>
        <a:latin typeface="Calibri"/>
        <a:ea typeface="Calibri"/>
        <a:cs typeface="Calibri"/>
        <a:sym typeface="Calibri"/>
      </a:defRPr>
    </a:lvl6pPr>
    <a:lvl7pPr indent="2743200">
      <a:defRPr>
        <a:latin typeface="Calibri"/>
        <a:ea typeface="Calibri"/>
        <a:cs typeface="Calibri"/>
        <a:sym typeface="Calibri"/>
      </a:defRPr>
    </a:lvl7pPr>
    <a:lvl8pPr indent="3200400">
      <a:defRPr>
        <a:latin typeface="Calibri"/>
        <a:ea typeface="Calibri"/>
        <a:cs typeface="Calibri"/>
        <a:sym typeface="Calibri"/>
      </a:defRPr>
    </a:lvl8pPr>
    <a:lvl9pPr indent="3657600">
      <a:defRPr>
        <a:latin typeface="Calibri"/>
        <a:ea typeface="Calibri"/>
        <a:cs typeface="Calibri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1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xmlns="" val="111183860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RL 2.4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75511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 Layou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51" name="image2.png" descr="BITS_university_logo_whitevert.png"/>
          <p:cNvPicPr/>
          <p:nvPr/>
        </p:nvPicPr>
        <p:blipFill>
          <a:blip r:embed="rId3">
            <a:extLst/>
          </a:blip>
          <a:srcRect t="1" b="28591"/>
          <a:stretch>
            <a:fillRect/>
          </a:stretch>
        </p:blipFill>
        <p:spPr>
          <a:xfrm>
            <a:off x="76200" y="3352800"/>
            <a:ext cx="2057400" cy="1979615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Shape 52"/>
          <p:cNvSpPr/>
          <p:nvPr/>
        </p:nvSpPr>
        <p:spPr>
          <a:xfrm>
            <a:off x="-76200" y="5257800"/>
            <a:ext cx="2209800" cy="4984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 algn="ctr"/>
            <a:r>
              <a:rPr sz="2900" b="1" spc="-1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sz="2900" spc="-1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idx="1"/>
          </p:nvPr>
        </p:nvSpPr>
        <p:spPr>
          <a:xfrm>
            <a:off x="2514600" y="5359400"/>
            <a:ext cx="6019800" cy="5842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SzTx/>
              <a:buFontTx/>
              <a:buNone/>
              <a:defRPr sz="1800">
                <a:solidFill>
                  <a:srgbClr val="FFFFFF"/>
                </a:solidFill>
              </a:defRPr>
            </a:lvl1pPr>
            <a:lvl2pPr marL="640896" indent="-183696" algn="r">
              <a:lnSpc>
                <a:spcPts val="1800"/>
              </a:lnSpc>
              <a:spcBef>
                <a:spcPts val="0"/>
              </a:spcBef>
              <a:buFontTx/>
              <a:defRPr sz="1800">
                <a:solidFill>
                  <a:srgbClr val="FFFFFF"/>
                </a:solidFill>
              </a:defRPr>
            </a:lvl2pPr>
            <a:lvl3pPr marL="1085850" indent="-171450" algn="r">
              <a:lnSpc>
                <a:spcPts val="1800"/>
              </a:lnSpc>
              <a:spcBef>
                <a:spcPts val="0"/>
              </a:spcBef>
              <a:buFontTx/>
              <a:defRPr sz="1800">
                <a:solidFill>
                  <a:srgbClr val="FFFFFF"/>
                </a:solidFill>
              </a:defRPr>
            </a:lvl3pPr>
            <a:lvl4pPr marL="1577338" indent="-205738" algn="r">
              <a:lnSpc>
                <a:spcPts val="1800"/>
              </a:lnSpc>
              <a:spcBef>
                <a:spcPts val="0"/>
              </a:spcBef>
              <a:buFontTx/>
              <a:defRPr sz="1800">
                <a:solidFill>
                  <a:srgbClr val="FFFFFF"/>
                </a:solidFill>
              </a:defRPr>
            </a:lvl4pPr>
            <a:lvl5pPr marL="2034538" indent="-205738" algn="r">
              <a:lnSpc>
                <a:spcPts val="1800"/>
              </a:lnSpc>
              <a:spcBef>
                <a:spcPts val="0"/>
              </a:spcBef>
              <a:buFontTx/>
              <a:defRPr sz="1800">
                <a:solidFill>
                  <a:srgbClr val="FFFFFF"/>
                </a:solidFill>
              </a:defRPr>
            </a:lvl5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Two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Five</a:t>
            </a:r>
          </a:p>
        </p:txBody>
      </p:sp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xfrm>
            <a:off x="2514600" y="3784600"/>
            <a:ext cx="6019800" cy="15748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ts val="4000"/>
              </a:lnSpc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xfrm>
            <a:off x="6553200" y="6221730"/>
            <a:ext cx="2133600" cy="269241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3276600" y="6596063"/>
            <a:ext cx="5867400" cy="239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 algn="r"/>
            <a:r>
              <a:rPr sz="1100" b="1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sz="11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</a:t>
            </a:r>
          </a:p>
        </p:txBody>
      </p:sp>
      <p:grpSp>
        <p:nvGrpSpPr>
          <p:cNvPr id="61" name="Group 61"/>
          <p:cNvGrpSpPr/>
          <p:nvPr/>
        </p:nvGrpSpPr>
        <p:grpSpPr>
          <a:xfrm>
            <a:off x="2084388" y="6550024"/>
            <a:ext cx="7059613" cy="49215"/>
            <a:chOff x="0" y="0"/>
            <a:chExt cx="7059612" cy="49214"/>
          </a:xfrm>
        </p:grpSpPr>
        <p:sp>
          <p:nvSpPr>
            <p:cNvPr id="58" name="Shape 58"/>
            <p:cNvSpPr/>
            <p:nvPr/>
          </p:nvSpPr>
          <p:spPr>
            <a:xfrm>
              <a:off x="2546349" y="-1"/>
              <a:ext cx="2328864" cy="49215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4824412" y="0"/>
              <a:ext cx="2235201" cy="46038"/>
            </a:xfrm>
            <a:prstGeom prst="rect">
              <a:avLst/>
            </a:prstGeom>
            <a:solidFill>
              <a:srgbClr val="E31C2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-1" y="-1"/>
              <a:ext cx="2581277" cy="49215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66" name="Group 66"/>
          <p:cNvGrpSpPr/>
          <p:nvPr/>
        </p:nvGrpSpPr>
        <p:grpSpPr>
          <a:xfrm>
            <a:off x="2133598" y="6553199"/>
            <a:ext cx="7010402" cy="46040"/>
            <a:chOff x="0" y="0"/>
            <a:chExt cx="7010401" cy="46039"/>
          </a:xfrm>
        </p:grpSpPr>
        <p:sp>
          <p:nvSpPr>
            <p:cNvPr id="63" name="Shape 63"/>
            <p:cNvSpPr/>
            <p:nvPr/>
          </p:nvSpPr>
          <p:spPr>
            <a:xfrm>
              <a:off x="2362200" y="-1"/>
              <a:ext cx="2328865" cy="46040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-1" y="-1"/>
              <a:ext cx="2362201" cy="46040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4681537" y="-1"/>
              <a:ext cx="2328864" cy="46040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70" name="Group 70"/>
          <p:cNvGrpSpPr/>
          <p:nvPr/>
        </p:nvGrpSpPr>
        <p:grpSpPr>
          <a:xfrm>
            <a:off x="-2" y="1295399"/>
            <a:ext cx="7010402" cy="46040"/>
            <a:chOff x="0" y="0"/>
            <a:chExt cx="7010401" cy="46039"/>
          </a:xfrm>
        </p:grpSpPr>
        <p:sp>
          <p:nvSpPr>
            <p:cNvPr id="67" name="Shape 67"/>
            <p:cNvSpPr/>
            <p:nvPr/>
          </p:nvSpPr>
          <p:spPr>
            <a:xfrm>
              <a:off x="2362200" y="-1"/>
              <a:ext cx="2328865" cy="46040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-1" y="-1"/>
              <a:ext cx="2362201" cy="46040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4681537" y="-1"/>
              <a:ext cx="2328864" cy="46040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304800" y="1493837"/>
            <a:ext cx="8229600" cy="5364163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buSzTx/>
              <a:buFontTx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885825" indent="-428625">
              <a:spcBef>
                <a:spcPts val="500"/>
              </a:spcBef>
              <a:buFontTx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marL="1143000" indent="-228600">
              <a:spcBef>
                <a:spcPts val="500"/>
              </a:spcBef>
              <a:buFontTx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marL="1645920" indent="-274319">
              <a:spcBef>
                <a:spcPts val="500"/>
              </a:spcBef>
              <a:buFontTx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marL="2103120" indent="-274320">
              <a:spcBef>
                <a:spcPts val="500"/>
              </a:spcBef>
              <a:buFontTx/>
              <a:defRPr sz="24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xfrm>
            <a:off x="6553200" y="6221730"/>
            <a:ext cx="2133600" cy="269241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70B794E-742D-4744-8B4B-F241A2DC8911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1C379-C52A-4F44-8EE5-3B910F604B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47732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70B794E-742D-4744-8B4B-F241A2DC8911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1C379-C52A-4F44-8EE5-3B910F604B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098640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70B794E-742D-4744-8B4B-F241A2DC8911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1C379-C52A-4F44-8EE5-3B910F604B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8178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sz="1800" b="0" cap="none"/>
            </a:pPr>
            <a:r>
              <a:rPr sz="4000" b="1" cap="all"/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57200" y="1435465"/>
            <a:ext cx="4040188" cy="73941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pPr lvl="0">
              <a:defRPr sz="1800" b="0"/>
            </a:pPr>
            <a:r>
              <a:rPr sz="2400" b="1"/>
              <a:t>Body Level One</a:t>
            </a:r>
          </a:p>
          <a:p>
            <a:pPr lvl="1">
              <a:defRPr sz="1800" b="0"/>
            </a:pPr>
            <a:r>
              <a:rPr sz="2400" b="1"/>
              <a:t>Body Level Two</a:t>
            </a:r>
          </a:p>
          <a:p>
            <a:pPr lvl="2">
              <a:defRPr sz="1800" b="0"/>
            </a:pPr>
            <a:r>
              <a:rPr sz="2400" b="1"/>
              <a:t>Body Level Three</a:t>
            </a:r>
          </a:p>
          <a:p>
            <a:pPr lvl="3">
              <a:defRPr sz="1800" b="0"/>
            </a:pPr>
            <a:r>
              <a:rPr sz="2400" b="1"/>
              <a:t>Body Level Four</a:t>
            </a:r>
          </a:p>
          <a:p>
            <a:pPr lvl="4">
              <a:defRPr sz="1800" b="0"/>
            </a:pPr>
            <a:r>
              <a:rPr sz="2400" b="1"/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Title Text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/>
            </a:pPr>
            <a:r>
              <a:rPr sz="1400"/>
              <a:t>Body Level One</a:t>
            </a:r>
          </a:p>
          <a:p>
            <a:pPr lvl="1">
              <a:defRPr sz="1800"/>
            </a:pPr>
            <a:r>
              <a:rPr sz="1400"/>
              <a:t>Body Level Two</a:t>
            </a:r>
          </a:p>
          <a:p>
            <a:pPr lvl="2">
              <a:defRPr sz="1800"/>
            </a:pPr>
            <a:r>
              <a:rPr sz="1400"/>
              <a:t>Body Level Three</a:t>
            </a:r>
          </a:p>
          <a:p>
            <a:pPr lvl="3">
              <a:defRPr sz="1800"/>
            </a:pPr>
            <a:r>
              <a:rPr sz="1400"/>
              <a:t>Body Level Four</a:t>
            </a:r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p:transition spd="med"/>
  <p:txStyles>
    <p:titleStyle>
      <a:lvl1pPr algn="ctr">
        <a:defRPr sz="4400">
          <a:latin typeface="Calibri"/>
          <a:ea typeface="Calibri"/>
          <a:cs typeface="Calibri"/>
          <a:sym typeface="Calibri"/>
        </a:defRPr>
      </a:lvl1pPr>
      <a:lvl2pPr algn="ctr">
        <a:defRPr sz="4400">
          <a:latin typeface="Calibri"/>
          <a:ea typeface="Calibri"/>
          <a:cs typeface="Calibri"/>
          <a:sym typeface="Calibri"/>
        </a:defRPr>
      </a:lvl2pPr>
      <a:lvl3pPr algn="ctr">
        <a:defRPr sz="4400">
          <a:latin typeface="Calibri"/>
          <a:ea typeface="Calibri"/>
          <a:cs typeface="Calibri"/>
          <a:sym typeface="Calibri"/>
        </a:defRPr>
      </a:lvl3pPr>
      <a:lvl4pPr algn="ctr">
        <a:defRPr sz="4400">
          <a:latin typeface="Calibri"/>
          <a:ea typeface="Calibri"/>
          <a:cs typeface="Calibri"/>
          <a:sym typeface="Calibri"/>
        </a:defRPr>
      </a:lvl4pPr>
      <a:lvl5pPr algn="ctr">
        <a:defRPr sz="4400">
          <a:latin typeface="Calibri"/>
          <a:ea typeface="Calibri"/>
          <a:cs typeface="Calibri"/>
          <a:sym typeface="Calibri"/>
        </a:defRPr>
      </a:lvl5pPr>
      <a:lvl6pPr algn="ctr">
        <a:defRPr sz="4400">
          <a:latin typeface="Calibri"/>
          <a:ea typeface="Calibri"/>
          <a:cs typeface="Calibri"/>
          <a:sym typeface="Calibri"/>
        </a:defRPr>
      </a:lvl6pPr>
      <a:lvl7pPr algn="ctr">
        <a:defRPr sz="4400">
          <a:latin typeface="Calibri"/>
          <a:ea typeface="Calibri"/>
          <a:cs typeface="Calibri"/>
          <a:sym typeface="Calibri"/>
        </a:defRPr>
      </a:lvl7pPr>
      <a:lvl8pPr algn="ctr">
        <a:defRPr sz="4400">
          <a:latin typeface="Calibri"/>
          <a:ea typeface="Calibri"/>
          <a:cs typeface="Calibri"/>
          <a:sym typeface="Calibri"/>
        </a:defRPr>
      </a:lvl8pPr>
      <a:lvl9pPr algn="ctr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771" indent="-326571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/>
        </p:nvSpPr>
        <p:spPr>
          <a:xfrm>
            <a:off x="2514600" y="4071144"/>
            <a:ext cx="6019800" cy="100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sz="4400" b="1">
                <a:solidFill>
                  <a:srgbClr val="FFFFFF"/>
                </a:solidFill>
              </a:rPr>
              <a:t>Cloud Computing</a:t>
            </a:r>
          </a:p>
          <a:p>
            <a:pPr lvl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sz="2400" b="1">
                <a:solidFill>
                  <a:srgbClr val="FFFFFF"/>
                </a:solidFill>
              </a:rPr>
              <a:t>SEWP ZG527</a:t>
            </a:r>
          </a:p>
        </p:txBody>
      </p:sp>
      <p:sp>
        <p:nvSpPr>
          <p:cNvPr id="77" name="Shape 77"/>
          <p:cNvSpPr/>
          <p:nvPr/>
        </p:nvSpPr>
        <p:spPr>
          <a:xfrm>
            <a:off x="-228600" y="6096000"/>
            <a:ext cx="4267200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 algn="ctr"/>
            <a:endParaRPr sz="2800" b="1">
              <a:solidFill>
                <a:srgbClr val="FFFF00"/>
              </a:solidFill>
            </a:endParaRPr>
          </a:p>
        </p:txBody>
      </p:sp>
      <p:sp>
        <p:nvSpPr>
          <p:cNvPr id="79" name="Shape 79"/>
          <p:cNvSpPr>
            <a:spLocks noGrp="1"/>
          </p:cNvSpPr>
          <p:nvPr>
            <p:ph type="sldNum" sz="quarter" idx="2"/>
          </p:nvPr>
        </p:nvSpPr>
        <p:spPr>
          <a:xfrm>
            <a:off x="6553200" y="6037580"/>
            <a:ext cx="2133600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1</a:t>
            </a:fld>
            <a:endParaRPr sz="1200"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04800" y="1285860"/>
            <a:ext cx="8229600" cy="5364163"/>
          </a:xfrm>
        </p:spPr>
        <p:txBody>
          <a:bodyPr>
            <a:normAutofit/>
          </a:bodyPr>
          <a:lstStyle/>
          <a:p>
            <a:pPr marL="0" indent="0">
              <a:defRPr/>
            </a:pPr>
            <a:r>
              <a:rPr lang="en-IN" altLang="en-US" sz="2000" dirty="0" smtClean="0"/>
              <a:t>•  Like a </a:t>
            </a:r>
            <a:r>
              <a:rPr lang="en-IN" altLang="en-US" sz="2000" dirty="0" err="1" smtClean="0"/>
              <a:t>Makefile</a:t>
            </a:r>
            <a:r>
              <a:rPr lang="en-IN" altLang="en-US" sz="2000" dirty="0" smtClean="0"/>
              <a:t> (shell script with keywords)  </a:t>
            </a:r>
          </a:p>
          <a:p>
            <a:pPr marL="0" indent="0">
              <a:defRPr/>
            </a:pPr>
            <a:r>
              <a:rPr lang="en-IN" altLang="en-US" sz="2000" dirty="0" smtClean="0"/>
              <a:t>•  Extends from a Base Image  </a:t>
            </a:r>
          </a:p>
          <a:p>
            <a:pPr marL="0" indent="0">
              <a:defRPr/>
            </a:pPr>
            <a:r>
              <a:rPr lang="en-IN" altLang="en-US" sz="2000" dirty="0" smtClean="0"/>
              <a:t>•  Results in a new Docker Image  </a:t>
            </a:r>
          </a:p>
          <a:p>
            <a:pPr marL="0" indent="0">
              <a:defRPr/>
            </a:pPr>
            <a:r>
              <a:rPr lang="en-IN" altLang="en-US" sz="2000" dirty="0" smtClean="0"/>
              <a:t>•  Imperative, not Declarative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IN" altLang="en-US" sz="2000" dirty="0" smtClean="0"/>
              <a:t>A Docker file lists the steps needed to build an images</a:t>
            </a:r>
          </a:p>
          <a:p>
            <a:pPr marL="0" indent="0">
              <a:defRPr/>
            </a:pPr>
            <a:r>
              <a:rPr lang="en-IN" altLang="en-US" sz="2000" dirty="0" smtClean="0"/>
              <a:t>• </a:t>
            </a:r>
            <a:r>
              <a:rPr lang="en-IN" altLang="en-US" sz="2000" dirty="0" err="1" smtClean="0"/>
              <a:t>docker</a:t>
            </a:r>
            <a:r>
              <a:rPr lang="en-IN" altLang="en-US" sz="2000" dirty="0" smtClean="0"/>
              <a:t> build is used to run a Docker file</a:t>
            </a:r>
          </a:p>
          <a:p>
            <a:pPr marL="0" indent="0">
              <a:defRPr/>
            </a:pPr>
            <a:r>
              <a:rPr lang="en-IN" altLang="en-US" sz="2000" dirty="0" smtClean="0"/>
              <a:t>• Can define default command for </a:t>
            </a:r>
            <a:r>
              <a:rPr lang="en-IN" altLang="en-US" sz="2000" dirty="0" err="1" smtClean="0"/>
              <a:t>docker</a:t>
            </a:r>
            <a:r>
              <a:rPr lang="en-IN" altLang="en-US" sz="2000" dirty="0" smtClean="0"/>
              <a:t> run, ports to expose, etc</a:t>
            </a:r>
            <a:endParaRPr lang="en-US" altLang="en-US" sz="2000" dirty="0" smtClean="0"/>
          </a:p>
          <a:p>
            <a:endParaRPr lang="en-IN" sz="2000" dirty="0"/>
          </a:p>
        </p:txBody>
      </p:sp>
      <p:sp>
        <p:nvSpPr>
          <p:cNvPr id="3" name="Rectangle 2"/>
          <p:cNvSpPr/>
          <p:nvPr/>
        </p:nvSpPr>
        <p:spPr>
          <a:xfrm>
            <a:off x="1714480" y="571480"/>
            <a:ext cx="29033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600" dirty="0" err="1" smtClean="0">
                <a:solidFill>
                  <a:schemeClr val="tx1"/>
                </a:solidFill>
              </a:rPr>
              <a:t>Dockerfile</a:t>
            </a:r>
            <a:r>
              <a:rPr lang="en-US" altLang="en-US" sz="3600" dirty="0" smtClean="0">
                <a:solidFill>
                  <a:schemeClr val="tx1"/>
                </a:solidFill>
              </a:rPr>
              <a:t> ……</a:t>
            </a:r>
            <a:endParaRPr lang="en-IN" sz="3600" dirty="0">
              <a:solidFill>
                <a:schemeClr val="tx1"/>
              </a:solidFill>
            </a:endParaRPr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571876"/>
            <a:ext cx="9144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C:\Users\BITS9\Desktop\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6512" y="5762646"/>
            <a:ext cx="2771775" cy="666750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https://docs.docker.com/engine/installation/windows/</a:t>
            </a:r>
          </a:p>
          <a:p>
            <a:r>
              <a:rPr lang="en-IN" dirty="0" smtClean="0"/>
              <a:t>Thank you</a:t>
            </a:r>
            <a:endParaRPr lang="en-I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5474" name="Picture 2" descr="http://devops.com/wp-content/uploads/2014/11/docker-644x30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1333816"/>
            <a:ext cx="9098269" cy="5167018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18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367351"/>
            <a:ext cx="8858280" cy="5133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928794" y="500042"/>
            <a:ext cx="4949430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sz="2400" b="1" dirty="0" smtClean="0">
                <a:solidFill>
                  <a:srgbClr val="000000"/>
                </a:solidFill>
              </a:rPr>
              <a:t>Current Problem the Industry is facing</a:t>
            </a:r>
            <a:endParaRPr kumimoji="0" lang="en-IN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500042"/>
            <a:ext cx="9144032" cy="602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All applications have their own dependencies, which include both software and hardware resources.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Docker is a mechanism that helps in isolating the dependencies per each application by packing them into containers. 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In terms of technology, it provides cloud portability by running the same applications in different virtual environments. 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Containers are scalable and safer to use and deploy as compared to regular approaches.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2571736" y="642918"/>
            <a:ext cx="15199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IN" sz="3200" dirty="0" smtClean="0"/>
              <a:t>Dockers</a:t>
            </a:r>
            <a:endParaRPr lang="en-IN" sz="3200" dirty="0"/>
          </a:p>
        </p:txBody>
      </p:sp>
      <p:sp>
        <p:nvSpPr>
          <p:cNvPr id="120834" name="AutoShape 2" descr="https://docs.docker.com/dist/assets/images/log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20835" name="Picture 3" descr="C:\Users\BITS9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86512" y="5762646"/>
            <a:ext cx="2771775" cy="666750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04800" y="1357298"/>
            <a:ext cx="8229600" cy="53641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Virtual machines are used extensively in cloud computing. 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Isolation and resource control have continually been achieved through the use of virtual machines. 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Virtual machine loads a full OS with its own memory management and enable applications to be more efficient and secure while ensuring their high availability.</a:t>
            </a:r>
          </a:p>
          <a:p>
            <a:pPr>
              <a:buFont typeface="Arial" pitchFamily="34" charset="0"/>
              <a:buChar char="•"/>
            </a:pP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071802" y="714356"/>
            <a:ext cx="30059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IN" sz="3200" dirty="0" smtClean="0"/>
              <a:t>Virtual Machines</a:t>
            </a:r>
            <a:endParaRPr lang="en-IN" sz="3200" dirty="0"/>
          </a:p>
        </p:txBody>
      </p:sp>
      <p:grpSp>
        <p:nvGrpSpPr>
          <p:cNvPr id="4" name="Group 3"/>
          <p:cNvGrpSpPr/>
          <p:nvPr/>
        </p:nvGrpSpPr>
        <p:grpSpPr>
          <a:xfrm>
            <a:off x="1071538" y="4214818"/>
            <a:ext cx="6934200" cy="2428892"/>
            <a:chOff x="2425507" y="2516650"/>
            <a:chExt cx="6934200" cy="2533650"/>
          </a:xfrm>
        </p:grpSpPr>
        <p:grpSp>
          <p:nvGrpSpPr>
            <p:cNvPr id="5" name="Group 22"/>
            <p:cNvGrpSpPr>
              <a:grpSpLocks/>
            </p:cNvGrpSpPr>
            <p:nvPr/>
          </p:nvGrpSpPr>
          <p:grpSpPr bwMode="auto">
            <a:xfrm>
              <a:off x="2425507" y="3050048"/>
              <a:ext cx="2895600" cy="2000250"/>
              <a:chOff x="2057400" y="2209800"/>
              <a:chExt cx="2895600" cy="2000310"/>
            </a:xfrm>
          </p:grpSpPr>
          <p:sp>
            <p:nvSpPr>
              <p:cNvPr id="16" name="Rounded Rectangle 15"/>
              <p:cNvSpPr>
                <a:spLocks noChangeArrowheads="1"/>
              </p:cNvSpPr>
              <p:nvPr/>
            </p:nvSpPr>
            <p:spPr bwMode="auto">
              <a:xfrm>
                <a:off x="2057400" y="3276600"/>
                <a:ext cx="2895600" cy="457200"/>
              </a:xfrm>
              <a:prstGeom prst="roundRect">
                <a:avLst>
                  <a:gd name="adj" fmla="val 16667"/>
                </a:avLst>
              </a:prstGeom>
              <a:solidFill>
                <a:srgbClr val="FFCC99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kern="0" smtClean="0">
                    <a:solidFill>
                      <a:srgbClr val="000000"/>
                    </a:solidFill>
                  </a:rPr>
                  <a:t>Hardware</a:t>
                </a:r>
              </a:p>
            </p:txBody>
          </p:sp>
          <p:sp>
            <p:nvSpPr>
              <p:cNvPr id="17" name="Rounded Rectangle 16"/>
              <p:cNvSpPr>
                <a:spLocks noChangeArrowheads="1"/>
              </p:cNvSpPr>
              <p:nvPr/>
            </p:nvSpPr>
            <p:spPr bwMode="auto">
              <a:xfrm>
                <a:off x="2057400" y="2743200"/>
                <a:ext cx="2895600" cy="457200"/>
              </a:xfrm>
              <a:prstGeom prst="roundRect">
                <a:avLst>
                  <a:gd name="adj" fmla="val 16667"/>
                </a:avLst>
              </a:prstGeom>
              <a:solidFill>
                <a:srgbClr val="CCFF99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kern="0" dirty="0" smtClean="0">
                    <a:solidFill>
                      <a:srgbClr val="000000"/>
                    </a:solidFill>
                  </a:rPr>
                  <a:t>Operating System</a:t>
                </a:r>
              </a:p>
            </p:txBody>
          </p:sp>
          <p:sp>
            <p:nvSpPr>
              <p:cNvPr id="18" name="Rounded Rectangle 17"/>
              <p:cNvSpPr>
                <a:spLocks noChangeArrowheads="1"/>
              </p:cNvSpPr>
              <p:nvPr/>
            </p:nvSpPr>
            <p:spPr bwMode="auto">
              <a:xfrm>
                <a:off x="2057400" y="2209800"/>
                <a:ext cx="914400" cy="457200"/>
              </a:xfrm>
              <a:prstGeom prst="roundRect">
                <a:avLst>
                  <a:gd name="adj" fmla="val 16667"/>
                </a:avLst>
              </a:prstGeom>
              <a:solidFill>
                <a:srgbClr val="99CCCC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kern="0" smtClean="0">
                    <a:solidFill>
                      <a:srgbClr val="000000"/>
                    </a:solidFill>
                  </a:rPr>
                  <a:t>App</a:t>
                </a:r>
              </a:p>
            </p:txBody>
          </p:sp>
          <p:sp>
            <p:nvSpPr>
              <p:cNvPr id="19" name="Rounded Rectangle 9"/>
              <p:cNvSpPr>
                <a:spLocks noChangeArrowheads="1"/>
              </p:cNvSpPr>
              <p:nvPr/>
            </p:nvSpPr>
            <p:spPr bwMode="auto">
              <a:xfrm>
                <a:off x="3048000" y="2209800"/>
                <a:ext cx="914400" cy="457200"/>
              </a:xfrm>
              <a:prstGeom prst="roundRect">
                <a:avLst>
                  <a:gd name="adj" fmla="val 16667"/>
                </a:avLst>
              </a:prstGeom>
              <a:solidFill>
                <a:srgbClr val="99CCCC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kern="0" smtClean="0">
                    <a:solidFill>
                      <a:srgbClr val="000000"/>
                    </a:solidFill>
                  </a:rPr>
                  <a:t>App</a:t>
                </a:r>
              </a:p>
            </p:txBody>
          </p:sp>
          <p:sp>
            <p:nvSpPr>
              <p:cNvPr id="20" name="Rounded Rectangle 11"/>
              <p:cNvSpPr>
                <a:spLocks noChangeArrowheads="1"/>
              </p:cNvSpPr>
              <p:nvPr/>
            </p:nvSpPr>
            <p:spPr bwMode="auto">
              <a:xfrm>
                <a:off x="4038600" y="2209800"/>
                <a:ext cx="914400" cy="457200"/>
              </a:xfrm>
              <a:prstGeom prst="roundRect">
                <a:avLst>
                  <a:gd name="adj" fmla="val 16667"/>
                </a:avLst>
              </a:prstGeom>
              <a:solidFill>
                <a:srgbClr val="99CCCC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kern="0" smtClean="0">
                    <a:solidFill>
                      <a:srgbClr val="000000"/>
                    </a:solidFill>
                  </a:rPr>
                  <a:t>App</a:t>
                </a:r>
              </a:p>
            </p:txBody>
          </p:sp>
          <p:sp>
            <p:nvSpPr>
              <p:cNvPr id="21" name="TextBox 20"/>
              <p:cNvSpPr txBox="1">
                <a:spLocks noChangeArrowheads="1"/>
              </p:cNvSpPr>
              <p:nvPr/>
            </p:nvSpPr>
            <p:spPr bwMode="auto">
              <a:xfrm>
                <a:off x="2439584" y="3810000"/>
                <a:ext cx="2235164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2000" kern="0" dirty="0" smtClean="0"/>
                  <a:t>Traditional Stack</a:t>
                </a:r>
              </a:p>
            </p:txBody>
          </p:sp>
        </p:grpSp>
        <p:grpSp>
          <p:nvGrpSpPr>
            <p:cNvPr id="6" name="Group 23"/>
            <p:cNvGrpSpPr>
              <a:grpSpLocks/>
            </p:cNvGrpSpPr>
            <p:nvPr/>
          </p:nvGrpSpPr>
          <p:grpSpPr bwMode="auto">
            <a:xfrm>
              <a:off x="6464107" y="2516649"/>
              <a:ext cx="2895600" cy="2533648"/>
              <a:chOff x="5638800" y="1676400"/>
              <a:chExt cx="2895600" cy="2533710"/>
            </a:xfrm>
          </p:grpSpPr>
          <p:sp>
            <p:nvSpPr>
              <p:cNvPr id="7" name="Rounded Rectangle 12"/>
              <p:cNvSpPr>
                <a:spLocks noChangeArrowheads="1"/>
              </p:cNvSpPr>
              <p:nvPr/>
            </p:nvSpPr>
            <p:spPr bwMode="auto">
              <a:xfrm>
                <a:off x="5638800" y="3276600"/>
                <a:ext cx="2895600" cy="457200"/>
              </a:xfrm>
              <a:prstGeom prst="roundRect">
                <a:avLst>
                  <a:gd name="adj" fmla="val 16667"/>
                </a:avLst>
              </a:prstGeom>
              <a:solidFill>
                <a:srgbClr val="FFCC99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kern="0" smtClean="0">
                    <a:solidFill>
                      <a:srgbClr val="000000"/>
                    </a:solidFill>
                  </a:rPr>
                  <a:t>Hardware</a:t>
                </a:r>
              </a:p>
            </p:txBody>
          </p:sp>
          <p:sp>
            <p:nvSpPr>
              <p:cNvPr id="8" name="Rounded Rectangle 13"/>
              <p:cNvSpPr>
                <a:spLocks noChangeArrowheads="1"/>
              </p:cNvSpPr>
              <p:nvPr/>
            </p:nvSpPr>
            <p:spPr bwMode="auto">
              <a:xfrm>
                <a:off x="5638800" y="2209800"/>
                <a:ext cx="914400" cy="457200"/>
              </a:xfrm>
              <a:prstGeom prst="roundRect">
                <a:avLst>
                  <a:gd name="adj" fmla="val 16667"/>
                </a:avLst>
              </a:prstGeom>
              <a:solidFill>
                <a:srgbClr val="CCFF99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kern="0" smtClean="0">
                    <a:solidFill>
                      <a:srgbClr val="000000"/>
                    </a:solidFill>
                  </a:rPr>
                  <a:t>OS</a:t>
                </a:r>
              </a:p>
            </p:txBody>
          </p:sp>
          <p:sp>
            <p:nvSpPr>
              <p:cNvPr id="9" name="Rounded Rectangle 14"/>
              <p:cNvSpPr>
                <a:spLocks noChangeArrowheads="1"/>
              </p:cNvSpPr>
              <p:nvPr/>
            </p:nvSpPr>
            <p:spPr bwMode="auto">
              <a:xfrm>
                <a:off x="5638800" y="1676400"/>
                <a:ext cx="914400" cy="457200"/>
              </a:xfrm>
              <a:prstGeom prst="roundRect">
                <a:avLst>
                  <a:gd name="adj" fmla="val 16667"/>
                </a:avLst>
              </a:prstGeom>
              <a:solidFill>
                <a:srgbClr val="99CCCC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kern="0" smtClean="0">
                    <a:solidFill>
                      <a:srgbClr val="000000"/>
                    </a:solidFill>
                  </a:rPr>
                  <a:t>App</a:t>
                </a:r>
              </a:p>
            </p:txBody>
          </p:sp>
          <p:sp>
            <p:nvSpPr>
              <p:cNvPr id="10" name="Rounded Rectangle 15"/>
              <p:cNvSpPr>
                <a:spLocks noChangeArrowheads="1"/>
              </p:cNvSpPr>
              <p:nvPr/>
            </p:nvSpPr>
            <p:spPr bwMode="auto">
              <a:xfrm>
                <a:off x="6629400" y="1676400"/>
                <a:ext cx="914400" cy="457200"/>
              </a:xfrm>
              <a:prstGeom prst="roundRect">
                <a:avLst>
                  <a:gd name="adj" fmla="val 16667"/>
                </a:avLst>
              </a:prstGeom>
              <a:solidFill>
                <a:srgbClr val="99CCCC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kern="0" smtClean="0">
                    <a:solidFill>
                      <a:srgbClr val="000000"/>
                    </a:solidFill>
                  </a:rPr>
                  <a:t>App</a:t>
                </a:r>
              </a:p>
            </p:txBody>
          </p:sp>
          <p:sp>
            <p:nvSpPr>
              <p:cNvPr id="11" name="Rounded Rectangle 16"/>
              <p:cNvSpPr>
                <a:spLocks noChangeArrowheads="1"/>
              </p:cNvSpPr>
              <p:nvPr/>
            </p:nvSpPr>
            <p:spPr bwMode="auto">
              <a:xfrm>
                <a:off x="7620000" y="1676400"/>
                <a:ext cx="914400" cy="457200"/>
              </a:xfrm>
              <a:prstGeom prst="roundRect">
                <a:avLst>
                  <a:gd name="adj" fmla="val 16667"/>
                </a:avLst>
              </a:prstGeom>
              <a:solidFill>
                <a:srgbClr val="99CCCC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kern="0" smtClean="0">
                    <a:solidFill>
                      <a:srgbClr val="000000"/>
                    </a:solidFill>
                  </a:rPr>
                  <a:t>App</a:t>
                </a:r>
              </a:p>
            </p:txBody>
          </p:sp>
          <p:sp>
            <p:nvSpPr>
              <p:cNvPr id="12" name="Rounded Rectangle 17"/>
              <p:cNvSpPr>
                <a:spLocks noChangeArrowheads="1"/>
              </p:cNvSpPr>
              <p:nvPr/>
            </p:nvSpPr>
            <p:spPr bwMode="auto">
              <a:xfrm>
                <a:off x="5638800" y="2743200"/>
                <a:ext cx="2895600" cy="457200"/>
              </a:xfrm>
              <a:prstGeom prst="roundRect">
                <a:avLst>
                  <a:gd name="adj" fmla="val 16667"/>
                </a:avLst>
              </a:prstGeom>
              <a:solidFill>
                <a:srgbClr val="CC99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kern="0" smtClean="0">
                    <a:solidFill>
                      <a:srgbClr val="000000"/>
                    </a:solidFill>
                  </a:rPr>
                  <a:t>Hypervisor</a:t>
                </a:r>
              </a:p>
            </p:txBody>
          </p:sp>
          <p:sp>
            <p:nvSpPr>
              <p:cNvPr id="13" name="Rounded Rectangle 18"/>
              <p:cNvSpPr>
                <a:spLocks noChangeArrowheads="1"/>
              </p:cNvSpPr>
              <p:nvPr/>
            </p:nvSpPr>
            <p:spPr bwMode="auto">
              <a:xfrm>
                <a:off x="6629400" y="2209800"/>
                <a:ext cx="914400" cy="457200"/>
              </a:xfrm>
              <a:prstGeom prst="roundRect">
                <a:avLst>
                  <a:gd name="adj" fmla="val 16667"/>
                </a:avLst>
              </a:prstGeom>
              <a:solidFill>
                <a:srgbClr val="CCFF99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kern="0" smtClean="0">
                    <a:solidFill>
                      <a:srgbClr val="000000"/>
                    </a:solidFill>
                  </a:rPr>
                  <a:t>OS</a:t>
                </a:r>
              </a:p>
            </p:txBody>
          </p:sp>
          <p:sp>
            <p:nvSpPr>
              <p:cNvPr id="14" name="Rounded Rectangle 19"/>
              <p:cNvSpPr>
                <a:spLocks noChangeArrowheads="1"/>
              </p:cNvSpPr>
              <p:nvPr/>
            </p:nvSpPr>
            <p:spPr bwMode="auto">
              <a:xfrm>
                <a:off x="7620000" y="2209800"/>
                <a:ext cx="914400" cy="457200"/>
              </a:xfrm>
              <a:prstGeom prst="roundRect">
                <a:avLst>
                  <a:gd name="adj" fmla="val 16667"/>
                </a:avLst>
              </a:prstGeom>
              <a:solidFill>
                <a:srgbClr val="CCFF99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kern="0" smtClean="0">
                    <a:solidFill>
                      <a:srgbClr val="000000"/>
                    </a:solidFill>
                  </a:rPr>
                  <a:t>OS</a:t>
                </a:r>
              </a:p>
            </p:txBody>
          </p:sp>
          <p:sp>
            <p:nvSpPr>
              <p:cNvPr id="15" name="TextBox 21"/>
              <p:cNvSpPr txBox="1">
                <a:spLocks noChangeArrowheads="1"/>
              </p:cNvSpPr>
              <p:nvPr/>
            </p:nvSpPr>
            <p:spPr bwMode="auto">
              <a:xfrm>
                <a:off x="5999309" y="3810000"/>
                <a:ext cx="223029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2000" kern="0" dirty="0" smtClean="0"/>
                  <a:t>Virtualized Stack</a:t>
                </a:r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04800" y="1493837"/>
            <a:ext cx="6481778" cy="5364163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Virtual machines have a full OS with its own memory management installed with the associated overhead of virtual device drivers.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Docker containers are executed with the Docker engine rather than the hypervisor. 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Containers are therefore smaller than Virtual Machines and enable faster start up with better performance, less isolation and greater compatibility possible due to sharing of the host’s kernel.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571472" y="142852"/>
            <a:ext cx="792961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 smtClean="0"/>
              <a:t>How are Docker Containers different from a Virtual Machine?</a:t>
            </a:r>
            <a:endParaRPr lang="en-IN" sz="3200" dirty="0"/>
          </a:p>
        </p:txBody>
      </p:sp>
      <p:pic>
        <p:nvPicPr>
          <p:cNvPr id="5" name="Picture 3" descr="C:\Users\BITS9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86512" y="5762646"/>
            <a:ext cx="2771775" cy="666750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 descr="http://thoughtsoncloud.com/wp-content/uploads/2014/07/Docker-technolog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850" y="1493854"/>
            <a:ext cx="8997950" cy="422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357158" y="357166"/>
            <a:ext cx="750099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/>
              <a:t>How are Docker Containers different from a Virtual Machine?</a:t>
            </a:r>
            <a:endParaRPr lang="en-IN" sz="2800" dirty="0"/>
          </a:p>
        </p:txBody>
      </p:sp>
      <p:pic>
        <p:nvPicPr>
          <p:cNvPr id="5" name="Picture 3" descr="C:\Users\BITS9\Desktop\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6512" y="5762646"/>
            <a:ext cx="2771775" cy="666750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279547"/>
            <a:ext cx="4838704" cy="5364163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IN" altLang="en-US" sz="1600" dirty="0" smtClean="0">
                <a:solidFill>
                  <a:schemeClr val="tx1"/>
                </a:solidFill>
              </a:rPr>
              <a:t>•  The Life of a Container  </a:t>
            </a:r>
          </a:p>
          <a:p>
            <a:pPr marL="0" indent="0">
              <a:buFontTx/>
              <a:buNone/>
            </a:pPr>
            <a:r>
              <a:rPr lang="en-IN" altLang="en-US" sz="1600" dirty="0" smtClean="0">
                <a:solidFill>
                  <a:schemeClr val="tx1"/>
                </a:solidFill>
              </a:rPr>
              <a:t>    –  Conception  </a:t>
            </a:r>
          </a:p>
          <a:p>
            <a:pPr marL="0" indent="0">
              <a:buFontTx/>
              <a:buNone/>
            </a:pPr>
            <a:r>
              <a:rPr lang="en-IN" altLang="en-US" sz="1600" dirty="0" smtClean="0">
                <a:solidFill>
                  <a:schemeClr val="tx1"/>
                </a:solidFill>
              </a:rPr>
              <a:t>          •  </a:t>
            </a:r>
            <a:r>
              <a:rPr lang="en-IN" altLang="en-US" sz="1600" b="1" dirty="0" smtClean="0">
                <a:solidFill>
                  <a:schemeClr val="tx1"/>
                </a:solidFill>
              </a:rPr>
              <a:t>BUILD</a:t>
            </a:r>
            <a:r>
              <a:rPr lang="en-IN" altLang="en-US" sz="1600" dirty="0" smtClean="0">
                <a:solidFill>
                  <a:schemeClr val="tx1"/>
                </a:solidFill>
              </a:rPr>
              <a:t> an Image from a </a:t>
            </a:r>
            <a:r>
              <a:rPr lang="en-IN" altLang="en-US" sz="1600" dirty="0" err="1" smtClean="0">
                <a:solidFill>
                  <a:schemeClr val="tx1"/>
                </a:solidFill>
              </a:rPr>
              <a:t>Dockerfile</a:t>
            </a:r>
            <a:r>
              <a:rPr lang="en-IN" altLang="en-US" sz="1600" dirty="0" smtClean="0">
                <a:solidFill>
                  <a:schemeClr val="tx1"/>
                </a:solidFill>
              </a:rPr>
              <a:t>  </a:t>
            </a:r>
          </a:p>
          <a:p>
            <a:pPr marL="0" indent="0">
              <a:buFontTx/>
              <a:buNone/>
            </a:pPr>
            <a:r>
              <a:rPr lang="en-IN" altLang="en-US" sz="1600" dirty="0" smtClean="0">
                <a:solidFill>
                  <a:schemeClr val="tx1"/>
                </a:solidFill>
              </a:rPr>
              <a:t>    –  Birth  </a:t>
            </a:r>
          </a:p>
          <a:p>
            <a:pPr marL="0" indent="0">
              <a:buFontTx/>
              <a:buNone/>
            </a:pPr>
            <a:r>
              <a:rPr lang="en-IN" altLang="en-US" sz="1600" dirty="0" smtClean="0">
                <a:solidFill>
                  <a:schemeClr val="tx1"/>
                </a:solidFill>
              </a:rPr>
              <a:t>          •  </a:t>
            </a:r>
            <a:r>
              <a:rPr lang="en-IN" altLang="en-US" sz="1600" b="1" dirty="0" smtClean="0">
                <a:solidFill>
                  <a:schemeClr val="tx1"/>
                </a:solidFill>
              </a:rPr>
              <a:t>RUN</a:t>
            </a:r>
            <a:r>
              <a:rPr lang="en-IN" altLang="en-US" sz="1600" dirty="0" smtClean="0">
                <a:solidFill>
                  <a:schemeClr val="tx1"/>
                </a:solidFill>
              </a:rPr>
              <a:t> (</a:t>
            </a:r>
            <a:r>
              <a:rPr lang="en-IN" altLang="en-US" sz="1600" dirty="0" err="1" smtClean="0">
                <a:solidFill>
                  <a:schemeClr val="tx1"/>
                </a:solidFill>
              </a:rPr>
              <a:t>create+start</a:t>
            </a:r>
            <a:r>
              <a:rPr lang="en-IN" altLang="en-US" sz="1600" dirty="0" smtClean="0">
                <a:solidFill>
                  <a:schemeClr val="tx1"/>
                </a:solidFill>
              </a:rPr>
              <a:t>) a container  </a:t>
            </a:r>
          </a:p>
          <a:p>
            <a:pPr marL="0" indent="0">
              <a:buFontTx/>
              <a:buNone/>
            </a:pPr>
            <a:r>
              <a:rPr lang="en-IN" altLang="en-US" sz="1600" dirty="0" smtClean="0">
                <a:solidFill>
                  <a:schemeClr val="tx1"/>
                </a:solidFill>
              </a:rPr>
              <a:t>    –  Reproduction  </a:t>
            </a:r>
          </a:p>
          <a:p>
            <a:pPr marL="0" indent="0">
              <a:buFontTx/>
              <a:buNone/>
            </a:pPr>
            <a:r>
              <a:rPr lang="en-IN" altLang="en-US" sz="1600" dirty="0" smtClean="0">
                <a:solidFill>
                  <a:schemeClr val="tx1"/>
                </a:solidFill>
              </a:rPr>
              <a:t>          •  </a:t>
            </a:r>
            <a:r>
              <a:rPr lang="en-IN" altLang="en-US" sz="1600" b="1" dirty="0" smtClean="0">
                <a:solidFill>
                  <a:schemeClr val="tx1"/>
                </a:solidFill>
              </a:rPr>
              <a:t>COMMIT</a:t>
            </a:r>
            <a:r>
              <a:rPr lang="en-IN" altLang="en-US" sz="1600" dirty="0" smtClean="0">
                <a:solidFill>
                  <a:schemeClr val="tx1"/>
                </a:solidFill>
              </a:rPr>
              <a:t> (persist) a container to a new image  </a:t>
            </a:r>
          </a:p>
          <a:p>
            <a:pPr marL="0" indent="0">
              <a:buFontTx/>
              <a:buNone/>
            </a:pPr>
            <a:r>
              <a:rPr lang="en-IN" altLang="en-US" sz="1600" dirty="0" smtClean="0">
                <a:solidFill>
                  <a:schemeClr val="tx1"/>
                </a:solidFill>
              </a:rPr>
              <a:t>          •  </a:t>
            </a:r>
            <a:r>
              <a:rPr lang="en-IN" altLang="en-US" sz="1600" b="1" dirty="0" smtClean="0">
                <a:solidFill>
                  <a:schemeClr val="tx1"/>
                </a:solidFill>
              </a:rPr>
              <a:t>RUN</a:t>
            </a:r>
            <a:r>
              <a:rPr lang="en-IN" altLang="en-US" sz="1600" dirty="0" smtClean="0">
                <a:solidFill>
                  <a:schemeClr val="tx1"/>
                </a:solidFill>
              </a:rPr>
              <a:t> a new container from an image  </a:t>
            </a:r>
          </a:p>
          <a:p>
            <a:pPr marL="0" indent="0">
              <a:buFontTx/>
              <a:buNone/>
            </a:pPr>
            <a:r>
              <a:rPr lang="en-IN" altLang="en-US" sz="1600" dirty="0" smtClean="0">
                <a:solidFill>
                  <a:schemeClr val="tx1"/>
                </a:solidFill>
              </a:rPr>
              <a:t>    –  Sleep  </a:t>
            </a:r>
          </a:p>
          <a:p>
            <a:pPr marL="0" indent="0">
              <a:buFontTx/>
              <a:buNone/>
            </a:pPr>
            <a:r>
              <a:rPr lang="en-IN" altLang="en-US" sz="1600" dirty="0" smtClean="0">
                <a:solidFill>
                  <a:schemeClr val="tx1"/>
                </a:solidFill>
              </a:rPr>
              <a:t>          •  </a:t>
            </a:r>
            <a:r>
              <a:rPr lang="en-IN" altLang="en-US" sz="1600" b="1" dirty="0" smtClean="0">
                <a:solidFill>
                  <a:schemeClr val="tx1"/>
                </a:solidFill>
              </a:rPr>
              <a:t>KILL</a:t>
            </a:r>
            <a:r>
              <a:rPr lang="en-IN" altLang="en-US" sz="1600" dirty="0" smtClean="0">
                <a:solidFill>
                  <a:schemeClr val="tx1"/>
                </a:solidFill>
              </a:rPr>
              <a:t> a running container  </a:t>
            </a:r>
          </a:p>
          <a:p>
            <a:pPr marL="0" indent="0">
              <a:buFontTx/>
              <a:buNone/>
            </a:pPr>
            <a:r>
              <a:rPr lang="en-IN" altLang="en-US" sz="1600" dirty="0" smtClean="0">
                <a:solidFill>
                  <a:schemeClr val="tx1"/>
                </a:solidFill>
              </a:rPr>
              <a:t>    –  Wake  </a:t>
            </a:r>
          </a:p>
          <a:p>
            <a:pPr marL="0" indent="0">
              <a:buFontTx/>
              <a:buNone/>
            </a:pPr>
            <a:r>
              <a:rPr lang="en-IN" altLang="en-US" sz="1600" dirty="0" smtClean="0">
                <a:solidFill>
                  <a:schemeClr val="tx1"/>
                </a:solidFill>
              </a:rPr>
              <a:t>          •  </a:t>
            </a:r>
            <a:r>
              <a:rPr lang="en-IN" altLang="en-US" sz="1600" b="1" dirty="0" smtClean="0">
                <a:solidFill>
                  <a:schemeClr val="tx1"/>
                </a:solidFill>
              </a:rPr>
              <a:t>START</a:t>
            </a:r>
            <a:r>
              <a:rPr lang="en-IN" altLang="en-US" sz="1600" dirty="0" smtClean="0">
                <a:solidFill>
                  <a:schemeClr val="tx1"/>
                </a:solidFill>
              </a:rPr>
              <a:t> a stopped container  </a:t>
            </a:r>
          </a:p>
          <a:p>
            <a:pPr marL="0" indent="0">
              <a:buFontTx/>
              <a:buNone/>
            </a:pPr>
            <a:r>
              <a:rPr lang="en-IN" altLang="en-US" sz="1600" dirty="0" smtClean="0">
                <a:solidFill>
                  <a:schemeClr val="tx1"/>
                </a:solidFill>
              </a:rPr>
              <a:t>    –  Death  </a:t>
            </a:r>
          </a:p>
          <a:p>
            <a:pPr marL="0" indent="0">
              <a:buFontTx/>
              <a:buNone/>
            </a:pPr>
            <a:r>
              <a:rPr lang="en-IN" altLang="en-US" sz="1600" dirty="0" smtClean="0">
                <a:solidFill>
                  <a:schemeClr val="tx1"/>
                </a:solidFill>
              </a:rPr>
              <a:t>          •  </a:t>
            </a:r>
            <a:r>
              <a:rPr lang="en-IN" altLang="en-US" sz="1600" b="1" dirty="0" smtClean="0">
                <a:solidFill>
                  <a:schemeClr val="tx1"/>
                </a:solidFill>
              </a:rPr>
              <a:t>RM</a:t>
            </a:r>
            <a:r>
              <a:rPr lang="en-IN" altLang="en-US" sz="1600" dirty="0" smtClean="0">
                <a:solidFill>
                  <a:schemeClr val="tx1"/>
                </a:solidFill>
              </a:rPr>
              <a:t> (delete) a stopped container  </a:t>
            </a:r>
          </a:p>
          <a:p>
            <a:pPr marL="0" indent="0">
              <a:buFontTx/>
              <a:buNone/>
            </a:pPr>
            <a:r>
              <a:rPr lang="en-IN" altLang="en-US" sz="1600" dirty="0" smtClean="0">
                <a:solidFill>
                  <a:schemeClr val="tx1"/>
                </a:solidFill>
              </a:rPr>
              <a:t>•  Extinction  </a:t>
            </a:r>
          </a:p>
          <a:p>
            <a:pPr marL="0" indent="0">
              <a:buFontTx/>
              <a:buNone/>
            </a:pPr>
            <a:r>
              <a:rPr lang="en-IN" altLang="en-US" sz="1600" dirty="0" smtClean="0">
                <a:solidFill>
                  <a:schemeClr val="tx1"/>
                </a:solidFill>
              </a:rPr>
              <a:t>    –  </a:t>
            </a:r>
            <a:r>
              <a:rPr lang="en-IN" altLang="en-US" sz="1600" b="1" dirty="0" smtClean="0">
                <a:solidFill>
                  <a:schemeClr val="tx1"/>
                </a:solidFill>
              </a:rPr>
              <a:t>RMI</a:t>
            </a:r>
            <a:r>
              <a:rPr lang="en-IN" altLang="en-US" sz="1600" dirty="0" smtClean="0">
                <a:solidFill>
                  <a:schemeClr val="tx1"/>
                </a:solidFill>
              </a:rPr>
              <a:t> a container image (delete image)</a:t>
            </a:r>
            <a:endParaRPr lang="en-US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0" y="198438"/>
            <a:ext cx="7315200" cy="8683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Docker Container Lifecycle ……</a:t>
            </a:r>
            <a:endParaRPr kumimoji="0" lang="en-US" altLang="en-US" sz="36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738" name="Picture 2" descr="http://blog.octo.com/wp-content/uploads/2014/01/docker-stag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5036" y="785794"/>
            <a:ext cx="4253097" cy="5000660"/>
          </a:xfrm>
          <a:prstGeom prst="rect">
            <a:avLst/>
          </a:prstGeom>
          <a:noFill/>
        </p:spPr>
      </p:pic>
      <p:pic>
        <p:nvPicPr>
          <p:cNvPr id="6" name="Picture 3" descr="C:\Users\BITS9\Desktop\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6512" y="5905522"/>
            <a:ext cx="2771775" cy="666750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1415</TotalTime>
  <Words>235</Words>
  <Application>Microsoft Office PowerPoint</Application>
  <PresentationFormat>On-screen Show (4:3)</PresentationFormat>
  <Paragraphs>61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Default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Chandra</dc:creator>
  <cp:lastModifiedBy>BITS9</cp:lastModifiedBy>
  <cp:revision>65</cp:revision>
  <dcterms:modified xsi:type="dcterms:W3CDTF">2016-01-11T09:53:03Z</dcterms:modified>
</cp:coreProperties>
</file>