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337" r:id="rId4"/>
    <p:sldId id="338" r:id="rId5"/>
    <p:sldId id="344" r:id="rId6"/>
    <p:sldId id="339" r:id="rId7"/>
    <p:sldId id="340" r:id="rId8"/>
    <p:sldId id="341" r:id="rId9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45145026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8758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RL 3.1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2881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72273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1" name="image2.png" descr="BITS_university_logo_whitevert.png"/>
          <p:cNvPicPr/>
          <p:nvPr/>
        </p:nvPicPr>
        <p:blipFill>
          <a:blip r:embed="rId3">
            <a:extLst/>
          </a:blip>
          <a:srcRect t="1" b="28591"/>
          <a:stretch>
            <a:fillRect/>
          </a:stretch>
        </p:blipFill>
        <p:spPr>
          <a:xfrm>
            <a:off x="76200" y="3352800"/>
            <a:ext cx="2057400" cy="1979615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-76200" y="5257800"/>
            <a:ext cx="2209800" cy="498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r>
              <a:rPr sz="2900" b="1" spc="-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sz="2900" spc="-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2514600" y="5359400"/>
            <a:ext cx="6019800" cy="5842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640896" indent="-183696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2pPr>
            <a:lvl3pPr marL="1085850" indent="-171450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3pPr>
            <a:lvl4pPr marL="1577338" indent="-205738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4pPr>
            <a:lvl5pPr marL="2034538" indent="-205738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2514600" y="3784600"/>
            <a:ext cx="6019800" cy="15748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4000"/>
              </a:lnSpc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6553200" y="6221730"/>
            <a:ext cx="2133600" cy="269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3276600" y="6596063"/>
            <a:ext cx="5867400" cy="23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r"/>
            <a:r>
              <a:rPr sz="11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</a:t>
            </a:r>
          </a:p>
        </p:txBody>
      </p:sp>
      <p:grpSp>
        <p:nvGrpSpPr>
          <p:cNvPr id="61" name="Group 61"/>
          <p:cNvGrpSpPr/>
          <p:nvPr/>
        </p:nvGrpSpPr>
        <p:grpSpPr>
          <a:xfrm>
            <a:off x="2084388" y="6550024"/>
            <a:ext cx="7059613" cy="49215"/>
            <a:chOff x="0" y="0"/>
            <a:chExt cx="7059612" cy="49214"/>
          </a:xfrm>
        </p:grpSpPr>
        <p:sp>
          <p:nvSpPr>
            <p:cNvPr id="58" name="Shape 58"/>
            <p:cNvSpPr/>
            <p:nvPr/>
          </p:nvSpPr>
          <p:spPr>
            <a:xfrm>
              <a:off x="2546349" y="-1"/>
              <a:ext cx="2328864" cy="49215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4824412" y="0"/>
              <a:ext cx="2235201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-1" y="-1"/>
              <a:ext cx="2581277" cy="49215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2133598" y="6553199"/>
            <a:ext cx="7010402" cy="46040"/>
            <a:chOff x="0" y="0"/>
            <a:chExt cx="7010401" cy="46039"/>
          </a:xfrm>
        </p:grpSpPr>
        <p:sp>
          <p:nvSpPr>
            <p:cNvPr id="63" name="Shape 63"/>
            <p:cNvSpPr/>
            <p:nvPr/>
          </p:nvSpPr>
          <p:spPr>
            <a:xfrm>
              <a:off x="2362200" y="-1"/>
              <a:ext cx="2328865" cy="46040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-1" y="-1"/>
              <a:ext cx="2362201" cy="46040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4681537" y="-1"/>
              <a:ext cx="2328864" cy="46040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-2" y="1295399"/>
            <a:ext cx="7010402" cy="46040"/>
            <a:chOff x="0" y="0"/>
            <a:chExt cx="7010401" cy="46039"/>
          </a:xfrm>
        </p:grpSpPr>
        <p:sp>
          <p:nvSpPr>
            <p:cNvPr id="67" name="Shape 67"/>
            <p:cNvSpPr/>
            <p:nvPr/>
          </p:nvSpPr>
          <p:spPr>
            <a:xfrm>
              <a:off x="2362200" y="-1"/>
              <a:ext cx="2328865" cy="46040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-1" y="-1"/>
              <a:ext cx="2362201" cy="46040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681537" y="-1"/>
              <a:ext cx="2328864" cy="46040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304800" y="1493837"/>
            <a:ext cx="8229600" cy="5364163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885825" indent="-428625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143000" indent="-22860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645920" indent="-274319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103120" indent="-27432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6553200" y="6221730"/>
            <a:ext cx="2133600" cy="269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0B794E-742D-4744-8B4B-F241A2DC8911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C379-C52A-4F44-8EE5-3B910F604B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7732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0B794E-742D-4744-8B4B-F241A2DC8911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C379-C52A-4F44-8EE5-3B910F604B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9864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0B794E-742D-4744-8B4B-F241A2DC8911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C379-C52A-4F44-8EE5-3B910F604B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8178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</a:rPr>
              <a:t>Pilani</a:t>
            </a:r>
            <a:endParaRPr lang="en-US" sz="1100" dirty="0" smtClean="0">
              <a:solidFill>
                <a:srgbClr val="101141"/>
              </a:solidFill>
              <a:latin typeface="Arial" charset="0"/>
            </a:endParaRPr>
          </a:p>
        </p:txBody>
      </p:sp>
      <p:grpSp>
        <p:nvGrpSpPr>
          <p:cNvPr id="2" name="Group 7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12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/>
            </a:pPr>
            <a:r>
              <a:rPr sz="2400" b="1"/>
              <a:t>Body Level One</a:t>
            </a:r>
          </a:p>
          <a:p>
            <a:pPr lvl="1">
              <a:defRPr sz="1800" b="0"/>
            </a:pPr>
            <a:r>
              <a:rPr sz="2400" b="1"/>
              <a:t>Body Level Two</a:t>
            </a:r>
          </a:p>
          <a:p>
            <a:pPr lvl="2">
              <a:defRPr sz="1800" b="0"/>
            </a:pPr>
            <a:r>
              <a:rPr sz="2400" b="1"/>
              <a:t>Body Level Three</a:t>
            </a:r>
          </a:p>
          <a:p>
            <a:pPr lvl="3">
              <a:defRPr sz="1800" b="0"/>
            </a:pPr>
            <a:r>
              <a:rPr sz="2400" b="1"/>
              <a:t>Body Level Four</a:t>
            </a:r>
          </a:p>
          <a:p>
            <a:pPr lvl="4">
              <a:defRPr sz="1800" b="0"/>
            </a:pPr>
            <a:r>
              <a:rPr sz="2400" b="1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ransition spd="med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2514600" y="4071144"/>
            <a:ext cx="6019800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sz="4400" b="1">
                <a:solidFill>
                  <a:srgbClr val="FFFFFF"/>
                </a:solidFill>
              </a:rPr>
              <a:t>Cloud Computing</a:t>
            </a:r>
          </a:p>
          <a:p>
            <a:pPr lvl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sz="2400" b="1">
                <a:solidFill>
                  <a:srgbClr val="FFFFFF"/>
                </a:solidFill>
              </a:rPr>
              <a:t>SEWP ZG527</a:t>
            </a:r>
          </a:p>
        </p:txBody>
      </p:sp>
      <p:sp>
        <p:nvSpPr>
          <p:cNvPr id="77" name="Shape 77"/>
          <p:cNvSpPr/>
          <p:nvPr/>
        </p:nvSpPr>
        <p:spPr>
          <a:xfrm>
            <a:off x="-228600" y="6096000"/>
            <a:ext cx="426720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endParaRPr sz="2800" b="1">
              <a:solidFill>
                <a:srgbClr val="FFFF00"/>
              </a:solidFill>
            </a:endParaRPr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xfrm>
            <a:off x="6553200" y="6037580"/>
            <a:ext cx="2133600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1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714620"/>
            <a:ext cx="7772400" cy="1470025"/>
          </a:xfrm>
        </p:spPr>
        <p:txBody>
          <a:bodyPr/>
          <a:lstStyle/>
          <a:p>
            <a:r>
              <a:rPr lang="en-US" dirty="0" err="1" smtClean="0"/>
              <a:t>IaaS</a:t>
            </a:r>
            <a:endParaRPr lang="en-US" dirty="0"/>
          </a:p>
        </p:txBody>
      </p:sp>
      <p:pic>
        <p:nvPicPr>
          <p:cNvPr id="5" name="Picture 16" descr="Image result for cartoon ma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40481" y="4429132"/>
            <a:ext cx="1132113" cy="204729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857752" y="5143512"/>
            <a:ext cx="285430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Calligraphy" pitchFamily="66" charset="0"/>
                <a:sym typeface="Calibri"/>
              </a:rPr>
              <a:t>Really, what is </a:t>
            </a:r>
            <a:r>
              <a:rPr kumimoji="0" lang="en-I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Calligraphy" pitchFamily="66" charset="0"/>
                <a:sym typeface="Calibri"/>
              </a:rPr>
              <a:t>iaas</a:t>
            </a:r>
            <a:r>
              <a:rPr kumimoji="0" lang="en-I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Calligraphy" pitchFamily="66" charset="0"/>
                <a:sym typeface="Calibri"/>
              </a:rPr>
              <a:t>???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Calligraphy" pitchFamily="66" charset="0"/>
              <a:sym typeface="Calibri"/>
            </a:endParaRPr>
          </a:p>
        </p:txBody>
      </p:sp>
      <p:pic>
        <p:nvPicPr>
          <p:cNvPr id="7" name="Picture 18" descr="Image result for cartoon wise ma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1571604" y="2285992"/>
            <a:ext cx="1142976" cy="14858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497407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                                        Yes, Yes, </a:t>
            </a:r>
            <a:r>
              <a:rPr lang="en-IN" dirty="0" err="1" smtClean="0"/>
              <a:t>IaaS</a:t>
            </a:r>
            <a:r>
              <a:rPr lang="en-IN" dirty="0" smtClean="0"/>
              <a:t>, </a:t>
            </a:r>
            <a:r>
              <a:rPr lang="en-IN" dirty="0" err="1" smtClean="0"/>
              <a:t>PaaS</a:t>
            </a:r>
            <a:r>
              <a:rPr lang="en-IN" dirty="0" smtClean="0"/>
              <a:t> and </a:t>
            </a:r>
            <a:r>
              <a:rPr lang="en-IN" dirty="0" err="1" smtClean="0"/>
              <a:t>SaaS</a:t>
            </a:r>
            <a:endParaRPr lang="en-IN" dirty="0" smtClean="0"/>
          </a:p>
          <a:p>
            <a:r>
              <a:rPr lang="en-IN" dirty="0" smtClean="0"/>
              <a:t>          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176358" y="214290"/>
            <a:ext cx="6324600" cy="1143000"/>
          </a:xfrm>
        </p:spPr>
        <p:txBody>
          <a:bodyPr/>
          <a:lstStyle/>
          <a:p>
            <a:r>
              <a:rPr lang="en-IN" dirty="0" smtClean="0"/>
              <a:t>heard of 3 models of Cloud Computing?</a:t>
            </a:r>
            <a:endParaRPr lang="en-IN" dirty="0"/>
          </a:p>
        </p:txBody>
      </p:sp>
      <p:pic>
        <p:nvPicPr>
          <p:cNvPr id="5" name="Picture 18" descr="Image result for cartoon wise m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0" y="0"/>
            <a:ext cx="1044075" cy="1357322"/>
          </a:xfrm>
          <a:prstGeom prst="rect">
            <a:avLst/>
          </a:prstGeom>
          <a:noFill/>
        </p:spPr>
      </p:pic>
      <p:pic>
        <p:nvPicPr>
          <p:cNvPr id="6" name="Picture 16" descr="Image result for cartoon ma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86776" y="1142984"/>
            <a:ext cx="579060" cy="1047164"/>
          </a:xfrm>
          <a:prstGeom prst="rect">
            <a:avLst/>
          </a:prstGeom>
          <a:noFill/>
        </p:spPr>
      </p:pic>
      <p:pic>
        <p:nvPicPr>
          <p:cNvPr id="1028" name="Picture 4" descr="http://filiph.net/slides/idf-cloud/src/iaas-paas-saa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400000">
            <a:off x="5309381" y="3048812"/>
            <a:ext cx="4643471" cy="2403456"/>
          </a:xfrm>
          <a:prstGeom prst="rect">
            <a:avLst/>
          </a:prstGeom>
          <a:noFill/>
        </p:spPr>
      </p:pic>
      <p:pic>
        <p:nvPicPr>
          <p:cNvPr id="1036" name="Picture 12" descr="http://www.firstattribute.com/media/221632/cloud-software-comparison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5574" y="1928802"/>
            <a:ext cx="6345252" cy="4572032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839200" cy="4935559"/>
          </a:xfrm>
        </p:spPr>
        <p:txBody>
          <a:bodyPr>
            <a:normAutofit fontScale="85000" lnSpcReduction="20000"/>
          </a:bodyPr>
          <a:lstStyle/>
          <a:p>
            <a:pPr fontAlgn="base">
              <a:buFont typeface="Arial" pitchFamily="34" charset="0"/>
              <a:buChar char="•"/>
            </a:pPr>
            <a:r>
              <a:rPr lang="en-IN" dirty="0" err="1" smtClean="0"/>
              <a:t>Cloudbursting</a:t>
            </a:r>
            <a:r>
              <a:rPr lang="en-IN" dirty="0" smtClean="0"/>
              <a:t>: The process of off-loading tasks to the cloud during times when the most compute resources are needed</a:t>
            </a:r>
          </a:p>
          <a:p>
            <a:pPr fontAlgn="base">
              <a:buFont typeface="Arial" pitchFamily="34" charset="0"/>
              <a:buChar char="•"/>
            </a:pPr>
            <a:endParaRPr lang="en-IN" dirty="0" smtClean="0"/>
          </a:p>
          <a:p>
            <a:pPr fontAlgn="base">
              <a:buFont typeface="Arial" pitchFamily="34" charset="0"/>
              <a:buChar char="•"/>
            </a:pPr>
            <a:endParaRPr lang="en-IN" dirty="0" smtClean="0"/>
          </a:p>
          <a:p>
            <a:pPr fontAlgn="base">
              <a:buFont typeface="Arial" pitchFamily="34" charset="0"/>
              <a:buChar char="•"/>
            </a:pPr>
            <a:endParaRPr lang="en-IN" dirty="0" smtClean="0"/>
          </a:p>
          <a:p>
            <a:pPr fontAlgn="base">
              <a:buFont typeface="Arial" pitchFamily="34" charset="0"/>
              <a:buChar char="•"/>
            </a:pPr>
            <a:endParaRPr lang="en-IN" dirty="0" smtClean="0"/>
          </a:p>
          <a:p>
            <a:pPr fontAlgn="base">
              <a:buFont typeface="Arial" pitchFamily="34" charset="0"/>
              <a:buChar char="•"/>
            </a:pPr>
            <a:endParaRPr lang="en-IN" dirty="0" smtClean="0"/>
          </a:p>
          <a:p>
            <a:pPr fontAlgn="base">
              <a:buFont typeface="Arial" pitchFamily="34" charset="0"/>
              <a:buChar char="•"/>
            </a:pPr>
            <a:r>
              <a:rPr lang="en-IN" dirty="0" smtClean="0"/>
              <a:t>Multi-tenant computing</a:t>
            </a:r>
          </a:p>
          <a:p>
            <a:pPr fontAlgn="base"/>
            <a:endParaRPr lang="en-IN" dirty="0" smtClean="0"/>
          </a:p>
          <a:p>
            <a:pPr fontAlgn="base">
              <a:buFont typeface="Arial" pitchFamily="34" charset="0"/>
              <a:buChar char="•"/>
            </a:pPr>
            <a:endParaRPr lang="en-IN" dirty="0" smtClean="0"/>
          </a:p>
          <a:p>
            <a:pPr fontAlgn="base">
              <a:buFont typeface="Arial" pitchFamily="34" charset="0"/>
              <a:buChar char="•"/>
            </a:pPr>
            <a:endParaRPr lang="en-IN" dirty="0" smtClean="0"/>
          </a:p>
          <a:p>
            <a:pPr fontAlgn="base">
              <a:buFont typeface="Arial" pitchFamily="34" charset="0"/>
              <a:buChar char="•"/>
            </a:pPr>
            <a:r>
              <a:rPr lang="en-IN" dirty="0" smtClean="0"/>
              <a:t>Resource pooling: </a:t>
            </a:r>
            <a:r>
              <a:rPr lang="en-IN" b="1" dirty="0" smtClean="0"/>
              <a:t>Pooling</a:t>
            </a:r>
            <a:r>
              <a:rPr lang="en-IN" dirty="0" smtClean="0"/>
              <a:t> is a resource management term that refers to the grouping together of resources (compute(</a:t>
            </a:r>
            <a:r>
              <a:rPr lang="en-IN" dirty="0" err="1" smtClean="0"/>
              <a:t>cpu</a:t>
            </a:r>
            <a:r>
              <a:rPr lang="en-IN" dirty="0" smtClean="0"/>
              <a:t>), network(bandwidth), storage) for the purposes of </a:t>
            </a:r>
            <a:r>
              <a:rPr lang="en-IN" b="1" i="1" dirty="0" smtClean="0"/>
              <a:t>maximizing advantage</a:t>
            </a:r>
            <a:r>
              <a:rPr lang="en-IN" dirty="0" smtClean="0"/>
              <a:t> and/or </a:t>
            </a:r>
            <a:r>
              <a:rPr lang="en-IN" b="1" i="1" dirty="0" smtClean="0"/>
              <a:t>minimizing risk</a:t>
            </a:r>
            <a:r>
              <a:rPr lang="en-IN" dirty="0" smtClean="0"/>
              <a:t> to the users</a:t>
            </a:r>
          </a:p>
          <a:p>
            <a:pPr fontAlgn="base">
              <a:buFont typeface="Arial" pitchFamily="34" charset="0"/>
              <a:buChar char="•"/>
            </a:pPr>
            <a:r>
              <a:rPr lang="en-IN" dirty="0" smtClean="0"/>
              <a:t>Hypervisor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dirty="0" smtClean="0"/>
              <a:t>Key concepts of </a:t>
            </a:r>
            <a:r>
              <a:rPr lang="en-IN" b="0" dirty="0" err="1" smtClean="0"/>
              <a:t>IaaS</a:t>
            </a:r>
            <a:endParaRPr lang="en-IN" dirty="0"/>
          </a:p>
        </p:txBody>
      </p:sp>
      <p:pic>
        <p:nvPicPr>
          <p:cNvPr id="45060" name="Picture 4" descr="http://www.jesusgilhernandez.com/wp-content/uploads/2012/12/singletenant-multitena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2909895"/>
            <a:ext cx="4781550" cy="17335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4195762" cy="4525963"/>
          </a:xfrm>
        </p:spPr>
        <p:txBody>
          <a:bodyPr>
            <a:normAutofit fontScale="92500"/>
          </a:bodyPr>
          <a:lstStyle/>
          <a:p>
            <a:r>
              <a:rPr lang="en-IN" sz="3200" dirty="0" smtClean="0"/>
              <a:t>Elasticity:</a:t>
            </a:r>
          </a:p>
          <a:p>
            <a:r>
              <a:rPr lang="en-IN" sz="2000" dirty="0" smtClean="0"/>
              <a:t>Wikipedia: “In </a:t>
            </a:r>
            <a:r>
              <a:rPr lang="en-IN" sz="2000" b="1" dirty="0" smtClean="0"/>
              <a:t>cloud</a:t>
            </a:r>
            <a:r>
              <a:rPr lang="en-IN" sz="2000" dirty="0" smtClean="0"/>
              <a:t> computing, </a:t>
            </a:r>
            <a:r>
              <a:rPr lang="en-IN" sz="2000" b="1" dirty="0" smtClean="0"/>
              <a:t>elasticity</a:t>
            </a:r>
            <a:r>
              <a:rPr lang="en-IN" sz="2000" dirty="0" smtClean="0"/>
              <a:t> is defined as the degree to which a system (or a particular </a:t>
            </a:r>
            <a:r>
              <a:rPr lang="en-IN" sz="2000" b="1" dirty="0" smtClean="0"/>
              <a:t>cloud</a:t>
            </a:r>
            <a:r>
              <a:rPr lang="en-IN" sz="2000" dirty="0" smtClean="0"/>
              <a:t> layer) autonomously adapts its capacity to workload over time”</a:t>
            </a:r>
          </a:p>
          <a:p>
            <a:r>
              <a:rPr lang="en-IN" sz="2000" dirty="0" smtClean="0"/>
              <a:t>OR simply put “Ability of a system to </a:t>
            </a:r>
            <a:r>
              <a:rPr lang="en-IN" sz="2000" b="1" dirty="0" smtClean="0"/>
              <a:t>expand</a:t>
            </a:r>
            <a:r>
              <a:rPr lang="en-IN" sz="2000" dirty="0" smtClean="0"/>
              <a:t> or </a:t>
            </a:r>
            <a:r>
              <a:rPr lang="en-IN" sz="2000" b="1" dirty="0" smtClean="0"/>
              <a:t>contract</a:t>
            </a:r>
            <a:r>
              <a:rPr lang="en-IN" sz="2000" dirty="0" smtClean="0"/>
              <a:t> its  dedicated resources to meet the demand”</a:t>
            </a:r>
          </a:p>
          <a:p>
            <a:endParaRPr lang="en-IN" dirty="0" smtClean="0"/>
          </a:p>
          <a:p>
            <a:r>
              <a:rPr lang="en-IN" dirty="0" smtClean="0"/>
              <a:t>&amp;</a:t>
            </a:r>
          </a:p>
          <a:p>
            <a:pPr marL="342900" lvl="2" indent="-342900" algn="l" rtl="0">
              <a:spcBef>
                <a:spcPct val="20000"/>
              </a:spcBef>
              <a:buClr>
                <a:srgbClr val="101141"/>
              </a:buClr>
              <a:buSzTx/>
              <a:buNone/>
            </a:pPr>
            <a:r>
              <a:rPr lang="en-IN" dirty="0" smtClean="0"/>
              <a:t>Virtualization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Two primary facets that make </a:t>
            </a:r>
            <a:r>
              <a:rPr lang="en-IN" dirty="0" err="1" smtClean="0"/>
              <a:t>IaaS</a:t>
            </a:r>
            <a:r>
              <a:rPr lang="en-IN" dirty="0" smtClean="0"/>
              <a:t> special</a:t>
            </a:r>
            <a:endParaRPr lang="en-IN" dirty="0"/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2786058"/>
            <a:ext cx="4714876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 businesses, the greatest value of </a:t>
            </a:r>
            <a:r>
              <a:rPr lang="en-IN" dirty="0" err="1" smtClean="0"/>
              <a:t>IaaS</a:t>
            </a:r>
            <a:r>
              <a:rPr lang="en-IN" dirty="0" smtClean="0"/>
              <a:t> is through a concept known as </a:t>
            </a:r>
            <a:r>
              <a:rPr lang="en-IN" i="1" dirty="0" err="1" smtClean="0"/>
              <a:t>cloudbursting</a:t>
            </a:r>
            <a:r>
              <a:rPr lang="en-IN" dirty="0" smtClean="0"/>
              <a:t>—the process of off-loading tasks to the cloud during times when the most compute resources are needed.</a:t>
            </a:r>
          </a:p>
          <a:p>
            <a:r>
              <a:rPr lang="en-IN" dirty="0" smtClean="0"/>
              <a:t>To take advantage of </a:t>
            </a:r>
            <a:r>
              <a:rPr lang="en-IN" dirty="0" err="1" smtClean="0"/>
              <a:t>IaaS</a:t>
            </a:r>
            <a:r>
              <a:rPr lang="en-IN" dirty="0" smtClean="0"/>
              <a:t> in this capacity, IT departments must be able to build and implement the software that handles the ability to re-allocate processes to an </a:t>
            </a:r>
            <a:r>
              <a:rPr lang="en-IN" dirty="0" err="1" smtClean="0"/>
              <a:t>IaaS</a:t>
            </a:r>
            <a:r>
              <a:rPr lang="en-IN" dirty="0" smtClean="0"/>
              <a:t> cloud.</a:t>
            </a:r>
          </a:p>
          <a:p>
            <a:r>
              <a:rPr lang="en-IN" dirty="0" smtClean="0"/>
              <a:t>There are four important considerations to build and implement software that can manage such reallocation processes.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The value of </a:t>
            </a:r>
            <a:r>
              <a:rPr lang="en-IN" dirty="0" err="1" smtClean="0"/>
              <a:t>IaaS</a:t>
            </a:r>
            <a:endParaRPr lang="en-IN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Developing for a specific vendor's proprietary </a:t>
            </a:r>
            <a:r>
              <a:rPr lang="en-IN" dirty="0" err="1" smtClean="0"/>
              <a:t>IaaS</a:t>
            </a:r>
            <a:r>
              <a:rPr lang="en-IN" dirty="0" smtClean="0"/>
              <a:t> could prove to be a costly mistake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The complexity of well-written resource allocation software is significant and do not come cheap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What will you be sending off to be processed in the cloud? Sending data such as personal identities, financial information, and health care data put an organization's compliance at risk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Understand the dangers of shipping off processes that are critical to the day-to-day operation of the business. 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sz="1200" dirty="0" smtClean="0"/>
              <a:t>http://www.ibm.com/developerworks/cloud/library/cl-cloudservices1iaas/</a:t>
            </a:r>
            <a:endParaRPr lang="en-IN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4 considerations: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0178" name="Picture 2" descr="http://www.gregarnette.com/wp-content/uploads/2011/10/iaas-versus-paas-decision-tre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85793"/>
            <a:ext cx="8643998" cy="5433065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226</Words>
  <Application>Microsoft Office PowerPoint</Application>
  <PresentationFormat>On-screen Show (4:3)</PresentationFormat>
  <Paragraphs>40</Paragraphs>
  <Slides>8</Slides>
  <Notes>3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</vt:lpstr>
      <vt:lpstr>Slide 1</vt:lpstr>
      <vt:lpstr>IaaS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Chandra</dc:creator>
  <cp:lastModifiedBy>BITS9</cp:lastModifiedBy>
  <cp:revision>90</cp:revision>
  <dcterms:modified xsi:type="dcterms:W3CDTF">2016-01-11T09:54:14Z</dcterms:modified>
</cp:coreProperties>
</file>