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37" r:id="rId4"/>
    <p:sldId id="352" r:id="rId5"/>
    <p:sldId id="353" r:id="rId6"/>
    <p:sldId id="354" r:id="rId7"/>
    <p:sldId id="357" r:id="rId8"/>
    <p:sldId id="358" r:id="rId9"/>
    <p:sldId id="359" r:id="rId10"/>
    <p:sldId id="361" r:id="rId11"/>
    <p:sldId id="363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3" r:id="rId20"/>
    <p:sldId id="374" r:id="rId21"/>
    <p:sldId id="375" r:id="rId22"/>
    <p:sldId id="377" r:id="rId23"/>
    <p:sldId id="378" r:id="rId24"/>
    <p:sldId id="380" r:id="rId2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476477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RL 3.3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16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67728" cy="45259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IN" sz="2450" dirty="0" smtClean="0">
                <a:latin typeface="Arial" pitchFamily="34" charset="0"/>
                <a:cs typeface="Arial" pitchFamily="34" charset="0"/>
              </a:rPr>
              <a:t>It provides discovery, registration and delivery services for disk and server images.</a:t>
            </a:r>
            <a:br>
              <a:rPr lang="en-IN" sz="2450" dirty="0" smtClean="0">
                <a:latin typeface="Arial" pitchFamily="34" charset="0"/>
                <a:cs typeface="Arial" pitchFamily="34" charset="0"/>
              </a:rPr>
            </a:br>
            <a:r>
              <a:rPr lang="en-IN" sz="2450" dirty="0" smtClean="0">
                <a:latin typeface="Arial" pitchFamily="34" charset="0"/>
                <a:cs typeface="Arial" pitchFamily="34" charset="0"/>
              </a:rPr>
              <a:t>List of processes and their functions:</a:t>
            </a:r>
          </a:p>
          <a:p>
            <a:pPr>
              <a:defRPr/>
            </a:pPr>
            <a:r>
              <a:rPr lang="en-IN" sz="2450" b="1" i="1" dirty="0" smtClean="0">
                <a:latin typeface="Arial" pitchFamily="34" charset="0"/>
                <a:cs typeface="Arial" pitchFamily="34" charset="0"/>
              </a:rPr>
              <a:t>glance-</a:t>
            </a:r>
            <a:r>
              <a:rPr lang="en-IN" sz="2450" b="1" i="1" dirty="0" err="1" smtClean="0">
                <a:latin typeface="Arial" pitchFamily="34" charset="0"/>
                <a:cs typeface="Arial" pitchFamily="34" charset="0"/>
              </a:rPr>
              <a:t>api</a:t>
            </a:r>
            <a:r>
              <a:rPr lang="en-IN" sz="2450" b="1" i="1" dirty="0" smtClean="0">
                <a:latin typeface="Arial" pitchFamily="34" charset="0"/>
                <a:cs typeface="Arial" pitchFamily="34" charset="0"/>
              </a:rPr>
              <a:t> :  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en-IN" sz="2450" i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accepts Image API calls for image discovery, image retrieval and image storage.</a:t>
            </a:r>
          </a:p>
          <a:p>
            <a:pPr>
              <a:defRPr/>
            </a:pPr>
            <a:r>
              <a:rPr lang="en-IN" sz="2450" b="1" i="1" dirty="0" smtClean="0">
                <a:latin typeface="Arial" pitchFamily="34" charset="0"/>
                <a:cs typeface="Arial" pitchFamily="34" charset="0"/>
              </a:rPr>
              <a:t>glance-registry :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 it stores, processes and retrieves metadata about images (size, type, etc.).</a:t>
            </a:r>
          </a:p>
          <a:p>
            <a:pPr>
              <a:defRPr/>
            </a:pPr>
            <a:r>
              <a:rPr lang="en-IN" sz="2450" b="1" i="1" dirty="0" smtClean="0">
                <a:latin typeface="Arial" pitchFamily="34" charset="0"/>
                <a:cs typeface="Arial" pitchFamily="34" charset="0"/>
              </a:rPr>
              <a:t>glance database :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 A database to </a:t>
            </a:r>
          </a:p>
          <a:p>
            <a:pPr>
              <a:defRPr/>
            </a:pPr>
            <a:r>
              <a:rPr lang="en-IN" sz="2450" dirty="0" smtClean="0"/>
              <a:t>	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store the image metadata.</a:t>
            </a:r>
          </a:p>
          <a:p>
            <a:pPr>
              <a:defRPr/>
            </a:pPr>
            <a:r>
              <a:rPr lang="en-IN" sz="245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450" b="1" i="1" dirty="0" smtClean="0">
                <a:latin typeface="Arial" pitchFamily="34" charset="0"/>
                <a:cs typeface="Arial" pitchFamily="34" charset="0"/>
              </a:rPr>
              <a:t>storage repository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 for the actual</a:t>
            </a:r>
          </a:p>
          <a:p>
            <a:pPr>
              <a:defRPr/>
            </a:pPr>
            <a:r>
              <a:rPr lang="en-IN" sz="2450" dirty="0" smtClean="0"/>
              <a:t>	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 image files. Glance supports </a:t>
            </a:r>
          </a:p>
          <a:p>
            <a:pPr>
              <a:defRPr/>
            </a:pPr>
            <a:r>
              <a:rPr lang="en-IN" sz="2450" dirty="0" smtClean="0"/>
              <a:t>	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normal file-systems, Amazon S3, </a:t>
            </a:r>
          </a:p>
          <a:p>
            <a:pPr>
              <a:defRPr/>
            </a:pPr>
            <a:r>
              <a:rPr lang="en-IN" sz="2450" dirty="0" smtClean="0"/>
              <a:t>	</a:t>
            </a:r>
            <a:r>
              <a:rPr lang="en-IN" sz="2450" dirty="0" smtClean="0">
                <a:latin typeface="Arial" pitchFamily="34" charset="0"/>
                <a:cs typeface="Arial" pitchFamily="34" charset="0"/>
              </a:rPr>
              <a:t>and Swift.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Glance – Image Store</a:t>
            </a:r>
            <a:endParaRPr lang="en-IN" dirty="0"/>
          </a:p>
        </p:txBody>
      </p:sp>
      <p:pic>
        <p:nvPicPr>
          <p:cNvPr id="5" name="Picture 2" descr="gl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017" y="3429000"/>
            <a:ext cx="367498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It provides virtual servers upon demand. Nova is the most complicated and distributed component of OpenStack. A large number of processes cooperate to turn end user API requests into running virtual machines.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Nova – Compute</a:t>
            </a:r>
            <a:endParaRPr lang="en-IN" dirty="0"/>
          </a:p>
        </p:txBody>
      </p:sp>
      <p:pic>
        <p:nvPicPr>
          <p:cNvPr id="27652" name="Picture 2" descr="nova-compu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7181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smtClean="0"/>
              <a:t>nova-api</a:t>
            </a:r>
            <a:r>
              <a:rPr lang="en-IN" b="1" smtClean="0"/>
              <a:t> :</a:t>
            </a:r>
            <a:r>
              <a:rPr lang="en-IN" smtClean="0"/>
              <a:t> it’s  a RESTful API web service which accepts incoming commands to interact with the OpenStack cloud. </a:t>
            </a:r>
          </a:p>
          <a:p>
            <a:r>
              <a:rPr lang="en-IN" b="1" i="1" smtClean="0"/>
              <a:t>nova-compute</a:t>
            </a:r>
            <a:r>
              <a:rPr lang="en-IN" b="1" smtClean="0"/>
              <a:t>:</a:t>
            </a:r>
            <a:r>
              <a:rPr lang="en-IN" smtClean="0"/>
              <a:t> it’s a worker daemon which creates and terminates virtual machine instances via Hypervisor’s APIs . </a:t>
            </a:r>
          </a:p>
          <a:p>
            <a:r>
              <a:rPr lang="en-IN" b="1" i="1" smtClean="0"/>
              <a:t>nova-scheduler:</a:t>
            </a:r>
            <a:r>
              <a:rPr lang="en-IN" smtClean="0"/>
              <a:t>  it takes a request from the queue and determines which compute server host it should run on. </a:t>
            </a:r>
          </a:p>
          <a:p>
            <a:r>
              <a:rPr lang="en-IN" b="1" i="1" smtClean="0"/>
              <a:t>nova-conductor:</a:t>
            </a:r>
            <a:r>
              <a:rPr lang="en-IN" smtClean="0"/>
              <a:t> It  provides services for nova-compute, such as completing database updates and handling long-running tasks.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Nova – Compute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smtClean="0"/>
              <a:t>nova database:</a:t>
            </a:r>
            <a:r>
              <a:rPr lang="en-IN" b="1" smtClean="0"/>
              <a:t> </a:t>
            </a:r>
            <a:r>
              <a:rPr lang="en-IN" smtClean="0"/>
              <a:t>It stores most of the build-time and run-time state for a cloud infrastructure. </a:t>
            </a:r>
          </a:p>
          <a:p>
            <a:r>
              <a:rPr lang="en-IN" smtClean="0"/>
              <a:t>The</a:t>
            </a:r>
            <a:r>
              <a:rPr lang="en-IN" b="1" i="1" smtClean="0"/>
              <a:t> queue</a:t>
            </a:r>
            <a:r>
              <a:rPr lang="en-IN" smtClean="0"/>
              <a:t> provides a central hub for passing messages between daemons. This is usually implemented with RabbitMQ. </a:t>
            </a:r>
          </a:p>
          <a:p>
            <a:r>
              <a:rPr lang="en-IN" smtClean="0"/>
              <a:t>Nova also provides console services to allow end users to access their virtual instance’s console through a proxy. This involves several daemons (</a:t>
            </a:r>
            <a:r>
              <a:rPr lang="en-IN" b="1" i="1" smtClean="0"/>
              <a:t>nova-console, nova-novncproxy </a:t>
            </a:r>
            <a:r>
              <a:rPr lang="en-IN" i="1" smtClean="0"/>
              <a:t>and</a:t>
            </a:r>
            <a:r>
              <a:rPr lang="en-IN" b="1" i="1" smtClean="0"/>
              <a:t> nova-consoleauth</a:t>
            </a:r>
            <a:r>
              <a:rPr lang="en-IN" smtClean="0"/>
              <a:t>). </a:t>
            </a:r>
          </a:p>
          <a:p>
            <a:endParaRPr lang="en-IN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Nova – Compute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smtClean="0"/>
              <a:t>nova-network :</a:t>
            </a:r>
            <a:r>
              <a:rPr lang="en-IN" smtClean="0"/>
              <a:t> it’s a worker daemon very similar to nova-compute. It accepts networking tasks from the queue and then performs tasks to manipulate the network (such as setting up bridging interfaces or changing iptables rules). This functionality is being migrated to </a:t>
            </a:r>
            <a:r>
              <a:rPr lang="en-IN" b="1" smtClean="0"/>
              <a:t>Quantum</a:t>
            </a:r>
            <a:r>
              <a:rPr lang="en-IN" smtClean="0"/>
              <a:t>, a separate OpenStack service. </a:t>
            </a:r>
          </a:p>
          <a:p>
            <a:r>
              <a:rPr lang="en-IN" b="1" i="1" smtClean="0"/>
              <a:t>nova-volume :</a:t>
            </a:r>
            <a:r>
              <a:rPr lang="en-IN" b="1" smtClean="0"/>
              <a:t> </a:t>
            </a:r>
            <a:r>
              <a:rPr lang="en-IN" smtClean="0"/>
              <a:t>Manages creation, attaching and detaching of persistent volumes to compute instances. This functionality is being migrated to Cinder, a separate OpenStack service.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Nova – Compute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Cinder allows block devices to be exposed and connected to compute instances for expanded storage &amp; better performance.</a:t>
            </a:r>
          </a:p>
          <a:p>
            <a:endParaRPr lang="en-IN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Cinder – Block Storage</a:t>
            </a:r>
            <a:endParaRPr lang="en-IN" dirty="0"/>
          </a:p>
        </p:txBody>
      </p:sp>
      <p:pic>
        <p:nvPicPr>
          <p:cNvPr id="32772" name="Picture 2" descr="c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080" y="2500306"/>
            <a:ext cx="350520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053150" cy="4525963"/>
          </a:xfrm>
        </p:spPr>
        <p:txBody>
          <a:bodyPr/>
          <a:lstStyle/>
          <a:p>
            <a:r>
              <a:rPr lang="en-IN" sz="2500" dirty="0" smtClean="0"/>
              <a:t>Object store allows you to store or retrieve files. It provides a fully distributed, API-accessible storage platform that can be integrated directly into applications or used for backup, archiving and data retention.</a:t>
            </a:r>
          </a:p>
          <a:p>
            <a:r>
              <a:rPr lang="en-IN" sz="2500" i="1" dirty="0" smtClean="0"/>
              <a:t>Note :</a:t>
            </a:r>
            <a:r>
              <a:rPr lang="en-IN" sz="2500" dirty="0" smtClean="0"/>
              <a:t> Object Storage is not a traditional file system, but rather a distributed storage system for static data such as virtual machine images, photo storage, email storage, backups and archives.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Swift – Object Storage</a:t>
            </a:r>
            <a:endParaRPr lang="en-IN" dirty="0"/>
          </a:p>
        </p:txBody>
      </p:sp>
      <p:pic>
        <p:nvPicPr>
          <p:cNvPr id="33796" name="Picture 2" descr="object st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1" y="914400"/>
            <a:ext cx="242886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docs.openstack.org/havana/install-guide/install/apt/content/figures/1/figures/openstack_havana_conceptual_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0" y="0"/>
            <a:ext cx="4057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OpenStack conceptual architecture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4" name="Picture 2" descr="http://docs.openstack.org/training-guides/content/figures/5/figures/image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892" name="Title 1"/>
          <p:cNvSpPr txBox="1">
            <a:spLocks/>
          </p:cNvSpPr>
          <p:nvPr/>
        </p:nvSpPr>
        <p:spPr bwMode="auto">
          <a:xfrm>
            <a:off x="1295400" y="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000" b="1">
                <a:latin typeface="Lucida Sans Unicode" pitchFamily="34" charset="0"/>
              </a:rPr>
              <a:t>Networking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352800"/>
            <a:ext cx="25146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There are two networks :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Internal or Management network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External or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 Internet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  network</a:t>
            </a:r>
          </a:p>
        </p:txBody>
      </p:sp>
      <p:pic>
        <p:nvPicPr>
          <p:cNvPr id="37894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5903913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IaaS</a:t>
            </a:r>
            <a:endParaRPr lang="en-US" dirty="0"/>
          </a:p>
        </p:txBody>
      </p:sp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57752" y="5143512"/>
            <a:ext cx="28543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Really, what is </a:t>
            </a:r>
            <a:r>
              <a:rPr kumimoji="0" lang="en-I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iaas</a:t>
            </a: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???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457200" y="1557338"/>
            <a:ext cx="8001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1"/>
              <a:t>INTERNAL / MANAGEMENT NETWORK: </a:t>
            </a:r>
            <a:br>
              <a:rPr lang="en-US" sz="2400" b="1"/>
            </a:br>
            <a:r>
              <a:rPr lang="en-US"/>
              <a:t/>
            </a:r>
            <a:br>
              <a:rPr lang="en-US"/>
            </a:br>
            <a:r>
              <a:rPr lang="en-US">
                <a:sym typeface="Wingdings" pitchFamily="2" charset="2"/>
              </a:rPr>
              <a:t> </a:t>
            </a:r>
            <a:r>
              <a:rPr lang="en-US"/>
              <a:t>This network is present for internal connection between the machines. </a:t>
            </a:r>
            <a:br>
              <a:rPr lang="en-US"/>
            </a:br>
            <a:r>
              <a:rPr lang="en-US">
                <a:sym typeface="Wingdings" pitchFamily="2" charset="2"/>
              </a:rPr>
              <a:t> </a:t>
            </a:r>
            <a:r>
              <a:rPr lang="en-US"/>
              <a:t>The IP addresses for the network must be reachable only by the admin. 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533400" y="3767138"/>
            <a:ext cx="76962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2.  INTERNET / EXTERNAL NETWORK : </a:t>
            </a:r>
            <a:r>
              <a:rPr lang="en-US"/>
              <a:t/>
            </a:r>
            <a:br>
              <a:rPr lang="en-US"/>
            </a:br>
            <a:r>
              <a:rPr lang="en-US"/>
              <a:t>   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provides the VMs with internet access in some scenarios. </a:t>
            </a:r>
            <a:br>
              <a:rPr lang="en-US"/>
            </a:br>
            <a:r>
              <a:rPr lang="en-US"/>
              <a:t>   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The IP addresses are reachable by anyone on the internet.</a:t>
            </a:r>
          </a:p>
          <a:p>
            <a:endParaRPr lang="en-US"/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1752600" y="5334000"/>
            <a:ext cx="7391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/>
              <a:t>Note the IP addresses of the two networks. They are </a:t>
            </a:r>
            <a:r>
              <a:rPr lang="en-US" b="1"/>
              <a:t>different.</a:t>
            </a:r>
            <a:r>
              <a:rPr lang="en-US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The networks </a:t>
            </a:r>
            <a:r>
              <a:rPr lang="en-US" b="1"/>
              <a:t>must </a:t>
            </a:r>
            <a:r>
              <a:rPr lang="en-US"/>
              <a:t>be different from each other.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They are </a:t>
            </a:r>
            <a:r>
              <a:rPr lang="en-US" b="1"/>
              <a:t>isolated </a:t>
            </a:r>
            <a:r>
              <a:rPr lang="en-US"/>
              <a:t>from one another.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940" name="Title 1"/>
          <p:cNvSpPr txBox="1">
            <a:spLocks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latin typeface="Lucida Sans Unicode" pitchFamily="34" charset="0"/>
              </a:rPr>
              <a:t>REASONS FOR CHOOSING THIS ARCHITECTURE</a:t>
            </a: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685800" y="1524000"/>
            <a:ext cx="7239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Lucida Sans Unicode" pitchFamily="34" charset="0"/>
              <a:buAutoNum type="arabicPeriod"/>
            </a:pPr>
            <a:r>
              <a:rPr lang="en-US" sz="4000"/>
              <a:t>Clarity</a:t>
            </a:r>
          </a:p>
          <a:p>
            <a:pPr marL="342900" indent="-342900">
              <a:buFont typeface="Lucida Sans Unicode" pitchFamily="34" charset="0"/>
              <a:buAutoNum type="arabicPeriod"/>
            </a:pPr>
            <a:r>
              <a:rPr lang="en-US" sz="4000"/>
              <a:t>Clear demarcation of roles</a:t>
            </a:r>
          </a:p>
          <a:p>
            <a:pPr marL="342900" indent="-342900">
              <a:buFont typeface="Lucida Sans Unicode" pitchFamily="34" charset="0"/>
              <a:buAutoNum type="arabicPeriod"/>
            </a:pPr>
            <a:r>
              <a:rPr lang="en-US" sz="4000"/>
              <a:t>Ease of debugging</a:t>
            </a:r>
          </a:p>
          <a:p>
            <a:pPr marL="342900" indent="-342900">
              <a:buFont typeface="Lucida Sans Unicode" pitchFamily="34" charset="0"/>
              <a:buAutoNum type="arabicPeriod"/>
            </a:pPr>
            <a:r>
              <a:rPr lang="en-US" sz="4000"/>
              <a:t>Easy to understand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987" name="TextBox 6"/>
          <p:cNvSpPr txBox="1">
            <a:spLocks noChangeArrowheads="1"/>
          </p:cNvSpPr>
          <p:nvPr/>
        </p:nvSpPr>
        <p:spPr bwMode="auto">
          <a:xfrm>
            <a:off x="1752600" y="1676400"/>
            <a:ext cx="6375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/>
              <a:t>CONTROLLER NODE</a:t>
            </a:r>
          </a:p>
          <a:p>
            <a:endParaRPr lang="en-US" sz="3600" b="1"/>
          </a:p>
        </p:txBody>
      </p:sp>
      <p:sp>
        <p:nvSpPr>
          <p:cNvPr id="8" name="TextBox 7"/>
          <p:cNvSpPr txBox="1"/>
          <p:nvPr/>
        </p:nvSpPr>
        <p:spPr>
          <a:xfrm>
            <a:off x="749300" y="3733800"/>
            <a:ext cx="76454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+mj-lt"/>
                <a:cs typeface="Arial" charset="0"/>
              </a:rPr>
              <a:t>The controller is the central management system in a </a:t>
            </a:r>
            <a:r>
              <a:rPr lang="en-US" sz="2800" b="1" dirty="0" err="1">
                <a:latin typeface="+mj-lt"/>
                <a:cs typeface="Arial" charset="0"/>
              </a:rPr>
              <a:t>multinode</a:t>
            </a:r>
            <a:r>
              <a:rPr lang="en-US" sz="2800" b="1" dirty="0">
                <a:latin typeface="+mj-lt"/>
                <a:cs typeface="Arial" charset="0"/>
              </a:rPr>
              <a:t> cloud installation. Its main services include authentication and authorization ,and message queuing</a:t>
            </a:r>
            <a:r>
              <a:rPr lang="en-US" sz="2800" dirty="0">
                <a:latin typeface="+mj-lt"/>
                <a:cs typeface="Arial" charset="0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011" name="TextBox 6"/>
          <p:cNvSpPr txBox="1">
            <a:spLocks noChangeArrowheads="1"/>
          </p:cNvSpPr>
          <p:nvPr/>
        </p:nvSpPr>
        <p:spPr bwMode="auto">
          <a:xfrm>
            <a:off x="990600" y="1466850"/>
            <a:ext cx="7543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IN" sz="2800" b="1" u="sng"/>
              <a:t>COMPONENTS OF CONTROLLER  :</a:t>
            </a:r>
            <a:endParaRPr lang="en-US" sz="2800"/>
          </a:p>
          <a:p>
            <a:pPr hangingPunct="0"/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Databases(with MYSQL)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Queues(with Rabbit MQ)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Keystone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Glance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Nova(without nova-compute)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Cinder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Quantum Server(with OVS plugin)</a:t>
            </a:r>
            <a:endParaRPr lang="en-US" sz="2800"/>
          </a:p>
          <a:p>
            <a:pPr hangingPunct="0">
              <a:buFont typeface="Arial" pitchFamily="34" charset="0"/>
              <a:buChar char="•"/>
            </a:pPr>
            <a:r>
              <a:rPr lang="en-IN" sz="2800"/>
              <a:t>Dashboard(with horizon)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 descr="keysto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47884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1752600" y="2667000"/>
            <a:ext cx="464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/>
          </a:p>
        </p:txBody>
      </p:sp>
      <p:sp>
        <p:nvSpPr>
          <p:cNvPr id="45061" name="Rectangle 1"/>
          <p:cNvSpPr>
            <a:spLocks noChangeArrowheads="1"/>
          </p:cNvSpPr>
          <p:nvPr/>
        </p:nvSpPr>
        <p:spPr bwMode="auto">
          <a:xfrm>
            <a:off x="0" y="1155700"/>
            <a:ext cx="52578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endParaRPr lang="en-US"/>
          </a:p>
          <a:p>
            <a:pPr eaLnBrk="0" hangingPunct="0"/>
            <a:r>
              <a:rPr lang="en-US" sz="3200" b="1"/>
              <a:t>Keystone </a:t>
            </a:r>
            <a:r>
              <a:rPr lang="en-US" sz="2400" b="1"/>
              <a:t>(OpenStack Identity Service):</a:t>
            </a:r>
            <a:r>
              <a:rPr lang="en-US" sz="2400"/>
              <a:t>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 sz="2000"/>
              <a:t>The OpenStack Identity Service provides the cloud environment with an authentication and authorization system. In this system, users are a part of one or more projects. In each of these projects, they hold a specific role. Users need to have identity and a particular level of access in the cloud. When a user logs into the cloud, Keystone authenticates that he is indeed a user and authorises his level of access within the cloud.</a:t>
            </a:r>
            <a:endParaRPr lang="en-US" sz="2000">
              <a:solidFill>
                <a:srgbClr val="000000"/>
              </a:solidFill>
              <a:cs typeface="Times New Roman" pitchFamily="18" charset="0"/>
            </a:endParaRPr>
          </a:p>
          <a:p>
            <a:pPr eaLnBrk="0" hangingPunct="0"/>
            <a:endParaRPr lang="en-US" sz="2000"/>
          </a:p>
          <a:p>
            <a:pPr eaLnBrk="0" hangingPunct="0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Yes, Yes, </a:t>
            </a:r>
            <a:r>
              <a:rPr lang="en-IN" dirty="0" err="1" smtClean="0"/>
              <a:t>IaaS</a:t>
            </a:r>
            <a:r>
              <a:rPr lang="en-IN" dirty="0" smtClean="0"/>
              <a:t>, </a:t>
            </a:r>
            <a:r>
              <a:rPr lang="en-IN" dirty="0" err="1" smtClean="0"/>
              <a:t>PaaS</a:t>
            </a:r>
            <a:r>
              <a:rPr lang="en-IN" dirty="0" smtClean="0"/>
              <a:t> and </a:t>
            </a:r>
            <a:r>
              <a:rPr lang="en-IN" dirty="0" err="1" smtClean="0"/>
              <a:t>SaaS</a:t>
            </a:r>
            <a:endParaRPr lang="en-IN" dirty="0" smtClean="0"/>
          </a:p>
          <a:p>
            <a:r>
              <a:rPr lang="en-IN" dirty="0" smtClean="0"/>
              <a:t>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76358" y="214290"/>
            <a:ext cx="6324600" cy="1143000"/>
          </a:xfrm>
        </p:spPr>
        <p:txBody>
          <a:bodyPr/>
          <a:lstStyle/>
          <a:p>
            <a:r>
              <a:rPr lang="en-IN" dirty="0" smtClean="0"/>
              <a:t>heard of 3 models of Cloud Computing?</a:t>
            </a:r>
            <a:endParaRPr lang="en-IN" dirty="0"/>
          </a:p>
        </p:txBody>
      </p:sp>
      <p:pic>
        <p:nvPicPr>
          <p:cNvPr id="5" name="Picture 18" descr="Image result for cartoon wise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1044075" cy="1357322"/>
          </a:xfrm>
          <a:prstGeom prst="rect">
            <a:avLst/>
          </a:prstGeom>
          <a:noFill/>
        </p:spPr>
      </p:pic>
      <p:pic>
        <p:nvPicPr>
          <p:cNvPr id="6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1142984"/>
            <a:ext cx="579060" cy="1047164"/>
          </a:xfrm>
          <a:prstGeom prst="rect">
            <a:avLst/>
          </a:prstGeom>
          <a:noFill/>
        </p:spPr>
      </p:pic>
      <p:pic>
        <p:nvPicPr>
          <p:cNvPr id="1028" name="Picture 4" descr="http://filiph.net/slides/idf-cloud/src/iaas-paas-sa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309381" y="3048812"/>
            <a:ext cx="4643471" cy="2403456"/>
          </a:xfrm>
          <a:prstGeom prst="rect">
            <a:avLst/>
          </a:prstGeom>
          <a:noFill/>
        </p:spPr>
      </p:pic>
      <p:pic>
        <p:nvPicPr>
          <p:cNvPr id="1036" name="Picture 12" descr="http://www.firstattribute.com/media/221632/cloud-software-comparis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574" y="1928802"/>
            <a:ext cx="6345252" cy="457203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428596" y="1643050"/>
            <a:ext cx="7696200" cy="2209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900" dirty="0" err="1">
                <a:latin typeface="+mn-lt"/>
                <a:cs typeface="+mn-cs"/>
              </a:rPr>
              <a:t>OpenStack</a:t>
            </a:r>
            <a:r>
              <a:rPr lang="en-US" sz="2900" dirty="0">
                <a:latin typeface="+mn-lt"/>
                <a:cs typeface="+mn-cs"/>
              </a:rPr>
              <a:t> is a collection of open source technologies delivering a massively scalable cloud operating system.</a:t>
            </a: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900" dirty="0">
              <a:latin typeface="+mn-lt"/>
              <a:cs typeface="+mn-cs"/>
            </a:endParaRP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900" dirty="0" err="1">
                <a:latin typeface="+mn-lt"/>
                <a:cs typeface="+mn-cs"/>
              </a:rPr>
              <a:t>OpenStack</a:t>
            </a:r>
            <a:r>
              <a:rPr lang="en-US" sz="2900" dirty="0">
                <a:latin typeface="+mn-lt"/>
                <a:cs typeface="+mn-cs"/>
              </a:rPr>
              <a:t> cloud operating system controls large pools of compute, storage, and networking resources throughout a datacenter, all managed through a dashboard that gives administrators control while empowering their users to provision resources through a web interface.</a:t>
            </a: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defRPr/>
            </a:pPr>
            <a:endParaRPr lang="en-US" sz="2700" dirty="0">
              <a:latin typeface="+mn-lt"/>
              <a:cs typeface="+mn-cs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defRPr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pic>
        <p:nvPicPr>
          <p:cNvPr id="16387" name="Picture 8" descr="openstack-software-diagr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910034"/>
            <a:ext cx="6003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itle 1"/>
          <p:cNvSpPr txBox="1">
            <a:spLocks/>
          </p:cNvSpPr>
          <p:nvPr/>
        </p:nvSpPr>
        <p:spPr bwMode="auto">
          <a:xfrm>
            <a:off x="-71470" y="44766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800" b="1" dirty="0" err="1">
                <a:latin typeface="Lucida Sans Unicode" pitchFamily="34" charset="0"/>
              </a:rPr>
              <a:t>Openstack</a:t>
            </a:r>
            <a:r>
              <a:rPr lang="en-US" sz="4800" b="1" dirty="0">
                <a:latin typeface="Lucida Sans Unicode" pitchFamily="34" charset="0"/>
              </a:rPr>
              <a:t>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412" name="Title 1"/>
          <p:cNvSpPr txBox="1">
            <a:spLocks/>
          </p:cNvSpPr>
          <p:nvPr/>
        </p:nvSpPr>
        <p:spPr bwMode="auto">
          <a:xfrm>
            <a:off x="-71470" y="519098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800" b="1">
                <a:latin typeface="Lucida Sans Unicode" pitchFamily="34" charset="0"/>
              </a:rPr>
              <a:t>Openstack Components</a:t>
            </a:r>
          </a:p>
        </p:txBody>
      </p:sp>
      <p:pic>
        <p:nvPicPr>
          <p:cNvPr id="17413" name="Picture 2" descr="OpenStack Plat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0787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36" name="Title 1"/>
          <p:cNvSpPr txBox="1">
            <a:spLocks/>
          </p:cNvSpPr>
          <p:nvPr/>
        </p:nvSpPr>
        <p:spPr bwMode="auto">
          <a:xfrm>
            <a:off x="-214346" y="500042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800" b="1" dirty="0">
                <a:latin typeface="Lucida Sans Unicode" pitchFamily="34" charset="0"/>
              </a:rPr>
              <a:t>Conceptual Architecture</a:t>
            </a:r>
          </a:p>
        </p:txBody>
      </p:sp>
      <p:pic>
        <p:nvPicPr>
          <p:cNvPr id="18437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2960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08" name="Title 1"/>
          <p:cNvSpPr txBox="1">
            <a:spLocks/>
          </p:cNvSpPr>
          <p:nvPr/>
        </p:nvSpPr>
        <p:spPr bwMode="auto">
          <a:xfrm>
            <a:off x="71406" y="571488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 err="1">
                <a:latin typeface="Lucida Sans Unicode" pitchFamily="34" charset="0"/>
              </a:rPr>
              <a:t>Openstack</a:t>
            </a:r>
            <a:r>
              <a:rPr lang="en-US" sz="4000" b="1" dirty="0">
                <a:latin typeface="Lucida Sans Unicode" pitchFamily="34" charset="0"/>
              </a:rPr>
              <a:t> Components</a:t>
            </a:r>
            <a:r>
              <a:rPr lang="en-US" sz="4800" b="1" dirty="0">
                <a:latin typeface="Lucida Sans Unicode" pitchFamily="34" charset="0"/>
              </a:rPr>
              <a:t>. </a:t>
            </a:r>
            <a:r>
              <a:rPr lang="en-US" sz="2800" b="1" dirty="0">
                <a:latin typeface="Lucida Sans Unicode" pitchFamily="34" charset="0"/>
              </a:rPr>
              <a:t>Cont.</a:t>
            </a:r>
            <a:endParaRPr lang="en-US" sz="4800" b="1" dirty="0">
              <a:latin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524000"/>
            <a:ext cx="82296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3200" b="1" dirty="0">
                <a:latin typeface="Arial" charset="0"/>
                <a:cs typeface="Arial" charset="0"/>
              </a:rPr>
              <a:t>Horizon – Dashboard</a:t>
            </a:r>
            <a:endParaRPr lang="en-IN" sz="32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IN" sz="3200" dirty="0">
                <a:latin typeface="Arial" charset="0"/>
                <a:cs typeface="Arial" charset="0"/>
              </a:rPr>
              <a:t>It provides a modular web-based user interface for all the </a:t>
            </a:r>
            <a:r>
              <a:rPr lang="en-IN" sz="3200" dirty="0" err="1">
                <a:latin typeface="Arial" charset="0"/>
                <a:cs typeface="Arial" charset="0"/>
              </a:rPr>
              <a:t>OpenStack</a:t>
            </a:r>
            <a:r>
              <a:rPr lang="en-IN" sz="3200" dirty="0">
                <a:latin typeface="Arial" charset="0"/>
                <a:cs typeface="Arial" charset="0"/>
              </a:rPr>
              <a:t> services. With this web GUI, you can perform most operations on your cloud like launching an instance, assigning IP addresses and setting access controls.</a:t>
            </a:r>
            <a:endParaRPr lang="en-US" sz="3200" dirty="0">
              <a:latin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horizon-screensho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64519"/>
            <a:ext cx="5715000" cy="3784600"/>
          </a:xfrm>
          <a:noFill/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sz="4400" dirty="0" smtClean="0"/>
              <a:t>Horizon – Dashboard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Keystone is a framework for authentication and authorization for all the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OpenStack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services.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Keystone handles API requests as well as providing configurable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catalog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policy, token and identity services.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It provides the ability to add users to groups (also known as tenants) and to manage permissions between users and groups. Permissions include the ability to launch and terminate instances.</a:t>
            </a:r>
          </a:p>
          <a:p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15081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Keystone – Identity</a:t>
            </a:r>
            <a:endParaRPr lang="en-IN" dirty="0"/>
          </a:p>
        </p:txBody>
      </p:sp>
      <p:pic>
        <p:nvPicPr>
          <p:cNvPr id="5" name="Picture 2" descr="http://ilearnstack.files.wordpress.com/2013/04/keyst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54" y="4286256"/>
            <a:ext cx="4600578" cy="224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664</Words>
  <Application>Microsoft Office PowerPoint</Application>
  <PresentationFormat>On-screen Show (4:3)</PresentationFormat>
  <Paragraphs>87</Paragraphs>
  <Slides>24</Slides>
  <Notes>1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</vt:lpstr>
      <vt:lpstr>Slide 1</vt:lpstr>
      <vt:lpstr>IaaS</vt:lpstr>
      <vt:lpstr>Slide 3</vt:lpstr>
      <vt:lpstr>Slide 4</vt:lpstr>
      <vt:lpstr>Slide 5</vt:lpstr>
      <vt:lpstr>Slide 6</vt:lpstr>
      <vt:lpstr>Slide 7</vt:lpstr>
      <vt:lpstr>Horizon – Dashboard</vt:lpstr>
      <vt:lpstr>Keystone – Identity</vt:lpstr>
      <vt:lpstr>Glance – Image Store</vt:lpstr>
      <vt:lpstr>Nova – Compute</vt:lpstr>
      <vt:lpstr>Nova – Compute</vt:lpstr>
      <vt:lpstr>Nova – Compute</vt:lpstr>
      <vt:lpstr>Nova – Compute</vt:lpstr>
      <vt:lpstr>Cinder – Block Storage</vt:lpstr>
      <vt:lpstr>Swift – Object Storage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86</cp:revision>
  <dcterms:modified xsi:type="dcterms:W3CDTF">2016-01-11T09:56:10Z</dcterms:modified>
</cp:coreProperties>
</file>